
<file path=[Content_Types].xml><?xml version="1.0" encoding="utf-8"?>
<Types xmlns="http://schemas.openxmlformats.org/package/2006/content-types">
  <Default Extension="vml" ContentType="application/vnd.openxmlformats-officedocument.vmlDrawing"/>
  <Default Extension="doc" ContentType="application/msword"/>
  <Default Extension="bin" ContentType="application/vnd.openxmlformats-officedocument.oleObject"/>
  <Default Extension="png" ContentType="image/png"/>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31"/>
  </p:handoutMasterIdLst>
  <p:sldIdLst>
    <p:sldId id="1043" r:id="rId3"/>
    <p:sldId id="399" r:id="rId4"/>
    <p:sldId id="588" r:id="rId6"/>
    <p:sldId id="589" r:id="rId7"/>
    <p:sldId id="607"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817" r:id="rId23"/>
    <p:sldId id="818" r:id="rId24"/>
    <p:sldId id="819" r:id="rId25"/>
    <p:sldId id="820" r:id="rId26"/>
    <p:sldId id="821" r:id="rId27"/>
    <p:sldId id="822" r:id="rId28"/>
    <p:sldId id="823" r:id="rId29"/>
    <p:sldId id="824" r:id="rId30"/>
    <p:sldId id="825" r:id="rId31"/>
    <p:sldId id="414" r:id="rId32"/>
    <p:sldId id="415" r:id="rId33"/>
    <p:sldId id="416" r:id="rId34"/>
    <p:sldId id="417" r:id="rId35"/>
    <p:sldId id="418" r:id="rId36"/>
    <p:sldId id="419" r:id="rId37"/>
    <p:sldId id="420" r:id="rId38"/>
    <p:sldId id="421" r:id="rId39"/>
    <p:sldId id="422" r:id="rId40"/>
    <p:sldId id="423" r:id="rId41"/>
    <p:sldId id="425" r:id="rId42"/>
    <p:sldId id="424" r:id="rId43"/>
    <p:sldId id="426" r:id="rId44"/>
    <p:sldId id="427" r:id="rId45"/>
    <p:sldId id="826" r:id="rId46"/>
    <p:sldId id="827" r:id="rId47"/>
    <p:sldId id="828" r:id="rId48"/>
    <p:sldId id="829" r:id="rId49"/>
    <p:sldId id="428" r:id="rId50"/>
    <p:sldId id="429" r:id="rId51"/>
    <p:sldId id="430" r:id="rId52"/>
    <p:sldId id="431" r:id="rId53"/>
    <p:sldId id="432" r:id="rId54"/>
    <p:sldId id="433" r:id="rId55"/>
    <p:sldId id="586" r:id="rId56"/>
    <p:sldId id="434" r:id="rId57"/>
    <p:sldId id="435" r:id="rId58"/>
    <p:sldId id="436" r:id="rId59"/>
    <p:sldId id="437" r:id="rId60"/>
    <p:sldId id="438" r:id="rId61"/>
    <p:sldId id="439" r:id="rId62"/>
    <p:sldId id="440" r:id="rId63"/>
    <p:sldId id="441" r:id="rId64"/>
    <p:sldId id="442" r:id="rId65"/>
    <p:sldId id="443" r:id="rId66"/>
    <p:sldId id="444" r:id="rId67"/>
    <p:sldId id="445" r:id="rId68"/>
    <p:sldId id="831" r:id="rId69"/>
    <p:sldId id="446" r:id="rId70"/>
    <p:sldId id="447" r:id="rId71"/>
    <p:sldId id="448" r:id="rId72"/>
    <p:sldId id="449" r:id="rId73"/>
    <p:sldId id="450" r:id="rId74"/>
    <p:sldId id="451" r:id="rId75"/>
    <p:sldId id="452" r:id="rId76"/>
    <p:sldId id="453" r:id="rId77"/>
    <p:sldId id="454" r:id="rId78"/>
    <p:sldId id="455" r:id="rId79"/>
    <p:sldId id="456" r:id="rId80"/>
    <p:sldId id="457" r:id="rId81"/>
    <p:sldId id="458" r:id="rId82"/>
    <p:sldId id="459" r:id="rId83"/>
    <p:sldId id="832" r:id="rId84"/>
    <p:sldId id="559" r:id="rId85"/>
    <p:sldId id="560" r:id="rId86"/>
    <p:sldId id="561" r:id="rId87"/>
    <p:sldId id="562"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3" r:id="rId102"/>
    <p:sldId id="474" r:id="rId103"/>
    <p:sldId id="475" r:id="rId104"/>
    <p:sldId id="476" r:id="rId105"/>
    <p:sldId id="477" r:id="rId106"/>
    <p:sldId id="585" r:id="rId107"/>
    <p:sldId id="478" r:id="rId108"/>
    <p:sldId id="479" r:id="rId109"/>
    <p:sldId id="833" r:id="rId110"/>
    <p:sldId id="480" r:id="rId111"/>
    <p:sldId id="481" r:id="rId112"/>
    <p:sldId id="482" r:id="rId113"/>
    <p:sldId id="483" r:id="rId114"/>
    <p:sldId id="484" r:id="rId115"/>
    <p:sldId id="590" r:id="rId116"/>
    <p:sldId id="563" r:id="rId117"/>
    <p:sldId id="485" r:id="rId118"/>
    <p:sldId id="486" r:id="rId119"/>
    <p:sldId id="487" r:id="rId120"/>
    <p:sldId id="488" r:id="rId121"/>
    <p:sldId id="601" r:id="rId122"/>
    <p:sldId id="602" r:id="rId123"/>
    <p:sldId id="603" r:id="rId124"/>
    <p:sldId id="604" r:id="rId125"/>
    <p:sldId id="489" r:id="rId126"/>
    <p:sldId id="490" r:id="rId127"/>
    <p:sldId id="492" r:id="rId128"/>
    <p:sldId id="493" r:id="rId129"/>
    <p:sldId id="564" r:id="rId130"/>
    <p:sldId id="591" r:id="rId131"/>
    <p:sldId id="494" r:id="rId132"/>
    <p:sldId id="592" r:id="rId133"/>
    <p:sldId id="495" r:id="rId134"/>
    <p:sldId id="496" r:id="rId135"/>
    <p:sldId id="593" r:id="rId136"/>
    <p:sldId id="565" r:id="rId137"/>
    <p:sldId id="600" r:id="rId138"/>
    <p:sldId id="599" r:id="rId139"/>
    <p:sldId id="497" r:id="rId140"/>
    <p:sldId id="498" r:id="rId141"/>
    <p:sldId id="500" r:id="rId142"/>
    <p:sldId id="499" r:id="rId143"/>
    <p:sldId id="594" r:id="rId144"/>
    <p:sldId id="501" r:id="rId145"/>
    <p:sldId id="502" r:id="rId146"/>
    <p:sldId id="595" r:id="rId147"/>
    <p:sldId id="566" r:id="rId148"/>
    <p:sldId id="503" r:id="rId149"/>
    <p:sldId id="504" r:id="rId150"/>
    <p:sldId id="505" r:id="rId151"/>
    <p:sldId id="506" r:id="rId152"/>
    <p:sldId id="507" r:id="rId153"/>
    <p:sldId id="508" r:id="rId154"/>
    <p:sldId id="509" r:id="rId155"/>
    <p:sldId id="510" r:id="rId156"/>
    <p:sldId id="511" r:id="rId157"/>
    <p:sldId id="512" r:id="rId158"/>
    <p:sldId id="513" r:id="rId159"/>
    <p:sldId id="514" r:id="rId160"/>
    <p:sldId id="515" r:id="rId161"/>
    <p:sldId id="516" r:id="rId162"/>
    <p:sldId id="517" r:id="rId163"/>
    <p:sldId id="518" r:id="rId164"/>
    <p:sldId id="519" r:id="rId165"/>
    <p:sldId id="520" r:id="rId166"/>
    <p:sldId id="521" r:id="rId167"/>
    <p:sldId id="596" r:id="rId168"/>
    <p:sldId id="522" r:id="rId169"/>
    <p:sldId id="523" r:id="rId170"/>
    <p:sldId id="524" r:id="rId171"/>
    <p:sldId id="525" r:id="rId172"/>
    <p:sldId id="526" r:id="rId173"/>
    <p:sldId id="527" r:id="rId174"/>
    <p:sldId id="528" r:id="rId175"/>
    <p:sldId id="529" r:id="rId176"/>
    <p:sldId id="530" r:id="rId177"/>
    <p:sldId id="531" r:id="rId178"/>
    <p:sldId id="532" r:id="rId179"/>
    <p:sldId id="533" r:id="rId180"/>
    <p:sldId id="605" r:id="rId181"/>
    <p:sldId id="606" r:id="rId182"/>
    <p:sldId id="534" r:id="rId183"/>
    <p:sldId id="535" r:id="rId184"/>
    <p:sldId id="536" r:id="rId185"/>
    <p:sldId id="537" r:id="rId186"/>
    <p:sldId id="538" r:id="rId187"/>
    <p:sldId id="539" r:id="rId188"/>
    <p:sldId id="540" r:id="rId189"/>
    <p:sldId id="541" r:id="rId190"/>
    <p:sldId id="542" r:id="rId191"/>
    <p:sldId id="543" r:id="rId192"/>
    <p:sldId id="544" r:id="rId193"/>
    <p:sldId id="597" r:id="rId194"/>
    <p:sldId id="545" r:id="rId195"/>
    <p:sldId id="546" r:id="rId196"/>
    <p:sldId id="598" r:id="rId197"/>
    <p:sldId id="567" r:id="rId198"/>
    <p:sldId id="547" r:id="rId199"/>
    <p:sldId id="548" r:id="rId200"/>
    <p:sldId id="549" r:id="rId201"/>
    <p:sldId id="550" r:id="rId202"/>
    <p:sldId id="551" r:id="rId203"/>
    <p:sldId id="552" r:id="rId204"/>
    <p:sldId id="553" r:id="rId205"/>
    <p:sldId id="554" r:id="rId206"/>
    <p:sldId id="555" r:id="rId207"/>
    <p:sldId id="568" r:id="rId208"/>
    <p:sldId id="569" r:id="rId209"/>
    <p:sldId id="570" r:id="rId210"/>
    <p:sldId id="556" r:id="rId211"/>
    <p:sldId id="557" r:id="rId212"/>
    <p:sldId id="573" r:id="rId213"/>
    <p:sldId id="571" r:id="rId214"/>
    <p:sldId id="572" r:id="rId215"/>
    <p:sldId id="574" r:id="rId216"/>
    <p:sldId id="558" r:id="rId217"/>
    <p:sldId id="608" r:id="rId218"/>
    <p:sldId id="609" r:id="rId219"/>
    <p:sldId id="610" r:id="rId220"/>
    <p:sldId id="611" r:id="rId221"/>
    <p:sldId id="612" r:id="rId222"/>
    <p:sldId id="613" r:id="rId223"/>
    <p:sldId id="614" r:id="rId224"/>
    <p:sldId id="615" r:id="rId225"/>
    <p:sldId id="616" r:id="rId226"/>
    <p:sldId id="617" r:id="rId227"/>
    <p:sldId id="618" r:id="rId228"/>
    <p:sldId id="619" r:id="rId229"/>
    <p:sldId id="620" r:id="rId230"/>
  </p:sldIdLst>
  <p:sldSz cx="9144000" cy="6858000" type="screen4x3"/>
  <p:notesSz cx="6858000" cy="9144000"/>
  <p:custDataLst>
    <p:tags r:id="rId235"/>
  </p:custDataLst>
  <p:defaultTextStyle>
    <a:defPPr>
      <a:defRPr lang="zh-CN"/>
    </a:defPPr>
    <a:lvl1pPr algn="l" rtl="0" eaLnBrk="0" fontAlgn="base" hangingPunct="0">
      <a:spcBef>
        <a:spcPct val="0"/>
      </a:spcBef>
      <a:spcAft>
        <a:spcPct val="0"/>
      </a:spcAft>
      <a:defRPr kumimoji="1" sz="24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bg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8"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00000"/>
    <a:srgbClr val="003FFF"/>
    <a:srgbClr val="0000FF"/>
    <a:srgbClr val="2EBAAD"/>
    <a:srgbClr val="660066"/>
    <a:srgbClr val="0000CC"/>
    <a:srgbClr val="FF33CC"/>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84083" autoAdjust="0"/>
  </p:normalViewPr>
  <p:slideViewPr>
    <p:cSldViewPr showGuides="1">
      <p:cViewPr varScale="1">
        <p:scale>
          <a:sx n="97" d="100"/>
          <a:sy n="97" d="100"/>
        </p:scale>
        <p:origin x="1266" y="96"/>
      </p:cViewPr>
      <p:guideLst>
        <p:guide orient="horz" pos="2158"/>
        <p:guide pos="2784"/>
      </p:guideLst>
    </p:cSldViewPr>
  </p:slideViewPr>
  <p:outlineViewPr>
    <p:cViewPr>
      <p:scale>
        <a:sx n="33" d="100"/>
        <a:sy n="33" d="100"/>
      </p:scale>
      <p:origin x="0" y="-69792"/>
    </p:cViewPr>
  </p:outlineViewPr>
  <p:notesTextViewPr>
    <p:cViewPr>
      <p:scale>
        <a:sx n="100" d="100"/>
        <a:sy n="100" d="100"/>
      </p:scale>
      <p:origin x="0" y="0"/>
    </p:cViewPr>
  </p:notesTextViewPr>
  <p:sorterViewPr>
    <p:cViewPr>
      <p:scale>
        <a:sx n="66" d="100"/>
        <a:sy n="66" d="100"/>
      </p:scale>
      <p:origin x="0" y="3348"/>
    </p:cViewPr>
  </p:sorterViewPr>
  <p:notesViewPr>
    <p:cSldViewPr>
      <p:cViewPr varScale="1">
        <p:scale>
          <a:sx n="84" d="100"/>
          <a:sy n="84" d="100"/>
        </p:scale>
        <p:origin x="1188"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5" Type="http://schemas.openxmlformats.org/officeDocument/2006/relationships/tags" Target="tags/tag8.xml"/><Relationship Id="rId234" Type="http://schemas.openxmlformats.org/officeDocument/2006/relationships/tableStyles" Target="tableStyles.xml"/><Relationship Id="rId233" Type="http://schemas.openxmlformats.org/officeDocument/2006/relationships/viewProps" Target="viewProps.xml"/><Relationship Id="rId232" Type="http://schemas.openxmlformats.org/officeDocument/2006/relationships/presProps" Target="presProps.xml"/><Relationship Id="rId231" Type="http://schemas.openxmlformats.org/officeDocument/2006/relationships/handoutMaster" Target="handoutMasters/handoutMaster1.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D4015F-784C-4BA7-8A10-70C57EA7536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67C1AD-A6EE-46E6-A593-9DCA114D7FC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A947D88-9481-43E0-8F16-56507113B4E2}"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87C3A349-E91E-4B2A-BA0F-534E6256F94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s://zh.wikipedia.org/wiki/Big.LITTLE#cite_note-arm-mkt-2" TargetMode="External"/><Relationship Id="rId8" Type="http://schemas.openxmlformats.org/officeDocument/2006/relationships/hyperlink" Target="https://zh.wikipedia.org/wiki/Big.LITTLE#cite_note-uber-1" TargetMode="External"/><Relationship Id="rId7" Type="http://schemas.openxmlformats.org/officeDocument/2006/relationships/hyperlink" Target="https://zh.wikipedia.org/wiki/%E8%A8%98%E6%86%B6%E9%AB%94" TargetMode="External"/><Relationship Id="rId6" Type="http://schemas.openxmlformats.org/officeDocument/2006/relationships/hyperlink" Target="https://zh.wikipedia.org/wiki/%E5%A4%9A%E6%A0%B8%E5%BF%83%E8%99%95%E7%90%86%E5%99%A8" TargetMode="External"/><Relationship Id="rId5" Type="http://schemas.openxmlformats.org/officeDocument/2006/relationships/hyperlink" Target="https://zh.wikipedia.org/wiki/%E7%95%B0%E8%B3%AA%E9%81%8B%E7%AE%97" TargetMode="External"/><Relationship Id="rId4" Type="http://schemas.openxmlformats.org/officeDocument/2006/relationships/hyperlink" Target="https://zh.wikipedia.org/wiki/%E5%AE%89%E8%AC%80%E5%9C%8B%E9%9A%9B%E7%A7%91%E6%8A%80" TargetMode="External"/><Relationship Id="rId3" Type="http://schemas.openxmlformats.org/officeDocument/2006/relationships/hyperlink" Target="https://zh.wikipedia.org/wiki/Mali_(GPU)" TargetMode="External"/><Relationship Id="rId2" Type="http://schemas.openxmlformats.org/officeDocument/2006/relationships/notesMaster" Target="../notesMasters/notesMaster1.xml"/><Relationship Id="rId12" Type="http://schemas.openxmlformats.org/officeDocument/2006/relationships/hyperlink" Target="https://zh.wikipedia.org/w/index.php?title=ARM_Cortex-A55&amp;action=edit&amp;redlink=1" TargetMode="External"/><Relationship Id="rId11" Type="http://schemas.openxmlformats.org/officeDocument/2006/relationships/hyperlink" Target="https://zh.wikipedia.org/w/index.php?title=ARM_Cortex-A75&amp;action=edit&amp;redlink=1" TargetMode="External"/><Relationship Id="rId10" Type="http://schemas.openxmlformats.org/officeDocument/2006/relationships/hyperlink" Target="https://zh.wikipedia.org/wiki/Big.LITTLE#cite_note-7" TargetMode="Externa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CF1C9DC-F27A-427D-A405-F6ABDFF8626C}" type="slidenum">
              <a:rPr lang="en-US" altLang="zh-CN"/>
            </a:fld>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dirty="0"/>
          </a:p>
        </p:txBody>
      </p:sp>
      <p:sp>
        <p:nvSpPr>
          <p:cNvPr id="163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FBB2B1CD-D1F0-42AA-B619-40DFA0050743}"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cs typeface="Times New Roman" panose="02020603050405020304" pitchFamily="18" charset="0"/>
              </a:rPr>
              <a:t>2019</a:t>
            </a:r>
            <a:r>
              <a:rPr lang="zh-CN" altLang="en-US">
                <a:cs typeface="Times New Roman" panose="02020603050405020304" pitchFamily="18" charset="0"/>
              </a:rPr>
              <a:t>年，</a:t>
            </a:r>
            <a:r>
              <a:rPr lang="en-US" altLang="zh-CN">
                <a:cs typeface="Times New Roman" panose="02020603050405020304" pitchFamily="18" charset="0"/>
              </a:rPr>
              <a:t>google</a:t>
            </a:r>
            <a:r>
              <a:rPr lang="zh-CN" altLang="en-US">
                <a:cs typeface="Times New Roman" panose="02020603050405020304" pitchFamily="18" charset="0"/>
              </a:rPr>
              <a:t>实验室制造了</a:t>
            </a:r>
            <a:r>
              <a:rPr lang="en-US" altLang="zh-CN">
                <a:cs typeface="Times New Roman" panose="02020603050405020304" pitchFamily="18" charset="0"/>
              </a:rPr>
              <a:t> ‘Sycamore’ </a:t>
            </a:r>
            <a:r>
              <a:rPr lang="zh-CN" altLang="en-US">
                <a:cs typeface="Times New Roman" panose="02020603050405020304" pitchFamily="18" charset="0"/>
              </a:rPr>
              <a:t>（</a:t>
            </a:r>
            <a:r>
              <a:rPr lang="zh-CN" altLang="en-US"/>
              <a:t>悬铃木</a:t>
            </a:r>
            <a:r>
              <a:rPr lang="zh-CN" altLang="en-US">
                <a:cs typeface="Times New Roman" panose="02020603050405020304" pitchFamily="18" charset="0"/>
              </a:rPr>
              <a:t>）</a:t>
            </a:r>
            <a:r>
              <a:rPr lang="en-US" altLang="zh-CN">
                <a:cs typeface="Times New Roman" panose="02020603050405020304" pitchFamily="18" charset="0"/>
              </a:rPr>
              <a:t>processor</a:t>
            </a:r>
            <a:r>
              <a:rPr lang="zh-CN" altLang="en-US">
                <a:cs typeface="Times New Roman" panose="02020603050405020304" pitchFamily="18" charset="0"/>
              </a:rPr>
              <a:t>。</a:t>
            </a:r>
            <a:endParaRPr lang="en-US" altLang="zh-CN">
              <a:cs typeface="Times New Roman" panose="02020603050405020304" pitchFamily="18" charset="0"/>
            </a:endParaRPr>
          </a:p>
          <a:p>
            <a:r>
              <a:rPr lang="zh-CN" altLang="en-US"/>
              <a:t>在“采样伪随机电路”的任务中，他们宣称在经典计算机一百万个核心上耗费</a:t>
            </a:r>
            <a:r>
              <a:rPr lang="en-US" altLang="zh-CN"/>
              <a:t>1</a:t>
            </a:r>
            <a:r>
              <a:rPr lang="zh-CN" altLang="en-US"/>
              <a:t>万年的采样任务，在量子计算机上仅仅只用了</a:t>
            </a:r>
            <a:r>
              <a:rPr lang="en-US" altLang="zh-CN"/>
              <a:t>200</a:t>
            </a:r>
            <a:r>
              <a:rPr lang="zh-CN" altLang="en-US"/>
              <a:t>秒；</a:t>
            </a:r>
            <a:endParaRPr lang="zh-CN" altLang="en-US"/>
          </a:p>
        </p:txBody>
      </p:sp>
      <p:sp>
        <p:nvSpPr>
          <p:cNvPr id="184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FAE7865D-9171-4DBB-8D00-DAE93643B76A}"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这是</a:t>
            </a:r>
            <a:r>
              <a:rPr lang="en-US" altLang="zh-CN"/>
              <a:t>GoogleAiQuantum</a:t>
            </a:r>
            <a:r>
              <a:rPr lang="zh-CN" altLang="en-US"/>
              <a:t>实验室继量子霸权之后的文章。这篇文章将量子计算机的使用落地使用进程推进了一大步，</a:t>
            </a:r>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BCE28270-B00E-4E9E-8F3E-F864579472FE}"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2020</a:t>
            </a:r>
            <a:r>
              <a:rPr lang="zh-CN" altLang="en-US"/>
              <a:t>底中科大潘建伟团队构建了 光量子计算机 九章。</a:t>
            </a:r>
            <a:endParaRPr lang="en-US" altLang="zh-CN"/>
          </a:p>
          <a:p>
            <a:r>
              <a:rPr lang="zh-CN" altLang="en-US"/>
              <a:t>这种量子计算机和</a:t>
            </a:r>
            <a:r>
              <a:rPr lang="en-US" altLang="zh-CN"/>
              <a:t>google</a:t>
            </a:r>
            <a:r>
              <a:rPr lang="zh-CN" altLang="en-US"/>
              <a:t>团队研发的量子计算机是两个不同方向。在适用算法方面，我国的九章原型机是专用型量子计算机，只能进行</a:t>
            </a:r>
            <a:r>
              <a:rPr lang="en-US" altLang="zh-CN"/>
              <a:t>boson sampling</a:t>
            </a:r>
            <a:r>
              <a:rPr lang="zh-CN" altLang="en-US"/>
              <a:t>运算，也是就是玻色采样。确实</a:t>
            </a:r>
            <a:r>
              <a:rPr lang="en-US" altLang="zh-CN"/>
              <a:t>boson sampling</a:t>
            </a:r>
            <a:r>
              <a:rPr lang="zh-CN" altLang="en-US"/>
              <a:t>运算速度应该是超过了谷歌的，毕竟比特数的巨大优势摆在那里。但也不要刻意忽略：谷歌的悬铃木</a:t>
            </a:r>
            <a:r>
              <a:rPr lang="en-US" altLang="zh-CN"/>
              <a:t>Sycamore</a:t>
            </a:r>
            <a:r>
              <a:rPr lang="zh-CN" altLang="en-US"/>
              <a:t>是可以</a:t>
            </a:r>
            <a:r>
              <a:rPr lang="zh-CN" altLang="en-US" b="1"/>
              <a:t>通过编程进行多种运算（</a:t>
            </a:r>
            <a:r>
              <a:rPr lang="en-US" altLang="zh-CN" b="1"/>
              <a:t>Science</a:t>
            </a:r>
            <a:r>
              <a:rPr lang="zh-CN" altLang="en-US" b="1"/>
              <a:t>那篇就是在悬铃木上通过编程实现</a:t>
            </a:r>
            <a:r>
              <a:rPr lang="zh-CN" altLang="en-US"/>
              <a:t>的），虽然两者都不是通用型量子计算机，但适用范围方面九章确实更小。</a:t>
            </a:r>
            <a:endParaRPr lang="zh-CN" altLang="en-US"/>
          </a:p>
        </p:txBody>
      </p:sp>
      <p:sp>
        <p:nvSpPr>
          <p:cNvPr id="225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41A36C98-D142-4B56-A572-46636BB8D042}"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p:sp>
      <p:sp>
        <p:nvSpPr>
          <p:cNvPr id="245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相比于通用计算机，量子计算机像更是一种专用计算机。在执行某种专门任务的时候可能需要专门的硬件设计，专门的量子算法，</a:t>
            </a:r>
            <a:endParaRPr lang="zh-CN" altLang="en-US"/>
          </a:p>
        </p:txBody>
      </p:sp>
      <p:sp>
        <p:nvSpPr>
          <p:cNvPr id="245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34B480B5-299F-44AC-8F86-E891ACB6CBE7}"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PPT-1-P33</a:t>
            </a:r>
            <a:endPar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endParaRPr>
          </a:p>
          <a:p>
            <a:r>
              <a:rPr kumimoji="0" lang="zh-CN" altLang="en-US"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答案：</a:t>
            </a:r>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D</a:t>
            </a:r>
            <a:endParaRPr lang="zh-CN" altLang="en-US" dirty="0"/>
          </a:p>
        </p:txBody>
      </p:sp>
      <p:sp>
        <p:nvSpPr>
          <p:cNvPr id="4" name="灯片编号占位符 3"/>
          <p:cNvSpPr>
            <a:spLocks noGrp="1"/>
          </p:cNvSpPr>
          <p:nvPr>
            <p:ph type="sldNum" sz="quarter" idx="5"/>
          </p:nvPr>
        </p:nvSpPr>
        <p:spPr/>
        <p:txBody>
          <a:bodyPr/>
          <a:lstStyle/>
          <a:p>
            <a:fld id="{1611400F-CCFD-4C57-BCFA-F1B1DDA6A8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PPT-1-P33</a:t>
            </a:r>
            <a:endPar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endParaRPr>
          </a:p>
          <a:p>
            <a:r>
              <a:rPr kumimoji="0" lang="zh-CN" altLang="en-US"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答案：</a:t>
            </a:r>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D</a:t>
            </a:r>
            <a:endParaRPr lang="zh-CN" altLang="en-US" dirty="0"/>
          </a:p>
        </p:txBody>
      </p:sp>
      <p:sp>
        <p:nvSpPr>
          <p:cNvPr id="4" name="灯片编号占位符 3"/>
          <p:cNvSpPr>
            <a:spLocks noGrp="1"/>
          </p:cNvSpPr>
          <p:nvPr>
            <p:ph type="sldNum" sz="quarter" idx="5"/>
          </p:nvPr>
        </p:nvSpPr>
        <p:spPr/>
        <p:txBody>
          <a:bodyPr/>
          <a:lstStyle/>
          <a:p>
            <a:fld id="{1611400F-CCFD-4C57-BCFA-F1B1DDA6A8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PPT-1-P33</a:t>
            </a:r>
            <a:endPar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endParaRPr>
          </a:p>
          <a:p>
            <a:r>
              <a:rPr kumimoji="0" lang="zh-CN" altLang="en-US"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答案：</a:t>
            </a:r>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D</a:t>
            </a:r>
            <a:endParaRPr lang="zh-CN" altLang="en-US" dirty="0"/>
          </a:p>
        </p:txBody>
      </p:sp>
      <p:sp>
        <p:nvSpPr>
          <p:cNvPr id="4" name="灯片编号占位符 3"/>
          <p:cNvSpPr>
            <a:spLocks noGrp="1"/>
          </p:cNvSpPr>
          <p:nvPr>
            <p:ph type="sldNum" sz="quarter" idx="5"/>
          </p:nvPr>
        </p:nvSpPr>
        <p:spPr/>
        <p:txBody>
          <a:bodyPr/>
          <a:lstStyle/>
          <a:p>
            <a:fld id="{1611400F-CCFD-4C57-BCFA-F1B1DDA6A8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PPT-1-P33</a:t>
            </a:r>
            <a:endPar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endParaRPr>
          </a:p>
          <a:p>
            <a:r>
              <a:rPr kumimoji="0" lang="zh-CN" altLang="en-US"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答案：</a:t>
            </a:r>
            <a:r>
              <a:rPr kumimoji="0" lang="en-US" altLang="zh-CN" sz="1200" b="1" i="0" u="none"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n-ea"/>
                <a:cs typeface="+mn-cs"/>
              </a:rPr>
              <a:t>D</a:t>
            </a:r>
            <a:endParaRPr lang="zh-CN" altLang="en-US" dirty="0"/>
          </a:p>
        </p:txBody>
      </p:sp>
      <p:sp>
        <p:nvSpPr>
          <p:cNvPr id="4" name="灯片编号占位符 3"/>
          <p:cNvSpPr>
            <a:spLocks noGrp="1"/>
          </p:cNvSpPr>
          <p:nvPr>
            <p:ph type="sldNum" sz="quarter" idx="5"/>
          </p:nvPr>
        </p:nvSpPr>
        <p:spPr/>
        <p:txBody>
          <a:bodyPr/>
          <a:lstStyle/>
          <a:p>
            <a:fld id="{1611400F-CCFD-4C57-BCFA-F1B1DDA6A8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AF099D-9AD7-4D86-8D01-CD2D123D3F1A}" type="slidenum">
              <a:rPr lang="en-US" altLang="zh-CN"/>
            </a:fld>
            <a:endParaRPr lang="en-US" altLang="zh-CN"/>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CF1C9DC-F27A-427D-A405-F6ABDFF8626C}" type="slidenum">
              <a:rPr lang="en-US" altLang="zh-CN"/>
            </a:fld>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3FFFAEC-EFA6-41D6-88AE-80E833D2C6C2}" type="slidenum">
              <a:rPr lang="en-US" altLang="zh-CN"/>
            </a:fld>
            <a:endParaRPr lang="en-US" altLang="zh-CN"/>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BC33ED0-8EA8-462D-8408-5A0EC91D2641}" type="slidenum">
              <a:rPr lang="en-US" altLang="zh-CN"/>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11400F-CCFD-4C57-BCFA-F1B1DDA6A8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2AB4CC5-3851-4755-B93A-E1E37BF2F501}" type="slidenum">
              <a:rPr lang="en-US" altLang="zh-CN"/>
            </a:fld>
            <a:endParaRPr lang="en-US" altLang="zh-CN"/>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22A892-CCB6-4EA4-8141-D3D0EE4F2305}" type="slidenum">
              <a:rPr lang="en-US" altLang="zh-CN"/>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8EADF70-8018-4DAE-881F-0FFFDC548A8F}" type="slidenum">
              <a:rPr lang="en-US" altLang="zh-CN"/>
            </a:fld>
            <a:endParaRPr lang="en-US" altLang="zh-CN"/>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638007-097B-40A0-8A8A-19406714E558}" type="slidenum">
              <a:rPr lang="en-US" altLang="zh-CN"/>
            </a:fld>
            <a:endParaRPr lang="en-US" altLang="zh-CN"/>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CFED63A-CEAA-471B-AE81-E4919FAB86EB}" type="slidenum">
              <a:rPr lang="en-US" altLang="zh-CN"/>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767C7CD-F242-4C9F-9D57-4B976B78FECF}" type="slidenum">
              <a:rPr lang="en-US" altLang="zh-CN"/>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9C8EDDF-9687-4CAD-8814-7B5E69F29719}" type="slidenum">
              <a:rPr lang="en-US" altLang="zh-CN"/>
            </a:fld>
            <a:endParaRPr lang="en-US" altLang="zh-CN"/>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CF1C9DC-F27A-427D-A405-F6ABDFF8626C}" type="slidenum">
              <a:rPr lang="en-US" altLang="zh-CN"/>
            </a:fld>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37A21B-3996-45EF-AC11-3728855F8F5A}" type="slidenum">
              <a:rPr lang="en-US" altLang="zh-CN"/>
            </a:fld>
            <a:endParaRPr lang="en-US" altLang="zh-CN"/>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B14231E-66B7-4DAD-83A2-BF422B1C94A1}" type="slidenum">
              <a:rPr lang="en-US" altLang="zh-CN"/>
            </a:fld>
            <a:endParaRPr lang="en-US" altLang="zh-CN"/>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5BC6E79-C751-4FB2-B4F8-269AD062330B}" type="slidenum">
              <a:rPr lang="en-US" altLang="zh-CN"/>
            </a:fld>
            <a:endParaRPr lang="en-US" altLang="zh-CN"/>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BBE42FC-A86E-4A0E-B89A-51EA894DC4D6}" type="slidenum">
              <a:rPr lang="en-US" altLang="zh-CN"/>
            </a:fld>
            <a:endParaRPr lang="en-US" altLang="zh-CN"/>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AE807FA-1DDB-432D-B944-02024A83E119}" type="slidenum">
              <a:rPr lang="en-US" altLang="zh-CN"/>
            </a:fld>
            <a:endParaRPr lang="en-US" altLang="zh-CN"/>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77B1BE6-E5C9-4289-B409-1069DC259E54}" type="slidenum">
              <a:rPr lang="en-US" altLang="zh-CN"/>
            </a:fld>
            <a:endParaRPr lang="en-US" altLang="zh-CN"/>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6039AEF-E92F-4880-BD73-A57CBBB0BAAC}" type="slidenum">
              <a:rPr lang="en-US" altLang="zh-CN"/>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54EBDCA-A477-4780-8FD8-06DB212AF3A6}" type="slidenum">
              <a:rPr lang="en-US" altLang="zh-CN"/>
            </a:fld>
            <a:endParaRPr lang="en-US" altLang="zh-CN"/>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F343FBE-7FDD-4699-B626-7999F57868B7}" type="slidenum">
              <a:rPr lang="en-US" altLang="zh-CN"/>
            </a:fld>
            <a:endParaRPr lang="en-US" altLang="zh-CN"/>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3973561-1FE1-4459-8CA5-3CCA9F9B5DA2}" type="slidenum">
              <a:rPr lang="en-US" altLang="zh-CN"/>
            </a:fld>
            <a:endParaRPr lang="en-US" altLang="zh-CN"/>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90DCB90-FE6E-4444-9ED7-B3A8AC95FCCB}" type="slidenum">
              <a:rPr lang="en-US" altLang="zh-CN"/>
            </a:fld>
            <a:endParaRPr lang="en-US" altLang="zh-CN"/>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2BF39C-B236-4ED1-9C72-60E3FB595582}" type="slidenum">
              <a:rPr lang="en-US" altLang="zh-CN"/>
            </a:fld>
            <a:endParaRPr lang="en-US" altLang="zh-CN"/>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微处理器里程碑时几代</a:t>
            </a:r>
            <a:r>
              <a:rPr lang="en-US" altLang="zh-CN">
                <a:sym typeface="+mn-ea"/>
              </a:rPr>
              <a:t>IA-32</a:t>
            </a:r>
            <a:r>
              <a:rPr lang="zh-CN" altLang="en-US">
                <a:sym typeface="+mn-ea"/>
              </a:rPr>
              <a:t>处理器，从</a:t>
            </a:r>
            <a:r>
              <a:rPr lang="en-US" altLang="zh-CN">
                <a:sym typeface="+mn-ea"/>
              </a:rPr>
              <a:t>16</a:t>
            </a:r>
            <a:r>
              <a:rPr lang="zh-CN" altLang="en-US">
                <a:sym typeface="+mn-ea"/>
              </a:rPr>
              <a:t>位总线</a:t>
            </a:r>
            <a:r>
              <a:rPr lang="en-US" altLang="zh-CN">
                <a:sym typeface="+mn-ea"/>
              </a:rPr>
              <a:t>/</a:t>
            </a:r>
            <a:r>
              <a:rPr lang="zh-CN" altLang="en-US">
                <a:sym typeface="+mn-ea"/>
              </a:rPr>
              <a:t>微编码</a:t>
            </a:r>
            <a:r>
              <a:rPr lang="en-US" altLang="zh-CN">
                <a:sym typeface="+mn-ea"/>
              </a:rPr>
              <a:t>80286</a:t>
            </a:r>
            <a:r>
              <a:rPr lang="zh-CN" altLang="en-US">
                <a:sym typeface="+mn-ea"/>
              </a:rPr>
              <a:t>到</a:t>
            </a:r>
            <a:r>
              <a:rPr lang="en-US" altLang="zh-CN">
                <a:sym typeface="+mn-ea"/>
              </a:rPr>
              <a:t>64</a:t>
            </a:r>
            <a:r>
              <a:rPr lang="zh-CN" altLang="en-US">
                <a:sym typeface="+mn-ea"/>
              </a:rPr>
              <a:t>位总线、多核、乱序执行、超流水线</a:t>
            </a:r>
            <a:r>
              <a:rPr lang="en-US" altLang="zh-CN">
                <a:sym typeface="+mn-ea"/>
              </a:rPr>
              <a:t>core i7 </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086015B-45CB-4A04-84E9-5052936E1EBC}" type="slidenum">
              <a:rPr lang="en-US" altLang="zh-CN"/>
            </a:fld>
            <a:endParaRPr lang="en-US" altLang="zh-CN"/>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p:sp>
      <p:sp>
        <p:nvSpPr>
          <p:cNvPr id="10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0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A220D0-29EC-4FC5-8D79-9D19B985FE2C}" type="slidenum">
              <a:rPr lang="en-US" altLang="zh-CN"/>
            </a:fld>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Morgan Kaufmann Publishers</a:t>
            </a:r>
            <a:endParaRPr lang="en-US" altLang="zh-CN">
              <a:latin typeface="Times New Roman" panose="02020603050405020304" pitchFamily="18" charset="0"/>
            </a:endParaRPr>
          </a:p>
        </p:txBody>
      </p:sp>
      <p:sp>
        <p:nvSpPr>
          <p:cNvPr id="266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125D11D7-32EB-4DDD-ABE4-CB2457E60532}" type="datetime4">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66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Chapter 1 — Computer Abstractions and Technology</a:t>
            </a:r>
            <a:endParaRPr lang="en-US" altLang="zh-CN">
              <a:latin typeface="Times New Roman" panose="02020603050405020304" pitchFamily="18" charset="0"/>
            </a:endParaRPr>
          </a:p>
        </p:txBody>
      </p:sp>
      <p:sp>
        <p:nvSpPr>
          <p:cNvPr id="266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DC71DD15-CAF0-42D3-80A1-218E82989583}"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6630" name="Rectangle 2"/>
          <p:cNvSpPr>
            <a:spLocks noGrp="1" noRot="1" noChangeAspect="1" noChangeArrowheads="1" noTextEdit="1"/>
          </p:cNvSpPr>
          <p:nvPr>
            <p:ph type="sldImg"/>
          </p:nvPr>
        </p:nvSpPr>
        <p:spPr/>
      </p:sp>
      <p:sp>
        <p:nvSpPr>
          <p:cNvPr id="266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Morgan Kaufmann Publishers</a:t>
            </a:r>
            <a:endParaRPr lang="en-US" altLang="zh-CN">
              <a:latin typeface="Times New Roman" panose="02020603050405020304" pitchFamily="18" charset="0"/>
            </a:endParaRPr>
          </a:p>
        </p:txBody>
      </p:sp>
      <p:sp>
        <p:nvSpPr>
          <p:cNvPr id="266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125D11D7-32EB-4DDD-ABE4-CB2457E60532}" type="datetime4">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66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Chapter 1 — Computer Abstractions and Technology</a:t>
            </a:r>
            <a:endParaRPr lang="en-US" altLang="zh-CN">
              <a:latin typeface="Times New Roman" panose="02020603050405020304" pitchFamily="18" charset="0"/>
            </a:endParaRPr>
          </a:p>
        </p:txBody>
      </p:sp>
      <p:sp>
        <p:nvSpPr>
          <p:cNvPr id="266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DC71DD15-CAF0-42D3-80A1-218E82989583}"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6630" name="Rectangle 2"/>
          <p:cNvSpPr>
            <a:spLocks noGrp="1" noRot="1" noChangeAspect="1" noChangeArrowheads="1" noTextEdit="1"/>
          </p:cNvSpPr>
          <p:nvPr>
            <p:ph type="sldImg"/>
          </p:nvPr>
        </p:nvSpPr>
        <p:spPr/>
      </p:sp>
      <p:sp>
        <p:nvSpPr>
          <p:cNvPr id="266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Morgan Kaufmann Publishers</a:t>
            </a:r>
            <a:endParaRPr lang="en-US" altLang="zh-CN">
              <a:latin typeface="Times New Roman" panose="02020603050405020304" pitchFamily="18" charset="0"/>
            </a:endParaRPr>
          </a:p>
        </p:txBody>
      </p:sp>
      <p:sp>
        <p:nvSpPr>
          <p:cNvPr id="286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AC1C313B-DF17-45F4-AE97-E0E6FC4A3E32}" type="datetime4">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86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Chapter 1 — Computer Abstractions and Technology</a:t>
            </a:r>
            <a:endParaRPr lang="en-US" altLang="zh-CN">
              <a:latin typeface="Times New Roman" panose="02020603050405020304" pitchFamily="18" charset="0"/>
            </a:endParaRPr>
          </a:p>
        </p:txBody>
      </p:sp>
      <p:sp>
        <p:nvSpPr>
          <p:cNvPr id="286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4600"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651E1529-0F08-4AE4-855E-914531394B82}"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8678" name="Rectangle 2"/>
          <p:cNvSpPr>
            <a:spLocks noGrp="1" noRot="1" noChangeAspect="1" noChangeArrowheads="1" noTextEdit="1"/>
          </p:cNvSpPr>
          <p:nvPr>
            <p:ph type="sldImg"/>
          </p:nvPr>
        </p:nvSpPr>
        <p:spPr/>
      </p:sp>
      <p:sp>
        <p:nvSpPr>
          <p:cNvPr id="286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F28A1F-45E0-4BD1-9CA9-E366101666B4}" type="slidenum">
              <a:rPr lang="en-US" altLang="zh-CN"/>
            </a:fld>
            <a:endParaRPr lang="en-US" altLang="zh-CN"/>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TSMC </a:t>
            </a:r>
            <a:r>
              <a:rPr lang="zh-CN" altLang="en-US" dirty="0"/>
              <a:t>台积电。</a:t>
            </a:r>
            <a:endParaRPr lang="en-US" altLang="zh-CN" dirty="0"/>
          </a:p>
          <a:p>
            <a:r>
              <a:rPr lang="en-US" altLang="zh-CN" b="0" i="0" dirty="0">
                <a:solidFill>
                  <a:srgbClr val="F73131"/>
                </a:solidFill>
                <a:effectLst/>
                <a:latin typeface="Arial" panose="020B0604020202020204" pitchFamily="34" charset="0"/>
              </a:rPr>
              <a:t>FinFET</a:t>
            </a:r>
            <a:r>
              <a:rPr lang="zh-CN" altLang="en-US" b="0" i="0" dirty="0">
                <a:solidFill>
                  <a:srgbClr val="333333"/>
                </a:solidFill>
                <a:effectLst/>
                <a:latin typeface="Arial" panose="020B0604020202020204" pitchFamily="34" charset="0"/>
              </a:rPr>
              <a:t>一般指鳍式场效应晶体管。</a:t>
            </a:r>
            <a:r>
              <a:rPr lang="en-US" altLang="zh-CN" b="0" i="0" dirty="0">
                <a:solidFill>
                  <a:srgbClr val="F73131"/>
                </a:solidFill>
                <a:effectLst/>
                <a:latin typeface="Arial" panose="020B0604020202020204" pitchFamily="34" charset="0"/>
              </a:rPr>
              <a:t>FinFET</a:t>
            </a:r>
            <a:r>
              <a:rPr lang="zh-CN" altLang="en-US" b="0" i="0" dirty="0">
                <a:solidFill>
                  <a:srgbClr val="333333"/>
                </a:solidFill>
                <a:effectLst/>
                <a:latin typeface="Arial" panose="020B0604020202020204" pitchFamily="34" charset="0"/>
              </a:rPr>
              <a:t>全称</a:t>
            </a:r>
            <a:r>
              <a:rPr lang="en-US" altLang="zh-CN" b="0" i="0" dirty="0">
                <a:solidFill>
                  <a:srgbClr val="333333"/>
                </a:solidFill>
                <a:effectLst/>
                <a:latin typeface="Arial" panose="020B0604020202020204" pitchFamily="34" charset="0"/>
              </a:rPr>
              <a:t>Fin Field-Effect Transistor</a:t>
            </a:r>
            <a:r>
              <a:rPr lang="zh-CN" altLang="en-US" b="0" i="0" dirty="0">
                <a:solidFill>
                  <a:srgbClr val="333333"/>
                </a:solidFill>
                <a:effectLst/>
                <a:latin typeface="Arial" panose="020B0604020202020204" pitchFamily="34" charset="0"/>
              </a:rPr>
              <a:t>，中文名叫鳍式场效应晶体管，是一种新的互补式金氧半导体晶体管。</a:t>
            </a:r>
            <a:r>
              <a:rPr lang="en-US" altLang="zh-CN" b="0" i="0" dirty="0">
                <a:solidFill>
                  <a:srgbClr val="F73131"/>
                </a:solidFill>
                <a:effectLst/>
                <a:latin typeface="Arial" panose="020B0604020202020204" pitchFamily="34" charset="0"/>
              </a:rPr>
              <a:t>FinFET</a:t>
            </a:r>
            <a:r>
              <a:rPr lang="zh-CN" altLang="en-US" b="0" i="0" dirty="0">
                <a:solidFill>
                  <a:srgbClr val="333333"/>
                </a:solidFill>
                <a:effectLst/>
                <a:latin typeface="Arial" panose="020B0604020202020204" pitchFamily="34" charset="0"/>
              </a:rPr>
              <a:t>命名根据晶体管的形状与鱼鳍的相似性。</a:t>
            </a:r>
            <a:endParaRPr lang="en-US" altLang="zh-CN" dirty="0"/>
          </a:p>
          <a:p>
            <a:pPr algn="l" rtl="0"/>
            <a:r>
              <a:rPr lang="en-US" altLang="zh-CN" b="1" i="0" u="none" strike="noStrike" dirty="0">
                <a:solidFill>
                  <a:schemeClr val="bg2"/>
                </a:solidFill>
                <a:effectLst/>
                <a:ea typeface="Arial" panose="020B0604020202020204" pitchFamily="34" charset="0"/>
                <a:hlinkClick r:id="rId3"/>
              </a:rPr>
              <a:t>Mali</a:t>
            </a:r>
            <a:r>
              <a:rPr lang="zh-CN" altLang="en-US" b="0" i="0" u="none" strike="noStrike" dirty="0">
                <a:solidFill>
                  <a:schemeClr val="bg2"/>
                </a:solidFill>
                <a:effectLst/>
                <a:ea typeface="Arial" panose="020B0604020202020204" pitchFamily="34" charset="0"/>
                <a:hlinkClick r:id="rId3"/>
              </a:rPr>
              <a:t> 是一款由</a:t>
            </a:r>
            <a:r>
              <a:rPr lang="en-US" altLang="zh-CN" b="0" i="0" u="none" strike="noStrike" dirty="0">
                <a:solidFill>
                  <a:schemeClr val="bg2"/>
                </a:solidFill>
                <a:effectLst/>
                <a:ea typeface="Arial" panose="020B0604020202020204" pitchFamily="34" charset="0"/>
                <a:hlinkClick r:id="rId3"/>
              </a:rPr>
              <a:t>ARM Holdings </a:t>
            </a:r>
            <a:r>
              <a:rPr lang="zh-CN" altLang="en-US" b="0" i="0" u="none" strike="noStrike" dirty="0">
                <a:solidFill>
                  <a:schemeClr val="bg2"/>
                </a:solidFill>
                <a:effectLst/>
                <a:ea typeface="Arial" panose="020B0604020202020204" pitchFamily="34" charset="0"/>
                <a:hlinkClick r:id="rId3"/>
              </a:rPr>
              <a:t>研发设计的移动显示芯片组（</a:t>
            </a:r>
            <a:r>
              <a:rPr lang="en-US" altLang="zh-CN" b="0" i="0" u="none" strike="noStrike" dirty="0">
                <a:solidFill>
                  <a:schemeClr val="bg2"/>
                </a:solidFill>
                <a:effectLst/>
                <a:ea typeface="Arial" panose="020B0604020202020204" pitchFamily="34" charset="0"/>
                <a:hlinkClick r:id="rId3"/>
              </a:rPr>
              <a:t>GPUs</a:t>
            </a:r>
            <a:r>
              <a:rPr lang="zh-CN" altLang="en-US" b="0" i="0" u="none" strike="noStrike" dirty="0">
                <a:solidFill>
                  <a:schemeClr val="bg2"/>
                </a:solidFill>
                <a:effectLst/>
                <a:ea typeface="Arial" panose="020B0604020202020204" pitchFamily="34" charset="0"/>
                <a:hlinkClick r:id="rId3"/>
              </a:rPr>
              <a:t>）系列。该显示芯片组的电路设计和架构研发完全由</a:t>
            </a:r>
            <a:r>
              <a:rPr lang="en-US" altLang="zh-CN" b="0" i="0" u="none" strike="noStrike" dirty="0">
                <a:solidFill>
                  <a:schemeClr val="bg2"/>
                </a:solidFill>
                <a:effectLst/>
                <a:ea typeface="Arial" panose="020B0604020202020204" pitchFamily="34" charset="0"/>
                <a:hlinkClick r:id="rId3"/>
              </a:rPr>
              <a:t>ARM</a:t>
            </a:r>
            <a:r>
              <a:rPr lang="zh-CN" altLang="en-US" b="0" i="0" u="none" strike="noStrike" dirty="0">
                <a:solidFill>
                  <a:schemeClr val="bg2"/>
                </a:solidFill>
                <a:effectLst/>
                <a:ea typeface="Arial" panose="020B0604020202020204" pitchFamily="34" charset="0"/>
                <a:hlinkClick r:id="rId3"/>
              </a:rPr>
              <a:t>自主设计，</a:t>
            </a:r>
            <a:r>
              <a:rPr lang="en-US" altLang="zh-CN" b="0" i="0" u="none" strike="noStrike" dirty="0">
                <a:solidFill>
                  <a:schemeClr val="bg2"/>
                </a:solidFill>
                <a:effectLst/>
                <a:ea typeface="Arial" panose="020B0604020202020204" pitchFamily="34" charset="0"/>
                <a:hlinkClick r:id="rId3"/>
              </a:rPr>
              <a:t>ARM</a:t>
            </a:r>
            <a:r>
              <a:rPr lang="zh-CN" altLang="en-US" b="0" i="0" u="none" strike="noStrike" dirty="0">
                <a:solidFill>
                  <a:schemeClr val="bg2"/>
                </a:solidFill>
                <a:effectLst/>
                <a:ea typeface="Arial" panose="020B0604020202020204" pitchFamily="34" charset="0"/>
                <a:hlinkClick r:id="rId3"/>
              </a:rPr>
              <a:t>特别设立了</a:t>
            </a:r>
            <a:r>
              <a:rPr lang="en-US" altLang="zh-CN" b="0" i="0" u="none" strike="noStrike" dirty="0">
                <a:solidFill>
                  <a:schemeClr val="bg2"/>
                </a:solidFill>
                <a:effectLst/>
                <a:ea typeface="Arial" panose="020B0604020202020204" pitchFamily="34" charset="0"/>
                <a:hlinkClick r:id="rId3"/>
              </a:rPr>
              <a:t>ARM Norway</a:t>
            </a:r>
            <a:r>
              <a:rPr lang="zh-CN" altLang="en-US" b="0" i="0" u="none" strike="noStrike" dirty="0">
                <a:solidFill>
                  <a:schemeClr val="bg2"/>
                </a:solidFill>
                <a:effectLst/>
                <a:ea typeface="Arial" panose="020B0604020202020204" pitchFamily="34" charset="0"/>
                <a:hlinkClick r:id="rId3"/>
              </a:rPr>
              <a:t>（</a:t>
            </a:r>
            <a:r>
              <a:rPr lang="en-US" altLang="zh-CN" b="0" i="0" u="none" strike="noStrike" dirty="0">
                <a:solidFill>
                  <a:schemeClr val="bg2"/>
                </a:solidFill>
                <a:effectLst/>
                <a:ea typeface="Arial" panose="020B0604020202020204" pitchFamily="34" charset="0"/>
                <a:hlinkClick r:id="rId3"/>
              </a:rPr>
              <a:t>ARM</a:t>
            </a:r>
            <a:r>
              <a:rPr lang="zh-CN" altLang="en-US" b="0" i="0" u="none" strike="noStrike" dirty="0">
                <a:solidFill>
                  <a:schemeClr val="bg2"/>
                </a:solidFill>
                <a:effectLst/>
                <a:ea typeface="Arial" panose="020B0604020202020204" pitchFamily="34" charset="0"/>
                <a:hlinkClick r:id="rId3"/>
              </a:rPr>
              <a:t>挪威）显示处理事业部来负责研发设计</a:t>
            </a:r>
            <a:r>
              <a:rPr lang="en-US" altLang="zh-CN" b="0" i="0" u="none" strike="noStrike" dirty="0">
                <a:solidFill>
                  <a:schemeClr val="bg2"/>
                </a:solidFill>
                <a:effectLst/>
                <a:ea typeface="Arial" panose="020B0604020202020204" pitchFamily="34" charset="0"/>
                <a:hlinkClick r:id="rId3"/>
              </a:rPr>
              <a:t>ARM Mali</a:t>
            </a:r>
            <a:r>
              <a:rPr lang="zh-CN" altLang="en-US" b="0" i="0" u="none" strike="noStrike" dirty="0">
                <a:solidFill>
                  <a:schemeClr val="bg2"/>
                </a:solidFill>
                <a:effectLst/>
                <a:ea typeface="Arial" panose="020B0604020202020204" pitchFamily="34" charset="0"/>
                <a:hlinkClick r:id="rId3"/>
              </a:rPr>
              <a:t>显示芯片系列，该部门的前身是</a:t>
            </a:r>
            <a:r>
              <a:rPr lang="en-US" altLang="zh-CN" b="1" i="0" u="none" strike="noStrike" dirty="0" err="1">
                <a:solidFill>
                  <a:schemeClr val="bg2"/>
                </a:solidFill>
                <a:effectLst/>
                <a:ea typeface="Arial" panose="020B0604020202020204" pitchFamily="34" charset="0"/>
                <a:hlinkClick r:id="rId3"/>
              </a:rPr>
              <a:t>Falanx</a:t>
            </a:r>
            <a:r>
              <a:rPr lang="zh-CN" altLang="en-US" b="0" i="0" u="none" strike="noStrike" dirty="0">
                <a:solidFill>
                  <a:schemeClr val="bg2"/>
                </a:solidFill>
                <a:effectLst/>
                <a:ea typeface="Arial" panose="020B0604020202020204" pitchFamily="34" charset="0"/>
                <a:hlinkClick r:id="rId3"/>
              </a:rPr>
              <a:t>。</a:t>
            </a:r>
            <a:endParaRPr lang="en-US" altLang="zh-CN" b="0" i="0" u="none" strike="noStrike" dirty="0">
              <a:solidFill>
                <a:schemeClr val="bg2"/>
              </a:solidFill>
              <a:effectLst/>
              <a:ea typeface="Arial" panose="020B0604020202020204" pitchFamily="34" charset="0"/>
              <a:hlinkClick r:id="rId3"/>
            </a:endParaRPr>
          </a:p>
          <a:p>
            <a:pPr algn="l" rtl="0"/>
            <a:r>
              <a:rPr lang="en-US" altLang="zh-CN" b="1" i="0" dirty="0">
                <a:solidFill>
                  <a:schemeClr val="bg2"/>
                </a:solidFill>
                <a:effectLst/>
                <a:latin typeface="Arial" panose="020B0604020202020204" pitchFamily="34" charset="0"/>
              </a:rPr>
              <a:t>ARM </a:t>
            </a:r>
            <a:r>
              <a:rPr lang="en-US" altLang="zh-CN" b="1" i="0" dirty="0" err="1">
                <a:solidFill>
                  <a:schemeClr val="bg2"/>
                </a:solidFill>
                <a:effectLst/>
                <a:latin typeface="Arial" panose="020B0604020202020204" pitchFamily="34" charset="0"/>
              </a:rPr>
              <a:t>big.LITTLE</a:t>
            </a:r>
            <a:r>
              <a:rPr lang="zh-CN" altLang="en-US" b="0" i="0" dirty="0">
                <a:solidFill>
                  <a:schemeClr val="bg2"/>
                </a:solidFill>
                <a:effectLst/>
                <a:latin typeface="Arial" panose="020B0604020202020204" pitchFamily="34" charset="0"/>
              </a:rPr>
              <a:t>或</a:t>
            </a:r>
            <a:r>
              <a:rPr lang="en-US" altLang="zh-CN" b="1" i="0" dirty="0" err="1">
                <a:solidFill>
                  <a:schemeClr val="bg2"/>
                </a:solidFill>
                <a:effectLst/>
                <a:latin typeface="Arial" panose="020B0604020202020204" pitchFamily="34" charset="0"/>
              </a:rPr>
              <a:t>big.LITTLE</a:t>
            </a:r>
            <a:r>
              <a:rPr lang="zh-CN" altLang="en-US" b="0" i="0" dirty="0">
                <a:solidFill>
                  <a:schemeClr val="bg2"/>
                </a:solidFill>
                <a:effectLst/>
                <a:latin typeface="Arial" panose="020B0604020202020204" pitchFamily="34" charset="0"/>
              </a:rPr>
              <a:t>是由</a:t>
            </a:r>
            <a:r>
              <a:rPr lang="zh-CN" altLang="en-US" b="0" i="0" u="none" strike="noStrike" dirty="0">
                <a:solidFill>
                  <a:schemeClr val="bg2"/>
                </a:solidFill>
                <a:effectLst/>
                <a:latin typeface="Arial" panose="020B0604020202020204" pitchFamily="34" charset="0"/>
                <a:hlinkClick r:id="rId4" tooltip="安谋国际科技"/>
              </a:rPr>
              <a:t>安谋国际科技</a:t>
            </a:r>
            <a:r>
              <a:rPr lang="zh-CN" altLang="en-US" b="0" i="0" dirty="0">
                <a:solidFill>
                  <a:schemeClr val="bg2"/>
                </a:solidFill>
                <a:effectLst/>
                <a:latin typeface="Arial" panose="020B0604020202020204" pitchFamily="34" charset="0"/>
              </a:rPr>
              <a:t>公司（</a:t>
            </a:r>
            <a:r>
              <a:rPr lang="en-US" altLang="zh-CN" b="0" i="0" dirty="0">
                <a:solidFill>
                  <a:schemeClr val="bg2"/>
                </a:solidFill>
                <a:effectLst/>
                <a:latin typeface="Arial" panose="020B0604020202020204" pitchFamily="34" charset="0"/>
              </a:rPr>
              <a:t>ARM</a:t>
            </a:r>
            <a:r>
              <a:rPr lang="zh-CN" altLang="en-US" b="0" i="0" dirty="0">
                <a:solidFill>
                  <a:schemeClr val="bg2"/>
                </a:solidFill>
                <a:effectLst/>
                <a:latin typeface="Arial" panose="020B0604020202020204" pitchFamily="34" charset="0"/>
              </a:rPr>
              <a:t>）提出的</a:t>
            </a:r>
            <a:r>
              <a:rPr lang="zh-CN" altLang="en-US" b="0" i="0" u="none" strike="noStrike" dirty="0">
                <a:solidFill>
                  <a:schemeClr val="bg2"/>
                </a:solidFill>
                <a:effectLst/>
                <a:latin typeface="Arial" panose="020B0604020202020204" pitchFamily="34" charset="0"/>
                <a:hlinkClick r:id="rId5" tooltip="异质运算"/>
              </a:rPr>
              <a:t>异质运算</a:t>
            </a:r>
            <a:r>
              <a:rPr lang="zh-CN" altLang="en-US" b="0" i="0" u="none" strike="noStrike" dirty="0">
                <a:solidFill>
                  <a:schemeClr val="bg2"/>
                </a:solidFill>
                <a:effectLst/>
                <a:latin typeface="Arial" panose="020B0604020202020204" pitchFamily="34" charset="0"/>
                <a:hlinkClick r:id="rId6" tooltip="多核心处理器"/>
              </a:rPr>
              <a:t>多核心处理器</a:t>
            </a:r>
            <a:r>
              <a:rPr lang="zh-CN" altLang="en-US" b="0" i="0" dirty="0">
                <a:solidFill>
                  <a:srgbClr val="202122"/>
                </a:solidFill>
                <a:effectLst/>
                <a:latin typeface="Arial" panose="020B0604020202020204" pitchFamily="34" charset="0"/>
              </a:rPr>
              <a:t>配置结构配置。在这个配置，将比较耗电、但运算能力强的处理器核心组成的“</a:t>
            </a:r>
            <a:r>
              <a:rPr lang="en-US" altLang="zh-CN" b="0" i="0" dirty="0">
                <a:solidFill>
                  <a:srgbClr val="202122"/>
                </a:solidFill>
                <a:effectLst/>
                <a:latin typeface="Arial" panose="020B0604020202020204" pitchFamily="34" charset="0"/>
              </a:rPr>
              <a:t>big</a:t>
            </a:r>
            <a:r>
              <a:rPr lang="zh-CN" altLang="en-US" b="0" i="0" dirty="0">
                <a:solidFill>
                  <a:srgbClr val="202122"/>
                </a:solidFill>
                <a:effectLst/>
                <a:latin typeface="Arial" panose="020B0604020202020204" pitchFamily="34" charset="0"/>
              </a:rPr>
              <a:t>集群”与低耗电、运算能力弱的处理器核心组成的“</a:t>
            </a:r>
            <a:r>
              <a:rPr lang="en-US" altLang="zh-CN" b="0" i="0" dirty="0">
                <a:solidFill>
                  <a:srgbClr val="202122"/>
                </a:solidFill>
                <a:effectLst/>
                <a:latin typeface="Arial" panose="020B0604020202020204" pitchFamily="34" charset="0"/>
              </a:rPr>
              <a:t>LITTLE</a:t>
            </a:r>
            <a:r>
              <a:rPr lang="zh-CN" altLang="en-US" b="0" i="0" dirty="0">
                <a:solidFill>
                  <a:srgbClr val="202122"/>
                </a:solidFill>
                <a:effectLst/>
                <a:latin typeface="Arial" panose="020B0604020202020204" pitchFamily="34" charset="0"/>
              </a:rPr>
              <a:t>集群”结合在一起，这些处理器核心</a:t>
            </a:r>
            <a:r>
              <a:rPr lang="zh-CN" altLang="en-US" b="0" i="0" dirty="0">
                <a:solidFill>
                  <a:schemeClr val="bg2"/>
                </a:solidFill>
                <a:effectLst/>
                <a:latin typeface="Arial" panose="020B0604020202020204" pitchFamily="34" charset="0"/>
              </a:rPr>
              <a:t>共享</a:t>
            </a:r>
            <a:r>
              <a:rPr lang="zh-CN" altLang="en-US" b="0" i="0" u="none" strike="noStrike" dirty="0">
                <a:solidFill>
                  <a:schemeClr val="bg2"/>
                </a:solidFill>
                <a:effectLst/>
                <a:latin typeface="Arial" panose="020B0604020202020204" pitchFamily="34" charset="0"/>
                <a:hlinkClick r:id="rId7" tooltip="存储器"/>
              </a:rPr>
              <a:t>存储器</a:t>
            </a:r>
            <a:r>
              <a:rPr lang="zh-CN" altLang="en-US" b="0" i="0" dirty="0">
                <a:solidFill>
                  <a:schemeClr val="bg2"/>
                </a:solidFill>
                <a:effectLst/>
                <a:latin typeface="Arial" panose="020B0604020202020204" pitchFamily="34" charset="0"/>
              </a:rPr>
              <a:t>区段</a:t>
            </a:r>
            <a:r>
              <a:rPr lang="zh-CN" altLang="en-US" b="0" i="0" dirty="0">
                <a:solidFill>
                  <a:srgbClr val="202122"/>
                </a:solidFill>
                <a:effectLst/>
                <a:latin typeface="Arial" panose="020B0604020202020204" pitchFamily="34" charset="0"/>
              </a:rPr>
              <a:t>，并能够在不同的</a:t>
            </a:r>
            <a:r>
              <a:rPr lang="en-US" altLang="zh-CN" b="0" i="0" dirty="0">
                <a:solidFill>
                  <a:srgbClr val="202122"/>
                </a:solidFill>
                <a:effectLst/>
                <a:latin typeface="Arial" panose="020B0604020202020204" pitchFamily="34" charset="0"/>
              </a:rPr>
              <a:t>CPU</a:t>
            </a:r>
            <a:r>
              <a:rPr lang="zh-CN" altLang="en-US" b="0" i="0" dirty="0">
                <a:solidFill>
                  <a:srgbClr val="202122"/>
                </a:solidFill>
                <a:effectLst/>
                <a:latin typeface="Arial" panose="020B0604020202020204" pitchFamily="34" charset="0"/>
              </a:rPr>
              <a:t>集群之间在线实时分派、</a:t>
            </a:r>
            <a:r>
              <a:rPr lang="zh-CN" altLang="en-US" b="0" i="0" dirty="0">
                <a:solidFill>
                  <a:schemeClr val="bg2"/>
                </a:solidFill>
                <a:effectLst/>
                <a:latin typeface="Arial" panose="020B0604020202020204" pitchFamily="34" charset="0"/>
              </a:rPr>
              <a:t>切换负载。</a:t>
            </a:r>
            <a:r>
              <a:rPr lang="en-US" altLang="zh-CN" b="0" i="0" u="none" strike="noStrike" baseline="30000" dirty="0">
                <a:solidFill>
                  <a:schemeClr val="bg2"/>
                </a:solidFill>
                <a:effectLst/>
                <a:latin typeface="Arial" panose="020B0604020202020204" pitchFamily="34" charset="0"/>
                <a:hlinkClick r:id="rId8"/>
              </a:rPr>
              <a:t>[1]</a:t>
            </a:r>
            <a:r>
              <a:rPr lang="zh-CN" altLang="en-US" b="0" i="0" dirty="0">
                <a:solidFill>
                  <a:schemeClr val="bg2"/>
                </a:solidFill>
                <a:effectLst/>
                <a:latin typeface="Arial" panose="020B0604020202020204" pitchFamily="34" charset="0"/>
              </a:rPr>
              <a:t>这个多核心</a:t>
            </a:r>
            <a:r>
              <a:rPr lang="zh-CN" altLang="en-US" b="0" i="0" dirty="0">
                <a:solidFill>
                  <a:srgbClr val="202122"/>
                </a:solidFill>
                <a:effectLst/>
                <a:latin typeface="Arial" panose="020B0604020202020204" pitchFamily="34" charset="0"/>
              </a:rPr>
              <a:t>处理器配置结构运用在移动计算上，从而能够做出计算高性能，但是平均耗电低的多核心处理器，</a:t>
            </a:r>
            <a:r>
              <a:rPr lang="en-US" altLang="zh-CN" b="0" i="0" dirty="0">
                <a:solidFill>
                  <a:srgbClr val="202122"/>
                </a:solidFill>
                <a:effectLst/>
                <a:latin typeface="Arial" panose="020B0604020202020204" pitchFamily="34" charset="0"/>
              </a:rPr>
              <a:t>ARM</a:t>
            </a:r>
            <a:r>
              <a:rPr lang="zh-CN" altLang="en-US" b="0" i="0" dirty="0">
                <a:solidFill>
                  <a:srgbClr val="202122"/>
                </a:solidFill>
                <a:effectLst/>
                <a:latin typeface="Arial" panose="020B0604020202020204" pitchFamily="34" charset="0"/>
              </a:rPr>
              <a:t>的市场资料称在某些运算操作中这个配置配置相比只使用与“</a:t>
            </a:r>
            <a:r>
              <a:rPr lang="en-US" altLang="zh-CN" b="0" i="0" dirty="0">
                <a:solidFill>
                  <a:srgbClr val="202122"/>
                </a:solidFill>
                <a:effectLst/>
                <a:latin typeface="Arial" panose="020B0604020202020204" pitchFamily="34" charset="0"/>
              </a:rPr>
              <a:t>big</a:t>
            </a:r>
            <a:r>
              <a:rPr lang="zh-CN" altLang="en-US" b="0" i="0" dirty="0">
                <a:solidFill>
                  <a:srgbClr val="202122"/>
                </a:solidFill>
                <a:effectLst/>
                <a:latin typeface="Arial" panose="020B0604020202020204" pitchFamily="34" charset="0"/>
              </a:rPr>
              <a:t>集群”相同</a:t>
            </a:r>
            <a:r>
              <a:rPr lang="en-US" altLang="zh-CN" b="0" i="0" dirty="0">
                <a:solidFill>
                  <a:srgbClr val="202122"/>
                </a:solidFill>
                <a:effectLst/>
                <a:latin typeface="Arial" panose="020B0604020202020204" pitchFamily="34" charset="0"/>
              </a:rPr>
              <a:t>CPU</a:t>
            </a:r>
            <a:r>
              <a:rPr lang="zh-CN" altLang="en-US" b="0" i="0" dirty="0">
                <a:solidFill>
                  <a:srgbClr val="202122"/>
                </a:solidFill>
                <a:effectLst/>
                <a:latin typeface="Arial" panose="020B0604020202020204" pitchFamily="34" charset="0"/>
              </a:rPr>
              <a:t>核心数量的处理器可节省多达</a:t>
            </a:r>
            <a:r>
              <a:rPr lang="en-US" altLang="zh-CN" b="0" i="0" dirty="0">
                <a:solidFill>
                  <a:srgbClr val="202122"/>
                </a:solidFill>
                <a:effectLst/>
                <a:latin typeface="Arial" panose="020B0604020202020204" pitchFamily="34" charset="0"/>
              </a:rPr>
              <a:t>75%</a:t>
            </a:r>
            <a:r>
              <a:rPr lang="zh-CN" altLang="en-US" b="0" i="0" dirty="0">
                <a:solidFill>
                  <a:srgbClr val="202122"/>
                </a:solidFill>
                <a:effectLst/>
                <a:latin typeface="Arial" panose="020B0604020202020204" pitchFamily="34" charset="0"/>
              </a:rPr>
              <a:t>的功耗。</a:t>
            </a:r>
            <a:r>
              <a:rPr lang="en-US" altLang="zh-CN" b="0" i="0" u="none" strike="noStrike" baseline="30000" dirty="0">
                <a:solidFill>
                  <a:srgbClr val="0645AD"/>
                </a:solidFill>
                <a:effectLst/>
                <a:latin typeface="Arial" panose="020B0604020202020204" pitchFamily="34" charset="0"/>
                <a:hlinkClick r:id="rId9"/>
              </a:rPr>
              <a:t>[2]</a:t>
            </a:r>
            <a:endParaRPr lang="en-US" altLang="zh-CN" b="0" i="0" u="none" strike="noStrike" baseline="30000" dirty="0">
              <a:solidFill>
                <a:srgbClr val="0645AD"/>
              </a:solidFill>
              <a:effectLst/>
              <a:latin typeface="Arial" panose="020B0604020202020204" pitchFamily="34" charset="0"/>
            </a:endParaRPr>
          </a:p>
          <a:p>
            <a:pPr algn="l" rtl="0"/>
            <a:r>
              <a:rPr lang="en-US" altLang="zh-CN" b="0" i="0" dirty="0">
                <a:solidFill>
                  <a:srgbClr val="202122"/>
                </a:solidFill>
                <a:effectLst/>
                <a:latin typeface="Arial" panose="020B0604020202020204" pitchFamily="34" charset="0"/>
              </a:rPr>
              <a:t>2017</a:t>
            </a:r>
            <a:r>
              <a:rPr lang="zh-CN" altLang="en-US" b="0" i="0" dirty="0">
                <a:solidFill>
                  <a:srgbClr val="202122"/>
                </a:solidFill>
                <a:effectLst/>
                <a:latin typeface="Arial" panose="020B0604020202020204" pitchFamily="34" charset="0"/>
              </a:rPr>
              <a:t>年</a:t>
            </a:r>
            <a:r>
              <a:rPr lang="en-US" altLang="zh-CN" b="0" i="0" dirty="0">
                <a:solidFill>
                  <a:srgbClr val="202122"/>
                </a:solidFill>
                <a:effectLst/>
                <a:latin typeface="Arial" panose="020B0604020202020204" pitchFamily="34" charset="0"/>
              </a:rPr>
              <a:t>5</a:t>
            </a:r>
            <a:r>
              <a:rPr lang="zh-CN" altLang="en-US" b="0" i="0" dirty="0">
                <a:solidFill>
                  <a:srgbClr val="202122"/>
                </a:solidFill>
                <a:effectLst/>
                <a:latin typeface="Arial" panose="020B0604020202020204" pitchFamily="34" charset="0"/>
              </a:rPr>
              <a:t>月，</a:t>
            </a:r>
            <a:r>
              <a:rPr lang="en-US" altLang="zh-CN" b="0" i="0" dirty="0">
                <a:solidFill>
                  <a:srgbClr val="202122"/>
                </a:solidFill>
                <a:effectLst/>
                <a:latin typeface="Arial" panose="020B0604020202020204" pitchFamily="34" charset="0"/>
              </a:rPr>
              <a:t>ARM</a:t>
            </a:r>
            <a:r>
              <a:rPr lang="zh-CN" altLang="en-US" b="0" i="0" dirty="0">
                <a:solidFill>
                  <a:srgbClr val="202122"/>
                </a:solidFill>
                <a:effectLst/>
                <a:latin typeface="Arial" panose="020B0604020202020204" pitchFamily="34" charset="0"/>
              </a:rPr>
              <a:t>发表</a:t>
            </a:r>
            <a:r>
              <a:rPr lang="en-US" altLang="zh-CN" b="0" i="0" dirty="0">
                <a:solidFill>
                  <a:srgbClr val="202122"/>
                </a:solidFill>
                <a:effectLst/>
                <a:latin typeface="Arial" panose="020B0604020202020204" pitchFamily="34" charset="0"/>
              </a:rPr>
              <a:t>DynamIQ</a:t>
            </a:r>
            <a:r>
              <a:rPr lang="zh-CN" altLang="en-US" b="0" i="0" dirty="0">
                <a:solidFill>
                  <a:srgbClr val="202122"/>
                </a:solidFill>
                <a:effectLst/>
                <a:latin typeface="Arial" panose="020B0604020202020204" pitchFamily="34" charset="0"/>
              </a:rPr>
              <a:t>取代</a:t>
            </a:r>
            <a:r>
              <a:rPr lang="en-US" altLang="zh-CN" b="0" i="0" dirty="0" err="1">
                <a:solidFill>
                  <a:srgbClr val="202122"/>
                </a:solidFill>
                <a:effectLst/>
                <a:latin typeface="Arial" panose="020B0604020202020204" pitchFamily="34" charset="0"/>
              </a:rPr>
              <a:t>big.LITTLE</a:t>
            </a:r>
            <a:r>
              <a:rPr lang="zh-CN" altLang="en-US" b="0" i="0" dirty="0">
                <a:solidFill>
                  <a:srgbClr val="202122"/>
                </a:solidFill>
                <a:effectLst/>
                <a:latin typeface="Arial" panose="020B0604020202020204" pitchFamily="34" charset="0"/>
              </a:rPr>
              <a:t>。</a:t>
            </a:r>
            <a:r>
              <a:rPr lang="en-US" altLang="zh-CN" b="0" i="0" u="none" strike="noStrike" baseline="30000" dirty="0">
                <a:solidFill>
                  <a:srgbClr val="0645AD"/>
                </a:solidFill>
                <a:effectLst/>
                <a:latin typeface="Arial" panose="020B0604020202020204" pitchFamily="34" charset="0"/>
                <a:hlinkClick r:id="rId10"/>
              </a:rPr>
              <a:t>[7]</a:t>
            </a:r>
            <a:r>
              <a:rPr lang="zh-CN" altLang="en-US" b="0" i="0" dirty="0">
                <a:solidFill>
                  <a:srgbClr val="202122"/>
                </a:solidFill>
                <a:effectLst/>
                <a:latin typeface="Arial" panose="020B0604020202020204" pitchFamily="34" charset="0"/>
              </a:rPr>
              <a:t>与</a:t>
            </a:r>
            <a:r>
              <a:rPr lang="en-US" altLang="zh-CN" b="0" i="0" dirty="0" err="1">
                <a:solidFill>
                  <a:srgbClr val="202122"/>
                </a:solidFill>
                <a:effectLst/>
                <a:latin typeface="Arial" panose="020B0604020202020204" pitchFamily="34" charset="0"/>
              </a:rPr>
              <a:t>big.LITTLE</a:t>
            </a:r>
            <a:r>
              <a:rPr lang="zh-CN" altLang="en-US" b="0" i="0" dirty="0">
                <a:solidFill>
                  <a:srgbClr val="202122"/>
                </a:solidFill>
                <a:effectLst/>
                <a:latin typeface="Arial" panose="020B0604020202020204" pitchFamily="34" charset="0"/>
              </a:rPr>
              <a:t>相比，</a:t>
            </a:r>
            <a:r>
              <a:rPr lang="en-US" altLang="zh-CN" b="0" i="0" dirty="0">
                <a:solidFill>
                  <a:srgbClr val="202122"/>
                </a:solidFill>
                <a:effectLst/>
                <a:latin typeface="Arial" panose="020B0604020202020204" pitchFamily="34" charset="0"/>
              </a:rPr>
              <a:t>DynamIQ</a:t>
            </a:r>
            <a:r>
              <a:rPr lang="zh-CN" altLang="en-US" b="0" i="0" dirty="0">
                <a:solidFill>
                  <a:srgbClr val="202122"/>
                </a:solidFill>
                <a:effectLst/>
                <a:latin typeface="Arial" panose="020B0604020202020204" pitchFamily="34" charset="0"/>
              </a:rPr>
              <a:t>允许更为灵活的</a:t>
            </a:r>
            <a:r>
              <a:rPr lang="en-US" altLang="zh-CN" b="0" i="0" dirty="0">
                <a:solidFill>
                  <a:srgbClr val="202122"/>
                </a:solidFill>
                <a:effectLst/>
                <a:latin typeface="Arial" panose="020B0604020202020204" pitchFamily="34" charset="0"/>
              </a:rPr>
              <a:t>CPU</a:t>
            </a:r>
            <a:r>
              <a:rPr lang="zh-CN" altLang="en-US" b="0" i="0" dirty="0">
                <a:solidFill>
                  <a:srgbClr val="202122"/>
                </a:solidFill>
                <a:effectLst/>
                <a:latin typeface="Arial" panose="020B0604020202020204" pitchFamily="34" charset="0"/>
              </a:rPr>
              <a:t>核心配置和更大规模的集群设计（</a:t>
            </a:r>
            <a:r>
              <a:rPr lang="zh-CN" altLang="en-US" b="0" i="0" dirty="0">
                <a:solidFill>
                  <a:schemeClr val="bg2"/>
                </a:solidFill>
                <a:effectLst/>
                <a:latin typeface="Arial" panose="020B0604020202020204" pitchFamily="34" charset="0"/>
              </a:rPr>
              <a:t>每个</a:t>
            </a:r>
            <a:r>
              <a:rPr lang="en-US" altLang="zh-CN" b="0" i="0" dirty="0">
                <a:solidFill>
                  <a:schemeClr val="bg2"/>
                </a:solidFill>
                <a:effectLst/>
                <a:latin typeface="Arial" panose="020B0604020202020204" pitchFamily="34" charset="0"/>
              </a:rPr>
              <a:t>CPU</a:t>
            </a:r>
            <a:r>
              <a:rPr lang="zh-CN" altLang="en-US" b="0" i="0" dirty="0">
                <a:solidFill>
                  <a:schemeClr val="bg2"/>
                </a:solidFill>
                <a:effectLst/>
                <a:latin typeface="Arial" panose="020B0604020202020204" pitchFamily="34" charset="0"/>
              </a:rPr>
              <a:t>集群可以有八颗</a:t>
            </a:r>
            <a:r>
              <a:rPr lang="en-US" altLang="zh-CN" b="0" i="0" dirty="0">
                <a:solidFill>
                  <a:schemeClr val="bg2"/>
                </a:solidFill>
                <a:effectLst/>
                <a:latin typeface="Arial" panose="020B0604020202020204" pitchFamily="34" charset="0"/>
              </a:rPr>
              <a:t>CPU</a:t>
            </a:r>
            <a:r>
              <a:rPr lang="zh-CN" altLang="en-US" b="0" i="0" dirty="0">
                <a:solidFill>
                  <a:schemeClr val="bg2"/>
                </a:solidFill>
                <a:effectLst/>
                <a:latin typeface="Arial" panose="020B0604020202020204" pitchFamily="34" charset="0"/>
              </a:rPr>
              <a:t>核心）、集群数量更多（一块</a:t>
            </a:r>
            <a:r>
              <a:rPr lang="en-US" altLang="zh-CN" b="0" i="0" dirty="0">
                <a:solidFill>
                  <a:schemeClr val="bg2"/>
                </a:solidFill>
                <a:effectLst/>
                <a:latin typeface="Arial" panose="020B0604020202020204" pitchFamily="34" charset="0"/>
              </a:rPr>
              <a:t>CPU</a:t>
            </a:r>
            <a:r>
              <a:rPr lang="zh-CN" altLang="en-US" b="0" i="0" dirty="0">
                <a:solidFill>
                  <a:schemeClr val="bg2"/>
                </a:solidFill>
                <a:effectLst/>
                <a:latin typeface="Arial" panose="020B0604020202020204" pitchFamily="34" charset="0"/>
              </a:rPr>
              <a:t>上最大可扩展至</a:t>
            </a:r>
            <a:r>
              <a:rPr lang="en-US" altLang="zh-CN" b="0" i="0" dirty="0">
                <a:solidFill>
                  <a:schemeClr val="bg2"/>
                </a:solidFill>
                <a:effectLst/>
                <a:latin typeface="Arial" panose="020B0604020202020204" pitchFamily="34" charset="0"/>
              </a:rPr>
              <a:t>32</a:t>
            </a:r>
            <a:r>
              <a:rPr lang="zh-CN" altLang="en-US" b="0" i="0" dirty="0">
                <a:solidFill>
                  <a:schemeClr val="bg2"/>
                </a:solidFill>
                <a:effectLst/>
                <a:latin typeface="Arial" panose="020B0604020202020204" pitchFamily="34" charset="0"/>
              </a:rPr>
              <a:t>个集群）、更精确的电源控制（每个核心内有更多的时钟门控和电压控制）以及更快速的</a:t>
            </a:r>
            <a:r>
              <a:rPr lang="en-US" altLang="zh-CN" b="0" i="0" dirty="0">
                <a:solidFill>
                  <a:schemeClr val="bg2"/>
                </a:solidFill>
                <a:effectLst/>
                <a:latin typeface="Arial" panose="020B0604020202020204" pitchFamily="34" charset="0"/>
              </a:rPr>
              <a:t>L2</a:t>
            </a:r>
            <a:r>
              <a:rPr lang="zh-CN" altLang="en-US" b="0" i="0" dirty="0">
                <a:solidFill>
                  <a:schemeClr val="bg2"/>
                </a:solidFill>
                <a:effectLst/>
                <a:latin typeface="Arial" panose="020B0604020202020204" pitchFamily="34" charset="0"/>
              </a:rPr>
              <a:t>缓存访问操作。然而</a:t>
            </a:r>
            <a:r>
              <a:rPr lang="en-US" altLang="zh-CN" b="0" i="0" dirty="0">
                <a:solidFill>
                  <a:schemeClr val="bg2"/>
                </a:solidFill>
                <a:effectLst/>
                <a:latin typeface="Arial" panose="020B0604020202020204" pitchFamily="34" charset="0"/>
              </a:rPr>
              <a:t>DynamIQ</a:t>
            </a:r>
            <a:r>
              <a:rPr lang="zh-CN" altLang="en-US" b="0" i="0" dirty="0">
                <a:solidFill>
                  <a:schemeClr val="bg2"/>
                </a:solidFill>
                <a:effectLst/>
                <a:latin typeface="Arial" panose="020B0604020202020204" pitchFamily="34" charset="0"/>
              </a:rPr>
              <a:t>仅适用于</a:t>
            </a:r>
            <a:r>
              <a:rPr lang="en-US" altLang="zh-CN" b="0" i="0" u="none" strike="noStrike" dirty="0">
                <a:solidFill>
                  <a:schemeClr val="bg2"/>
                </a:solidFill>
                <a:effectLst/>
                <a:latin typeface="Arial" panose="020B0604020202020204" pitchFamily="34" charset="0"/>
                <a:hlinkClick r:id="rId11" tooltip="ARM Cortex-A75（页面不存在）"/>
              </a:rPr>
              <a:t>Cortex-A75</a:t>
            </a:r>
            <a:r>
              <a:rPr lang="zh-CN" altLang="en-US" b="0" i="0" dirty="0">
                <a:solidFill>
                  <a:schemeClr val="bg2"/>
                </a:solidFill>
                <a:effectLst/>
                <a:latin typeface="Arial" panose="020B0604020202020204" pitchFamily="34" charset="0"/>
              </a:rPr>
              <a:t>、</a:t>
            </a:r>
            <a:r>
              <a:rPr lang="en-US" altLang="zh-CN" b="0" i="0" u="none" strike="noStrike" dirty="0">
                <a:solidFill>
                  <a:schemeClr val="bg2"/>
                </a:solidFill>
                <a:effectLst/>
                <a:latin typeface="Arial" panose="020B0604020202020204" pitchFamily="34" charset="0"/>
                <a:hlinkClick r:id="rId12" tooltip="ARM Cortex-A55（页面不存在）"/>
              </a:rPr>
              <a:t>Cortex-A55</a:t>
            </a:r>
            <a:r>
              <a:rPr lang="zh-CN" altLang="en-US" b="0" i="0" dirty="0">
                <a:solidFill>
                  <a:schemeClr val="bg2"/>
                </a:solidFill>
                <a:effectLst/>
                <a:latin typeface="Arial" panose="020B0604020202020204" pitchFamily="34" charset="0"/>
              </a:rPr>
              <a:t>及</a:t>
            </a:r>
            <a:r>
              <a:rPr lang="zh-CN" altLang="en-US" b="0" i="0" dirty="0">
                <a:solidFill>
                  <a:srgbClr val="202122"/>
                </a:solidFill>
                <a:effectLst/>
                <a:latin typeface="Arial" panose="020B0604020202020204" pitchFamily="34" charset="0"/>
              </a:rPr>
              <a:t>往后推出的</a:t>
            </a:r>
            <a:r>
              <a:rPr lang="en-US" altLang="zh-CN" b="0" i="0" dirty="0">
                <a:solidFill>
                  <a:srgbClr val="202122"/>
                </a:solidFill>
                <a:effectLst/>
                <a:latin typeface="Arial" panose="020B0604020202020204" pitchFamily="34" charset="0"/>
              </a:rPr>
              <a:t>ARM CPU</a:t>
            </a:r>
            <a:r>
              <a:rPr lang="zh-CN" altLang="en-US" b="0" i="0" dirty="0">
                <a:solidFill>
                  <a:srgbClr val="202122"/>
                </a:solidFill>
                <a:effectLst/>
                <a:latin typeface="Arial" panose="020B0604020202020204" pitchFamily="34" charset="0"/>
              </a:rPr>
              <a:t>核心。</a:t>
            </a:r>
            <a:br>
              <a:rPr lang="zh-CN" altLang="en-US" dirty="0"/>
            </a:br>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rPr>
              <a:t>EUV</a:t>
            </a:r>
            <a:r>
              <a:rPr lang="zh-CN" altLang="en-US" sz="1200" dirty="0">
                <a:effectLst/>
              </a:rPr>
              <a:t>极紫外光微影、超紫外线平版印刷术 是一种使用极紫外光（</a:t>
            </a:r>
            <a:r>
              <a:rPr lang="en-US" altLang="zh-CN" sz="1200" dirty="0">
                <a:effectLst/>
              </a:rPr>
              <a:t>EUV</a:t>
            </a:r>
            <a:r>
              <a:rPr lang="zh-CN" altLang="en-US" sz="1200" dirty="0">
                <a:effectLst/>
              </a:rPr>
              <a:t>）波长的下一代微影技术，目前使用</a:t>
            </a:r>
            <a:r>
              <a:rPr lang="en-US" altLang="zh-CN" sz="1200" dirty="0">
                <a:effectLst/>
              </a:rPr>
              <a:t>7</a:t>
            </a:r>
            <a:r>
              <a:rPr lang="zh-CN" altLang="en-US" sz="1200" dirty="0">
                <a:effectLst/>
              </a:rPr>
              <a:t>纳米，</a:t>
            </a:r>
            <a:r>
              <a:rPr lang="en-US" altLang="zh-CN" sz="1200" dirty="0">
                <a:effectLst/>
              </a:rPr>
              <a:t>2020</a:t>
            </a:r>
            <a:r>
              <a:rPr lang="zh-CN" altLang="en-US" sz="1200" dirty="0">
                <a:effectLst/>
              </a:rPr>
              <a:t>年得到广泛应用。</a:t>
            </a:r>
            <a:endParaRPr lang="zh-CN" altLang="en-US" sz="1200" dirty="0">
              <a:effectLst/>
            </a:endParaRPr>
          </a:p>
          <a:p>
            <a:endParaRPr lang="zh-CN" altLang="en-US" sz="1200" dirty="0">
              <a:effectLst/>
            </a:endParaRP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从设计，到制造、封装测试以及投向消费市场一条龙全包，被称为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IDM(Integrated Design and Manufacture)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公司，例如英特尔</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Intel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userDrawn="1"/>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144937" name="Image" r:id="rId2" imgW="3416300" imgH="4546600" progId="">
                  <p:embed/>
                </p:oleObj>
              </mc:Choice>
              <mc:Fallback>
                <p:oleObj name="Image" r:id="rId2" imgW="3416300" imgH="4546600" progId="">
                  <p:embed/>
                  <p:pic>
                    <p:nvPicPr>
                      <p:cNvPr id="0" name="Picture 2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164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68"/>
          <p:cNvSpPr/>
          <p:nvPr/>
        </p:nvSpPr>
        <p:spPr bwMode="ltGray">
          <a:xfrm>
            <a:off x="2239963" y="-15875"/>
            <a:ext cx="6916737" cy="6873875"/>
          </a:xfrm>
          <a:custGeom>
            <a:avLst/>
            <a:gdLst>
              <a:gd name="T0" fmla="*/ 2147483646 w 4357"/>
              <a:gd name="T1" fmla="*/ 0 h 4330"/>
              <a:gd name="T2" fmla="*/ 2147483646 w 4357"/>
              <a:gd name="T3" fmla="*/ 2147483646 h 4330"/>
              <a:gd name="T4" fmla="*/ 2147483646 w 4357"/>
              <a:gd name="T5" fmla="*/ 2147483646 h 4330"/>
              <a:gd name="T6" fmla="*/ 2147483646 w 4357"/>
              <a:gd name="T7" fmla="*/ 2147483646 h 4330"/>
              <a:gd name="T8" fmla="*/ 2147483646 w 4357"/>
              <a:gd name="T9" fmla="*/ 2147483646 h 4330"/>
              <a:gd name="T10" fmla="*/ 2147483646 w 4357"/>
              <a:gd name="T11" fmla="*/ 2147483646 h 4330"/>
              <a:gd name="T12" fmla="*/ 0 w 4357"/>
              <a:gd name="T13" fmla="*/ 2147483646 h 4330"/>
              <a:gd name="T14" fmla="*/ 2147483646 w 4357"/>
              <a:gd name="T15" fmla="*/ 2147483646 h 4330"/>
              <a:gd name="T16" fmla="*/ 2147483646 w 4357"/>
              <a:gd name="T17" fmla="*/ 2147483646 h 4330"/>
              <a:gd name="T18" fmla="*/ 2147483646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 name="Freeform 66"/>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kumimoji="0" lang="zh-CN" altLang="en-US" sz="1800" b="0">
              <a:solidFill>
                <a:srgbClr val="000000"/>
              </a:solidFill>
              <a:latin typeface="Arial" panose="020B0604020202020204" pitchFamily="34" charset="0"/>
            </a:endParaRPr>
          </a:p>
        </p:txBody>
      </p:sp>
      <p:sp>
        <p:nvSpPr>
          <p:cNvPr id="8" name="Freeform 67"/>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kumimoji="0" lang="zh-CN" altLang="en-US" sz="1800" b="0">
              <a:solidFill>
                <a:srgbClr val="000000"/>
              </a:solidFill>
              <a:latin typeface="Arial" panose="020B0604020202020204" pitchFamily="34"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pPr eaLnBrk="1" hangingPunct="1"/>
            <a:endParaRPr kumimoji="0" lang="zh-CN" altLang="en-US" sz="1800" b="0">
              <a:solidFill>
                <a:srgbClr val="000000"/>
              </a:solidFill>
              <a:latin typeface="Arial" panose="020B0604020202020204" pitchFamily="34" charset="0"/>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4" name="Rectangle 2"/>
          <p:cNvSpPr>
            <a:spLocks noGrp="1" noChangeArrowheads="1"/>
          </p:cNvSpPr>
          <p:nvPr>
            <p:ph type="ctrTitle"/>
          </p:nvPr>
        </p:nvSpPr>
        <p:spPr>
          <a:xfrm>
            <a:off x="4724400" y="3048000"/>
            <a:ext cx="4114800" cy="7620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smtClean="0"/>
              <a:t>单击此处编辑母版标题样式</a:t>
            </a:r>
            <a:endParaRPr lang="en-US" altLang="zh-CN" noProof="0" dirty="0" smtClean="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anose="05000000000000000000" pitchFamily="2" charset="2"/>
              <a:buNone/>
              <a:defRPr sz="2400" b="0">
                <a:solidFill>
                  <a:schemeClr val="bg1"/>
                </a:solidFill>
              </a:defRPr>
            </a:lvl1pPr>
          </a:lstStyle>
          <a:p>
            <a:pPr lvl="0"/>
            <a:r>
              <a:rPr lang="zh-CN" altLang="en-US" noProof="0" smtClean="0"/>
              <a:t>单击此处编辑母版副标题样式</a:t>
            </a:r>
            <a:endParaRPr lang="en-US" altLang="zh-CN" noProof="0" dirty="0" smtClean="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4" name="Freeform 67"/>
          <p:cNvSpPr/>
          <p:nvPr userDrawn="1"/>
        </p:nvSpPr>
        <p:spPr bwMode="ltGray">
          <a:xfrm>
            <a:off x="-1588" y="6413500"/>
            <a:ext cx="4205288" cy="444500"/>
          </a:xfrm>
          <a:custGeom>
            <a:avLst/>
            <a:gdLst>
              <a:gd name="T0" fmla="*/ 2147483646 w 2649"/>
              <a:gd name="T1" fmla="*/ 2147483646 h 280"/>
              <a:gd name="T2" fmla="*/ 2147483646 w 2649"/>
              <a:gd name="T3" fmla="*/ 2147483646 h 280"/>
              <a:gd name="T4" fmla="*/ 2147483646 w 2649"/>
              <a:gd name="T5" fmla="*/ 0 h 280"/>
              <a:gd name="T6" fmla="*/ 0 w 2649"/>
              <a:gd name="T7" fmla="*/ 2147483646 h 280"/>
              <a:gd name="T8" fmla="*/ 2147483646 w 2649"/>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Freeform 68"/>
          <p:cNvSpPr/>
          <p:nvPr/>
        </p:nvSpPr>
        <p:spPr bwMode="ltGray">
          <a:xfrm>
            <a:off x="4932363" y="6337300"/>
            <a:ext cx="4211637" cy="520700"/>
          </a:xfrm>
          <a:custGeom>
            <a:avLst/>
            <a:gdLst>
              <a:gd name="T0" fmla="*/ 0 w 2653"/>
              <a:gd name="T1" fmla="*/ 2147483646 h 328"/>
              <a:gd name="T2" fmla="*/ 2147483646 w 2653"/>
              <a:gd name="T3" fmla="*/ 2147483646 h 328"/>
              <a:gd name="T4" fmla="*/ 2147483646 w 2653"/>
              <a:gd name="T5" fmla="*/ 0 h 328"/>
              <a:gd name="T6" fmla="*/ 2147483646 w 2653"/>
              <a:gd name="T7" fmla="*/ 2147483646 h 328"/>
              <a:gd name="T8" fmla="*/ 0 w 2653"/>
              <a:gd name="T9" fmla="*/ 2147483646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标题 1"/>
          <p:cNvSpPr>
            <a:spLocks noGrp="1"/>
          </p:cNvSpPr>
          <p:nvPr>
            <p:ph type="title"/>
          </p:nvPr>
        </p:nvSpPr>
        <p:spPr>
          <a:xfrm>
            <a:off x="838800" y="228600"/>
            <a:ext cx="7162800" cy="563563"/>
          </a:xfrm>
        </p:spPr>
        <p:txBody>
          <a:bodyPr/>
          <a:lstStyle>
            <a:lvl1pPr>
              <a:defRPr>
                <a:solidFill>
                  <a:srgbClr val="00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000" y="819000"/>
            <a:ext cx="8229600" cy="5426472"/>
          </a:xfrm>
        </p:spPr>
        <p:txBody>
          <a:bodyPr tIns="46800"/>
          <a:lstStyle>
            <a:lvl1pPr>
              <a:lnSpc>
                <a:spcPct val="120000"/>
              </a:lnSpc>
              <a:defRPr/>
            </a:lvl1pPr>
            <a:lvl2pPr>
              <a:lnSpc>
                <a:spcPct val="120000"/>
              </a:lnSpc>
              <a:defRPr/>
            </a:lvl2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3" name="Rectangle 6"/>
          <p:cNvSpPr>
            <a:spLocks noGrp="1" noChangeArrowheads="1"/>
          </p:cNvSpPr>
          <p:nvPr>
            <p:ph type="sldNum" sz="quarter" idx="12"/>
          </p:nvPr>
        </p:nvSpPr>
        <p:spPr>
          <a:xfrm>
            <a:off x="8313226" y="6448425"/>
            <a:ext cx="624748" cy="298450"/>
          </a:xfrm>
          <a:prstGeom prst="rect">
            <a:avLst/>
          </a:prstGeom>
        </p:spPr>
        <p:txBody>
          <a:bodyPr/>
          <a:lstStyle>
            <a:lvl1pPr>
              <a:defRPr>
                <a:solidFill>
                  <a:srgbClr val="000000"/>
                </a:solidFill>
              </a:defRPr>
            </a:lvl1pPr>
          </a:lstStyle>
          <a:p>
            <a:pPr>
              <a:defRPr/>
            </a:pPr>
            <a:fld id="{572FC173-27EE-4CDC-B0F7-9C6F006CD80E}" type="slidenum">
              <a:rPr lang="en-US" altLang="zh-CN" smtClean="0"/>
            </a:fld>
            <a:endParaRPr lang="en-US" altLang="zh-C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7200" y="3938588"/>
            <a:ext cx="8229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Freeform 67"/>
          <p:cNvSpPr/>
          <p:nvPr/>
        </p:nvSpPr>
        <p:spPr bwMode="ltGray">
          <a:xfrm>
            <a:off x="-1588" y="6413500"/>
            <a:ext cx="4205288" cy="444500"/>
          </a:xfrm>
          <a:custGeom>
            <a:avLst/>
            <a:gdLst>
              <a:gd name="T0" fmla="*/ 2147483646 w 2649"/>
              <a:gd name="T1" fmla="*/ 2147483646 h 280"/>
              <a:gd name="T2" fmla="*/ 2147483646 w 2649"/>
              <a:gd name="T3" fmla="*/ 2147483646 h 280"/>
              <a:gd name="T4" fmla="*/ 2147483646 w 2649"/>
              <a:gd name="T5" fmla="*/ 0 h 280"/>
              <a:gd name="T6" fmla="*/ 0 w 2649"/>
              <a:gd name="T7" fmla="*/ 2147483646 h 280"/>
              <a:gd name="T8" fmla="*/ 2147483646 w 2649"/>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1" name="Freeform 68"/>
          <p:cNvSpPr/>
          <p:nvPr/>
        </p:nvSpPr>
        <p:spPr bwMode="ltGray">
          <a:xfrm>
            <a:off x="4932363" y="6337300"/>
            <a:ext cx="4211637" cy="520700"/>
          </a:xfrm>
          <a:custGeom>
            <a:avLst/>
            <a:gdLst>
              <a:gd name="T0" fmla="*/ 0 w 2653"/>
              <a:gd name="T1" fmla="*/ 2147483646 h 328"/>
              <a:gd name="T2" fmla="*/ 2147483646 w 2653"/>
              <a:gd name="T3" fmla="*/ 2147483646 h 328"/>
              <a:gd name="T4" fmla="*/ 2147483646 w 2653"/>
              <a:gd name="T5" fmla="*/ 0 h 328"/>
              <a:gd name="T6" fmla="*/ 2147483646 w 2653"/>
              <a:gd name="T7" fmla="*/ 2147483646 h 328"/>
              <a:gd name="T8" fmla="*/ 0 w 2653"/>
              <a:gd name="T9" fmla="*/ 2147483646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5" name="Rectangle 3"/>
          <p:cNvSpPr>
            <a:spLocks noGrp="1" noChangeArrowheads="1"/>
          </p:cNvSpPr>
          <p:nvPr>
            <p:ph type="body" idx="1"/>
          </p:nvPr>
        </p:nvSpPr>
        <p:spPr bwMode="auto">
          <a:xfrm>
            <a:off x="392338" y="941487"/>
            <a:ext cx="8428133" cy="53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altLang="zh-CN" dirty="0" smtClean="0"/>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0" sz="1000" b="0">
                <a:solidFill>
                  <a:srgbClr val="FFFFFF"/>
                </a:solidFill>
                <a:latin typeface="+mn-lt"/>
                <a:ea typeface="宋体" panose="02010600030101010101" pitchFamily="2" charset="-122"/>
              </a:defRPr>
            </a:lvl1pPr>
          </a:lstStyle>
          <a:p>
            <a:pPr>
              <a:defRPr/>
            </a:pPr>
            <a:endParaRPr lang="en-US" altLang="zh-CN" dirty="0"/>
          </a:p>
        </p:txBody>
      </p:sp>
      <p:sp>
        <p:nvSpPr>
          <p:cNvPr id="2058" name="Rectangle 2"/>
          <p:cNvSpPr>
            <a:spLocks noGrp="1" noChangeArrowheads="1"/>
          </p:cNvSpPr>
          <p:nvPr>
            <p:ph type="title"/>
          </p:nvPr>
        </p:nvSpPr>
        <p:spPr bwMode="white">
          <a:xfrm>
            <a:off x="838200" y="228600"/>
            <a:ext cx="7162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smtClean="0"/>
              <a:t>单击此处编辑母版标题样式</a:t>
            </a:r>
            <a:endParaRPr lang="en-US" altLang="zh-CN"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ctr" rtl="0" fontAlgn="base">
        <a:spcBef>
          <a:spcPct val="0"/>
        </a:spcBef>
        <a:spcAft>
          <a:spcPct val="0"/>
        </a:spcAft>
        <a:defRPr sz="3200" b="1">
          <a:solidFill>
            <a:srgbClr val="000000"/>
          </a:solidFill>
          <a:latin typeface="+mj-lt"/>
          <a:ea typeface="+mj-ea"/>
          <a:cs typeface="+mj-cs"/>
        </a:defRPr>
      </a:lvl1pPr>
      <a:lvl2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2pPr>
      <a:lvl3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3pPr>
      <a:lvl4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4pPr>
      <a:lvl5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4" Type="http://schemas.openxmlformats.org/officeDocument/2006/relationships/slideLayout" Target="../slideLayouts/slideLayout5.xml"/><Relationship Id="rId13" Type="http://schemas.openxmlformats.org/officeDocument/2006/relationships/image" Target="../media/image38.pn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6.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4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hyperlink" Target="ftp://download.intel.com/pressroom/images/centrino_dieshot.zi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18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oleObject" Target="../embeddings/oleObject5.bin"/></Relationships>
</file>

<file path=ppt/slides/_rels/slide189.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vmlDrawing" Target="../drawings/vmlDrawing6.vml"/><Relationship Id="rId6" Type="http://schemas.openxmlformats.org/officeDocument/2006/relationships/slideLayout" Target="../slideLayouts/slideLayout7.xml"/><Relationship Id="rId5" Type="http://schemas.openxmlformats.org/officeDocument/2006/relationships/image" Target="../media/image66.wmf"/><Relationship Id="rId4" Type="http://schemas.openxmlformats.org/officeDocument/2006/relationships/oleObject" Target="../embeddings/oleObject7.bin"/><Relationship Id="rId3" Type="http://schemas.openxmlformats.org/officeDocument/2006/relationships/image" Target="../media/image65.wmf"/><Relationship Id="rId2" Type="http://schemas.openxmlformats.org/officeDocument/2006/relationships/oleObject" Target="../embeddings/oleObject6.bin"/><Relationship Id="rId1"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6.xml"/><Relationship Id="rId2" Type="http://schemas.openxmlformats.org/officeDocument/2006/relationships/image" Target="../media/image67.wmf"/><Relationship Id="rId1" Type="http://schemas.openxmlformats.org/officeDocument/2006/relationships/oleObject" Target="../embeddings/oleObject8.bin"/></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image" Target="../media/image69.wmf"/><Relationship Id="rId3" Type="http://schemas.openxmlformats.org/officeDocument/2006/relationships/oleObject" Target="../embeddings/oleObject10.bin"/><Relationship Id="rId2" Type="http://schemas.openxmlformats.org/officeDocument/2006/relationships/image" Target="../media/image68.wmf"/><Relationship Id="rId1" Type="http://schemas.openxmlformats.org/officeDocument/2006/relationships/oleObject" Target="../embeddings/oleObject9.bin"/></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197.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oleObject" Target="../embeddings/Document1.doc"/></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79.png"/><Relationship Id="rId3" Type="http://schemas.openxmlformats.org/officeDocument/2006/relationships/image" Target="../media/image78.wmf"/><Relationship Id="rId2" Type="http://schemas.openxmlformats.org/officeDocument/2006/relationships/oleObject" Target="../embeddings/oleObject11.bin"/><Relationship Id="rId1" Type="http://schemas.openxmlformats.org/officeDocument/2006/relationships/image" Target="../media/image77.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81.wmf"/><Relationship Id="rId1" Type="http://schemas.openxmlformats.org/officeDocument/2006/relationships/oleObject" Target="../embeddings/oleObject12.bin"/></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hyperlink" Target="http://baike.baidu.com/view/2058735.htm" TargetMode="External"/><Relationship Id="rId3" Type="http://schemas.openxmlformats.org/officeDocument/2006/relationships/hyperlink" Target="http://baike.baidu.com/view/5580829.htm" TargetMode="External"/><Relationship Id="rId2" Type="http://schemas.openxmlformats.org/officeDocument/2006/relationships/hyperlink" Target="http://baike.baidu.com/view/188706.htm" TargetMode="External"/><Relationship Id="rId1" Type="http://schemas.openxmlformats.org/officeDocument/2006/relationships/hyperlink" Target="http://baike.baidu.com/view/5580827.htm"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xml"/><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6.pn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1043940" y="2204720"/>
            <a:ext cx="7162800" cy="563563"/>
          </a:xfrm>
        </p:spPr>
        <p:txBody>
          <a:bodyPr/>
          <a:p>
            <a:r>
              <a:rPr lang="zh-CN" altLang="en-US" sz="5400">
                <a:solidFill>
                  <a:schemeClr val="tx2"/>
                </a:solidFill>
                <a:latin typeface="微软雅黑" panose="020B0503020204020204" charset="-122"/>
                <a:ea typeface="微软雅黑" panose="020B0503020204020204" charset="-122"/>
              </a:rPr>
              <a:t>计算机系统结构</a:t>
            </a:r>
            <a:endParaRPr lang="zh-CN" altLang="en-US" sz="5400">
              <a:solidFill>
                <a:schemeClr val="tx2"/>
              </a:solidFill>
              <a:latin typeface="微软雅黑" panose="020B0503020204020204" charset="-122"/>
              <a:ea typeface="微软雅黑" panose="020B0503020204020204" charset="-122"/>
            </a:endParaRPr>
          </a:p>
        </p:txBody>
      </p:sp>
      <p:sp>
        <p:nvSpPr>
          <p:cNvPr id="7" name="文本框 6"/>
          <p:cNvSpPr txBox="1"/>
          <p:nvPr/>
        </p:nvSpPr>
        <p:spPr>
          <a:xfrm>
            <a:off x="2460625" y="3423285"/>
            <a:ext cx="4415790" cy="1938020"/>
          </a:xfrm>
          <a:prstGeom prst="rect">
            <a:avLst/>
          </a:prstGeom>
          <a:noFill/>
        </p:spPr>
        <p:txBody>
          <a:bodyPr wrap="square" rtlCol="0">
            <a:spAutoFit/>
          </a:bodyPr>
          <a:p>
            <a:pPr algn="ctr"/>
            <a:r>
              <a:rPr lang="zh-CN" altLang="en-US" b="0">
                <a:solidFill>
                  <a:schemeClr val="tx1"/>
                </a:solidFill>
                <a:latin typeface="微软雅黑" panose="020B0503020204020204" charset="-122"/>
                <a:ea typeface="微软雅黑" panose="020B0503020204020204" charset="-122"/>
              </a:rPr>
              <a:t>叶</a:t>
            </a:r>
            <a:r>
              <a:rPr lang="en-US" altLang="zh-CN" b="0">
                <a:solidFill>
                  <a:schemeClr val="tx1"/>
                </a:solidFill>
                <a:latin typeface="微软雅黑" panose="020B0503020204020204" charset="-122"/>
                <a:ea typeface="微软雅黑" panose="020B0503020204020204" charset="-122"/>
              </a:rPr>
              <a:t> </a:t>
            </a:r>
            <a:r>
              <a:rPr lang="zh-CN" altLang="en-US" b="0">
                <a:solidFill>
                  <a:schemeClr val="tx1"/>
                </a:solidFill>
                <a:latin typeface="微软雅黑" panose="020B0503020204020204" charset="-122"/>
                <a:ea typeface="微软雅黑" panose="020B0503020204020204" charset="-122"/>
              </a:rPr>
              <a:t>娅</a:t>
            </a:r>
            <a:r>
              <a:rPr lang="en-US" altLang="zh-CN" b="0">
                <a:solidFill>
                  <a:schemeClr val="tx1"/>
                </a:solidFill>
                <a:latin typeface="微软雅黑" panose="020B0503020204020204" charset="-122"/>
                <a:ea typeface="微软雅黑" panose="020B0503020204020204" charset="-122"/>
              </a:rPr>
              <a:t> </a:t>
            </a:r>
            <a:r>
              <a:rPr lang="zh-CN" altLang="en-US" b="0">
                <a:solidFill>
                  <a:schemeClr val="tx1"/>
                </a:solidFill>
                <a:latin typeface="微软雅黑" panose="020B0503020204020204" charset="-122"/>
                <a:ea typeface="微软雅黑" panose="020B0503020204020204" charset="-122"/>
              </a:rPr>
              <a:t>兰</a:t>
            </a:r>
            <a:endParaRPr lang="zh-CN" altLang="en-US" b="0">
              <a:solidFill>
                <a:schemeClr val="tx1"/>
              </a:solidFill>
              <a:latin typeface="微软雅黑" panose="020B0503020204020204" charset="-122"/>
              <a:ea typeface="微软雅黑" panose="020B0503020204020204" charset="-122"/>
            </a:endParaRPr>
          </a:p>
          <a:p>
            <a:pPr algn="ctr"/>
            <a:r>
              <a:rPr lang="en-US" altLang="zh-CN" b="0">
                <a:solidFill>
                  <a:schemeClr val="tx1"/>
                </a:solidFill>
                <a:latin typeface="微软雅黑" panose="020B0503020204020204" charset="-122"/>
                <a:ea typeface="微软雅黑" panose="020B0503020204020204" charset="-122"/>
              </a:rPr>
              <a:t>yalanye@uestc.edu.cn</a:t>
            </a:r>
            <a:endParaRPr lang="en-US" altLang="zh-CN" b="0">
              <a:solidFill>
                <a:schemeClr val="tx1"/>
              </a:solidFill>
              <a:latin typeface="微软雅黑" panose="020B0503020204020204" charset="-122"/>
              <a:ea typeface="微软雅黑" panose="020B0503020204020204" charset="-122"/>
            </a:endParaRPr>
          </a:p>
          <a:p>
            <a:pPr algn="ctr"/>
            <a:r>
              <a:rPr lang="en-US" altLang="zh-CN" b="0">
                <a:solidFill>
                  <a:schemeClr val="tx1"/>
                </a:solidFill>
                <a:latin typeface="微软雅黑" panose="020B0503020204020204" charset="-122"/>
                <a:ea typeface="微软雅黑" panose="020B0503020204020204" charset="-122"/>
              </a:rPr>
              <a:t>QQ:286601604</a:t>
            </a:r>
            <a:endParaRPr lang="en-US" altLang="zh-CN" b="0">
              <a:solidFill>
                <a:schemeClr val="tx1"/>
              </a:solidFill>
              <a:latin typeface="微软雅黑" panose="020B0503020204020204" charset="-122"/>
              <a:ea typeface="微软雅黑" panose="020B0503020204020204" charset="-122"/>
            </a:endParaRPr>
          </a:p>
          <a:p>
            <a:pPr algn="ctr"/>
            <a:r>
              <a:rPr lang="zh-CN" altLang="en-US" b="0">
                <a:solidFill>
                  <a:schemeClr val="tx1"/>
                </a:solidFill>
                <a:latin typeface="微软雅黑" panose="020B0503020204020204" charset="-122"/>
                <a:ea typeface="微软雅黑" panose="020B0503020204020204" charset="-122"/>
              </a:rPr>
              <a:t>主楼</a:t>
            </a:r>
            <a:r>
              <a:rPr lang="en-US" altLang="zh-CN" b="0">
                <a:solidFill>
                  <a:schemeClr val="tx1"/>
                </a:solidFill>
                <a:latin typeface="微软雅黑" panose="020B0503020204020204" charset="-122"/>
                <a:ea typeface="微软雅黑" panose="020B0503020204020204" charset="-122"/>
              </a:rPr>
              <a:t>B1-308</a:t>
            </a:r>
            <a:r>
              <a:rPr lang="zh-CN" altLang="en-US" b="0">
                <a:solidFill>
                  <a:schemeClr val="tx1"/>
                </a:solidFill>
                <a:latin typeface="微软雅黑" panose="020B0503020204020204" charset="-122"/>
                <a:ea typeface="微软雅黑" panose="020B0503020204020204" charset="-122"/>
              </a:rPr>
              <a:t>左侧</a:t>
            </a:r>
            <a:endParaRPr lang="en-US" altLang="zh-CN" b="0">
              <a:solidFill>
                <a:schemeClr val="tx1"/>
              </a:solidFill>
              <a:latin typeface="微软雅黑" panose="020B0503020204020204" charset="-122"/>
              <a:ea typeface="微软雅黑" panose="020B0503020204020204" charset="-122"/>
            </a:endParaRPr>
          </a:p>
          <a:p>
            <a:pPr algn="ctr"/>
            <a:endParaRPr lang="en-US" altLang="zh-CN" b="0">
              <a:solidFill>
                <a:schemeClr val="tx1"/>
              </a:solidFill>
              <a:latin typeface="微软雅黑" panose="020B0503020204020204" charset="-122"/>
              <a:ea typeface="微软雅黑" panose="020B0503020204020204" charset="-122"/>
            </a:endParaRPr>
          </a:p>
        </p:txBody>
      </p:sp>
      <p:cxnSp>
        <p:nvCxnSpPr>
          <p:cNvPr id="11" name="Straight Connector 9"/>
          <p:cNvCxnSpPr/>
          <p:nvPr/>
        </p:nvCxnSpPr>
        <p:spPr>
          <a:xfrm>
            <a:off x="750888" y="2990850"/>
            <a:ext cx="8143924" cy="0"/>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p:nvPr/>
        </p:nvSpPr>
        <p:spPr bwMode="auto">
          <a:xfrm>
            <a:off x="428609" y="834479"/>
            <a:ext cx="8464550" cy="5314950"/>
          </a:xfrm>
          <a:custGeom>
            <a:avLst/>
            <a:gdLst>
              <a:gd name="T0" fmla="*/ 0 w 4929"/>
              <a:gd name="T1" fmla="*/ 0 h 3439"/>
              <a:gd name="T2" fmla="*/ 0 w 4929"/>
              <a:gd name="T3" fmla="*/ 3439 h 3439"/>
              <a:gd name="T4" fmla="*/ 4929 w 4929"/>
              <a:gd name="T5" fmla="*/ 3439 h 3439"/>
            </a:gdLst>
            <a:ahLst/>
            <a:cxnLst>
              <a:cxn ang="0">
                <a:pos x="T0" y="T1"/>
              </a:cxn>
              <a:cxn ang="0">
                <a:pos x="T2" y="T3"/>
              </a:cxn>
              <a:cxn ang="0">
                <a:pos x="T4" y="T5"/>
              </a:cxn>
            </a:cxnLst>
            <a:rect l="0" t="0" r="r" b="b"/>
            <a:pathLst>
              <a:path w="4929" h="3439">
                <a:moveTo>
                  <a:pt x="0" y="0"/>
                </a:moveTo>
                <a:lnTo>
                  <a:pt x="0" y="3439"/>
                </a:lnTo>
                <a:lnTo>
                  <a:pt x="4929" y="3439"/>
                </a:lnTo>
              </a:path>
            </a:pathLst>
          </a:custGeom>
          <a:noFill/>
          <a:ln w="22225">
            <a:solidFill>
              <a:srgbClr val="33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Text Box 9"/>
          <p:cNvSpPr txBox="1">
            <a:spLocks noChangeArrowheads="1"/>
          </p:cNvSpPr>
          <p:nvPr/>
        </p:nvSpPr>
        <p:spPr bwMode="auto">
          <a:xfrm flipH="1">
            <a:off x="4635672" y="679698"/>
            <a:ext cx="3475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rgbClr val="000000"/>
                </a:solidFill>
              </a:rPr>
              <a:t>(与</a:t>
            </a:r>
            <a:r>
              <a:rPr lang="en-US" altLang="zh-CN" sz="2800" dirty="0">
                <a:solidFill>
                  <a:srgbClr val="000000"/>
                </a:solidFill>
              </a:rPr>
              <a:t>VAX11-780</a:t>
            </a:r>
            <a:r>
              <a:rPr lang="zh-CN" altLang="en-US" sz="2800" dirty="0">
                <a:solidFill>
                  <a:srgbClr val="000000"/>
                </a:solidFill>
              </a:rPr>
              <a:t>比较)</a:t>
            </a:r>
            <a:endParaRPr lang="zh-CN" altLang="en-US" sz="2800" dirty="0">
              <a:solidFill>
                <a:srgbClr val="000000"/>
              </a:solidFill>
            </a:endParaRPr>
          </a:p>
        </p:txBody>
      </p:sp>
      <p:sp>
        <p:nvSpPr>
          <p:cNvPr id="8" name="Text Box 10"/>
          <p:cNvSpPr txBox="1">
            <a:spLocks noChangeArrowheads="1"/>
          </p:cNvSpPr>
          <p:nvPr/>
        </p:nvSpPr>
        <p:spPr bwMode="auto">
          <a:xfrm>
            <a:off x="260334" y="6165304"/>
            <a:ext cx="8909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dirty="0">
                <a:solidFill>
                  <a:srgbClr val="000000"/>
                </a:solidFill>
              </a:rPr>
              <a:t>1978  1980  1982  1984  1986  1988  1990  1992  1994 1996  1998  2000  2002  2004 </a:t>
            </a:r>
            <a:r>
              <a:rPr lang="zh-CN" altLang="en-US" sz="1800" dirty="0" smtClean="0">
                <a:solidFill>
                  <a:srgbClr val="000000"/>
                </a:solidFill>
              </a:rPr>
              <a:t>20</a:t>
            </a:r>
            <a:r>
              <a:rPr lang="en-US" altLang="zh-CN" sz="1800" dirty="0" smtClean="0">
                <a:solidFill>
                  <a:srgbClr val="000000"/>
                </a:solidFill>
              </a:rPr>
              <a:t>11</a:t>
            </a:r>
            <a:endParaRPr lang="zh-CN" altLang="en-US" sz="1800" dirty="0">
              <a:solidFill>
                <a:srgbClr val="000000"/>
              </a:solidFill>
            </a:endParaRPr>
          </a:p>
        </p:txBody>
      </p:sp>
      <p:sp>
        <p:nvSpPr>
          <p:cNvPr id="9" name="Freeform 17"/>
          <p:cNvSpPr/>
          <p:nvPr/>
        </p:nvSpPr>
        <p:spPr bwMode="auto">
          <a:xfrm>
            <a:off x="2387584" y="1315491"/>
            <a:ext cx="4949825" cy="4821238"/>
          </a:xfrm>
          <a:custGeom>
            <a:avLst/>
            <a:gdLst>
              <a:gd name="T0" fmla="*/ 8 w 3102"/>
              <a:gd name="T1" fmla="*/ 2716 h 2995"/>
              <a:gd name="T2" fmla="*/ 0 w 3102"/>
              <a:gd name="T3" fmla="*/ 2995 h 2995"/>
              <a:gd name="T4" fmla="*/ 3102 w 3102"/>
              <a:gd name="T5" fmla="*/ 2995 h 2995"/>
              <a:gd name="T6" fmla="*/ 3102 w 3102"/>
              <a:gd name="T7" fmla="*/ 0 h 2995"/>
              <a:gd name="T8" fmla="*/ 8 w 3102"/>
              <a:gd name="T9" fmla="*/ 2716 h 2995"/>
            </a:gdLst>
            <a:ahLst/>
            <a:cxnLst>
              <a:cxn ang="0">
                <a:pos x="T0" y="T1"/>
              </a:cxn>
              <a:cxn ang="0">
                <a:pos x="T2" y="T3"/>
              </a:cxn>
              <a:cxn ang="0">
                <a:pos x="T4" y="T5"/>
              </a:cxn>
              <a:cxn ang="0">
                <a:pos x="T6" y="T7"/>
              </a:cxn>
              <a:cxn ang="0">
                <a:pos x="T8" y="T9"/>
              </a:cxn>
            </a:cxnLst>
            <a:rect l="0" t="0" r="r" b="b"/>
            <a:pathLst>
              <a:path w="3102" h="2995">
                <a:moveTo>
                  <a:pt x="8" y="2716"/>
                </a:moveTo>
                <a:lnTo>
                  <a:pt x="0" y="2995"/>
                </a:lnTo>
                <a:lnTo>
                  <a:pt x="3102" y="2995"/>
                </a:lnTo>
                <a:lnTo>
                  <a:pt x="3102" y="0"/>
                </a:lnTo>
                <a:lnTo>
                  <a:pt x="8" y="2716"/>
                </a:lnTo>
                <a:close/>
              </a:path>
            </a:pathLst>
          </a:custGeom>
          <a:solidFill>
            <a:srgbClr val="FF6633">
              <a:alpha val="50000"/>
            </a:srgbClr>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Freeform 18"/>
          <p:cNvSpPr/>
          <p:nvPr/>
        </p:nvSpPr>
        <p:spPr bwMode="auto">
          <a:xfrm>
            <a:off x="2387584" y="1315491"/>
            <a:ext cx="4940300" cy="4391025"/>
          </a:xfrm>
          <a:custGeom>
            <a:avLst/>
            <a:gdLst>
              <a:gd name="T0" fmla="*/ 0 w 3053"/>
              <a:gd name="T1" fmla="*/ 2543 h 2543"/>
              <a:gd name="T2" fmla="*/ 164 w 3053"/>
              <a:gd name="T3" fmla="*/ 2394 h 2543"/>
              <a:gd name="T4" fmla="*/ 543 w 3053"/>
              <a:gd name="T5" fmla="*/ 2098 h 2543"/>
              <a:gd name="T6" fmla="*/ 905 w 3053"/>
              <a:gd name="T7" fmla="*/ 1769 h 2543"/>
              <a:gd name="T8" fmla="*/ 1201 w 3053"/>
              <a:gd name="T9" fmla="*/ 1498 h 2543"/>
              <a:gd name="T10" fmla="*/ 1761 w 3053"/>
              <a:gd name="T11" fmla="*/ 1078 h 2543"/>
              <a:gd name="T12" fmla="*/ 1966 w 3053"/>
              <a:gd name="T13" fmla="*/ 831 h 2543"/>
              <a:gd name="T14" fmla="*/ 2386 w 3053"/>
              <a:gd name="T15" fmla="*/ 510 h 2543"/>
              <a:gd name="T16" fmla="*/ 2674 w 3053"/>
              <a:gd name="T17" fmla="*/ 288 h 2543"/>
              <a:gd name="T18" fmla="*/ 2962 w 3053"/>
              <a:gd name="T19" fmla="*/ 82 h 2543"/>
              <a:gd name="T20" fmla="*/ 3053 w 3053"/>
              <a:gd name="T21" fmla="*/ 0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3" h="2543">
                <a:moveTo>
                  <a:pt x="0" y="2543"/>
                </a:moveTo>
                <a:cubicBezTo>
                  <a:pt x="37" y="2505"/>
                  <a:pt x="74" y="2468"/>
                  <a:pt x="164" y="2394"/>
                </a:cubicBezTo>
                <a:cubicBezTo>
                  <a:pt x="254" y="2320"/>
                  <a:pt x="420" y="2202"/>
                  <a:pt x="543" y="2098"/>
                </a:cubicBezTo>
                <a:cubicBezTo>
                  <a:pt x="666" y="1994"/>
                  <a:pt x="795" y="1869"/>
                  <a:pt x="905" y="1769"/>
                </a:cubicBezTo>
                <a:cubicBezTo>
                  <a:pt x="1015" y="1669"/>
                  <a:pt x="1058" y="1613"/>
                  <a:pt x="1201" y="1498"/>
                </a:cubicBezTo>
                <a:cubicBezTo>
                  <a:pt x="1344" y="1383"/>
                  <a:pt x="1634" y="1189"/>
                  <a:pt x="1761" y="1078"/>
                </a:cubicBezTo>
                <a:cubicBezTo>
                  <a:pt x="1888" y="967"/>
                  <a:pt x="1862" y="926"/>
                  <a:pt x="1966" y="831"/>
                </a:cubicBezTo>
                <a:cubicBezTo>
                  <a:pt x="2070" y="736"/>
                  <a:pt x="2268" y="600"/>
                  <a:pt x="2386" y="510"/>
                </a:cubicBezTo>
                <a:cubicBezTo>
                  <a:pt x="2504" y="420"/>
                  <a:pt x="2578" y="359"/>
                  <a:pt x="2674" y="288"/>
                </a:cubicBezTo>
                <a:cubicBezTo>
                  <a:pt x="2770" y="217"/>
                  <a:pt x="2899" y="130"/>
                  <a:pt x="2962" y="82"/>
                </a:cubicBezTo>
                <a:cubicBezTo>
                  <a:pt x="3025" y="34"/>
                  <a:pt x="3039" y="17"/>
                  <a:pt x="3053" y="0"/>
                </a:cubicBezTo>
              </a:path>
            </a:pathLst>
          </a:custGeom>
          <a:noFill/>
          <a:ln w="349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Freeform 19"/>
          <p:cNvSpPr/>
          <p:nvPr/>
        </p:nvSpPr>
        <p:spPr bwMode="auto">
          <a:xfrm>
            <a:off x="7337409" y="1044029"/>
            <a:ext cx="1281113" cy="5092700"/>
          </a:xfrm>
          <a:custGeom>
            <a:avLst/>
            <a:gdLst>
              <a:gd name="T0" fmla="*/ 0 w 807"/>
              <a:gd name="T1" fmla="*/ 197 h 3233"/>
              <a:gd name="T2" fmla="*/ 0 w 807"/>
              <a:gd name="T3" fmla="*/ 3233 h 3233"/>
              <a:gd name="T4" fmla="*/ 807 w 807"/>
              <a:gd name="T5" fmla="*/ 3233 h 3233"/>
              <a:gd name="T6" fmla="*/ 807 w 807"/>
              <a:gd name="T7" fmla="*/ 0 h 3233"/>
              <a:gd name="T8" fmla="*/ 0 w 807"/>
              <a:gd name="T9" fmla="*/ 197 h 3233"/>
            </a:gdLst>
            <a:ahLst/>
            <a:cxnLst>
              <a:cxn ang="0">
                <a:pos x="T0" y="T1"/>
              </a:cxn>
              <a:cxn ang="0">
                <a:pos x="T2" y="T3"/>
              </a:cxn>
              <a:cxn ang="0">
                <a:pos x="T4" y="T5"/>
              </a:cxn>
              <a:cxn ang="0">
                <a:pos x="T6" y="T7"/>
              </a:cxn>
              <a:cxn ang="0">
                <a:pos x="T8" y="T9"/>
              </a:cxn>
            </a:cxnLst>
            <a:rect l="0" t="0" r="r" b="b"/>
            <a:pathLst>
              <a:path w="807" h="3233">
                <a:moveTo>
                  <a:pt x="0" y="197"/>
                </a:moveTo>
                <a:lnTo>
                  <a:pt x="0" y="3233"/>
                </a:lnTo>
                <a:lnTo>
                  <a:pt x="807" y="3233"/>
                </a:lnTo>
                <a:lnTo>
                  <a:pt x="807" y="0"/>
                </a:lnTo>
                <a:lnTo>
                  <a:pt x="0" y="197"/>
                </a:lnTo>
                <a:close/>
              </a:path>
            </a:pathLst>
          </a:custGeom>
          <a:solidFill>
            <a:srgbClr val="003333">
              <a:alpha val="50000"/>
            </a:srgbClr>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Freeform 20"/>
          <p:cNvSpPr/>
          <p:nvPr/>
        </p:nvSpPr>
        <p:spPr bwMode="auto">
          <a:xfrm>
            <a:off x="7312009" y="1067841"/>
            <a:ext cx="1317625" cy="261938"/>
          </a:xfrm>
          <a:custGeom>
            <a:avLst/>
            <a:gdLst>
              <a:gd name="T0" fmla="*/ 0 w 765"/>
              <a:gd name="T1" fmla="*/ 189 h 189"/>
              <a:gd name="T2" fmla="*/ 173 w 765"/>
              <a:gd name="T3" fmla="*/ 115 h 189"/>
              <a:gd name="T4" fmla="*/ 436 w 765"/>
              <a:gd name="T5" fmla="*/ 57 h 189"/>
              <a:gd name="T6" fmla="*/ 609 w 765"/>
              <a:gd name="T7" fmla="*/ 24 h 189"/>
              <a:gd name="T8" fmla="*/ 765 w 765"/>
              <a:gd name="T9" fmla="*/ 0 h 189"/>
            </a:gdLst>
            <a:ahLst/>
            <a:cxnLst>
              <a:cxn ang="0">
                <a:pos x="T0" y="T1"/>
              </a:cxn>
              <a:cxn ang="0">
                <a:pos x="T2" y="T3"/>
              </a:cxn>
              <a:cxn ang="0">
                <a:pos x="T4" y="T5"/>
              </a:cxn>
              <a:cxn ang="0">
                <a:pos x="T6" y="T7"/>
              </a:cxn>
              <a:cxn ang="0">
                <a:pos x="T8" y="T9"/>
              </a:cxn>
            </a:cxnLst>
            <a:rect l="0" t="0" r="r" b="b"/>
            <a:pathLst>
              <a:path w="765" h="189">
                <a:moveTo>
                  <a:pt x="0" y="189"/>
                </a:moveTo>
                <a:cubicBezTo>
                  <a:pt x="50" y="163"/>
                  <a:pt x="100" y="137"/>
                  <a:pt x="173" y="115"/>
                </a:cubicBezTo>
                <a:cubicBezTo>
                  <a:pt x="246" y="93"/>
                  <a:pt x="363" y="72"/>
                  <a:pt x="436" y="57"/>
                </a:cubicBezTo>
                <a:cubicBezTo>
                  <a:pt x="509" y="42"/>
                  <a:pt x="554" y="33"/>
                  <a:pt x="609" y="24"/>
                </a:cubicBezTo>
                <a:cubicBezTo>
                  <a:pt x="664" y="15"/>
                  <a:pt x="734" y="4"/>
                  <a:pt x="765" y="0"/>
                </a:cubicBezTo>
              </a:path>
            </a:pathLst>
          </a:custGeom>
          <a:noFill/>
          <a:ln w="349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21"/>
          <p:cNvSpPr>
            <a:spLocks noChangeShapeType="1"/>
          </p:cNvSpPr>
          <p:nvPr/>
        </p:nvSpPr>
        <p:spPr bwMode="auto">
          <a:xfrm flipH="1" flipV="1">
            <a:off x="1603359" y="4714329"/>
            <a:ext cx="104775" cy="1319212"/>
          </a:xfrm>
          <a:prstGeom prst="line">
            <a:avLst/>
          </a:prstGeom>
          <a:noFill/>
          <a:ln w="22225">
            <a:solidFill>
              <a:srgbClr val="330000"/>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Text Box 22"/>
          <p:cNvSpPr txBox="1">
            <a:spLocks noChangeArrowheads="1"/>
          </p:cNvSpPr>
          <p:nvPr/>
        </p:nvSpPr>
        <p:spPr bwMode="auto">
          <a:xfrm>
            <a:off x="990584" y="4288879"/>
            <a:ext cx="1423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0000"/>
                </a:solidFill>
              </a:rPr>
              <a:t>25%</a:t>
            </a:r>
            <a:r>
              <a:rPr lang="zh-CN" altLang="en-US" sz="2800">
                <a:solidFill>
                  <a:srgbClr val="000000"/>
                </a:solidFill>
                <a:sym typeface="Symbol" panose="05050102010706020507" pitchFamily="18" charset="2"/>
              </a:rPr>
              <a:t></a:t>
            </a:r>
            <a:endParaRPr lang="zh-CN" altLang="en-US" sz="2800">
              <a:solidFill>
                <a:srgbClr val="000000"/>
              </a:solidFill>
            </a:endParaRPr>
          </a:p>
        </p:txBody>
      </p:sp>
      <p:sp>
        <p:nvSpPr>
          <p:cNvPr id="15" name="Line 23"/>
          <p:cNvSpPr>
            <a:spLocks noChangeShapeType="1"/>
          </p:cNvSpPr>
          <p:nvPr/>
        </p:nvSpPr>
        <p:spPr bwMode="auto">
          <a:xfrm flipH="1" flipV="1">
            <a:off x="3322622" y="3276054"/>
            <a:ext cx="1631950" cy="1722437"/>
          </a:xfrm>
          <a:prstGeom prst="line">
            <a:avLst/>
          </a:prstGeom>
          <a:noFill/>
          <a:ln w="22225">
            <a:solidFill>
              <a:srgbClr val="330000"/>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4"/>
          <p:cNvSpPr txBox="1">
            <a:spLocks noChangeArrowheads="1"/>
          </p:cNvSpPr>
          <p:nvPr/>
        </p:nvSpPr>
        <p:spPr bwMode="auto">
          <a:xfrm>
            <a:off x="2346309" y="2977604"/>
            <a:ext cx="1423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0000"/>
                </a:solidFill>
              </a:rPr>
              <a:t>52%</a:t>
            </a:r>
            <a:r>
              <a:rPr lang="zh-CN" altLang="en-US" sz="2800">
                <a:solidFill>
                  <a:srgbClr val="000000"/>
                </a:solidFill>
                <a:sym typeface="Symbol" panose="05050102010706020507" pitchFamily="18" charset="2"/>
              </a:rPr>
              <a:t></a:t>
            </a:r>
            <a:endParaRPr lang="zh-CN" altLang="en-US" sz="2800">
              <a:solidFill>
                <a:srgbClr val="000000"/>
              </a:solidFill>
            </a:endParaRPr>
          </a:p>
        </p:txBody>
      </p:sp>
      <p:sp>
        <p:nvSpPr>
          <p:cNvPr id="17" name="Line 25"/>
          <p:cNvSpPr>
            <a:spLocks noChangeShapeType="1"/>
          </p:cNvSpPr>
          <p:nvPr/>
        </p:nvSpPr>
        <p:spPr bwMode="auto">
          <a:xfrm flipH="1" flipV="1">
            <a:off x="5994384" y="1585366"/>
            <a:ext cx="1790700" cy="1631950"/>
          </a:xfrm>
          <a:prstGeom prst="line">
            <a:avLst/>
          </a:prstGeom>
          <a:noFill/>
          <a:ln w="22225">
            <a:solidFill>
              <a:srgbClr val="330000"/>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26"/>
          <p:cNvSpPr txBox="1">
            <a:spLocks noChangeArrowheads="1"/>
          </p:cNvSpPr>
          <p:nvPr/>
        </p:nvSpPr>
        <p:spPr bwMode="auto">
          <a:xfrm>
            <a:off x="4995847" y="1315491"/>
            <a:ext cx="1423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smtClean="0">
                <a:solidFill>
                  <a:srgbClr val="000000"/>
                </a:solidFill>
              </a:rPr>
              <a:t>2</a:t>
            </a:r>
            <a:r>
              <a:rPr lang="en-US" altLang="zh-CN" sz="2800" dirty="0" smtClean="0">
                <a:solidFill>
                  <a:srgbClr val="000000"/>
                </a:solidFill>
              </a:rPr>
              <a:t>3</a:t>
            </a:r>
            <a:r>
              <a:rPr lang="zh-CN" altLang="en-US" sz="2800" dirty="0" smtClean="0">
                <a:solidFill>
                  <a:srgbClr val="000000"/>
                </a:solidFill>
              </a:rPr>
              <a:t>%</a:t>
            </a:r>
            <a:r>
              <a:rPr lang="zh-CN" altLang="en-US" sz="2800" dirty="0">
                <a:solidFill>
                  <a:srgbClr val="000000"/>
                </a:solidFill>
                <a:sym typeface="Symbol" panose="05050102010706020507" pitchFamily="18" charset="2"/>
              </a:rPr>
              <a:t></a:t>
            </a:r>
            <a:endParaRPr lang="zh-CN" altLang="en-US" sz="2800" dirty="0">
              <a:solidFill>
                <a:srgbClr val="000000"/>
              </a:solidFill>
            </a:endParaRPr>
          </a:p>
        </p:txBody>
      </p:sp>
      <p:sp>
        <p:nvSpPr>
          <p:cNvPr id="19" name="Text Box 27"/>
          <p:cNvSpPr txBox="1">
            <a:spLocks noChangeArrowheads="1"/>
          </p:cNvSpPr>
          <p:nvPr/>
        </p:nvSpPr>
        <p:spPr bwMode="auto">
          <a:xfrm>
            <a:off x="1822434" y="1631404"/>
            <a:ext cx="38290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00"/>
                </a:solidFill>
              </a:rPr>
              <a:t>由于指令级并行、存储器延时、功耗、风冷等限制</a:t>
            </a:r>
            <a:endParaRPr lang="zh-CN" altLang="en-US" sz="2400">
              <a:solidFill>
                <a:srgbClr val="000000"/>
              </a:solidFill>
            </a:endParaRPr>
          </a:p>
        </p:txBody>
      </p:sp>
      <p:sp>
        <p:nvSpPr>
          <p:cNvPr id="20" name="Line 28"/>
          <p:cNvSpPr>
            <a:spLocks noChangeShapeType="1"/>
          </p:cNvSpPr>
          <p:nvPr/>
        </p:nvSpPr>
        <p:spPr bwMode="auto">
          <a:xfrm flipH="1" flipV="1">
            <a:off x="5284772" y="2064791"/>
            <a:ext cx="2482850" cy="1135063"/>
          </a:xfrm>
          <a:prstGeom prst="line">
            <a:avLst/>
          </a:prstGeom>
          <a:noFill/>
          <a:ln w="22225">
            <a:solidFill>
              <a:srgbClr val="330000"/>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useBgFill="1">
        <p:nvSpPr>
          <p:cNvPr id="21" name="Freeform 29"/>
          <p:cNvSpPr/>
          <p:nvPr/>
        </p:nvSpPr>
        <p:spPr bwMode="auto">
          <a:xfrm>
            <a:off x="466709" y="5723979"/>
            <a:ext cx="1933575" cy="430212"/>
          </a:xfrm>
          <a:custGeom>
            <a:avLst/>
            <a:gdLst>
              <a:gd name="T0" fmla="*/ 0 w 1218"/>
              <a:gd name="T1" fmla="*/ 271 h 271"/>
              <a:gd name="T2" fmla="*/ 1218 w 1218"/>
              <a:gd name="T3" fmla="*/ 0 h 271"/>
              <a:gd name="T4" fmla="*/ 1218 w 1218"/>
              <a:gd name="T5" fmla="*/ 271 h 271"/>
              <a:gd name="T6" fmla="*/ 0 w 1218"/>
              <a:gd name="T7" fmla="*/ 271 h 271"/>
            </a:gdLst>
            <a:ahLst/>
            <a:cxnLst>
              <a:cxn ang="0">
                <a:pos x="T0" y="T1"/>
              </a:cxn>
              <a:cxn ang="0">
                <a:pos x="T2" y="T3"/>
              </a:cxn>
              <a:cxn ang="0">
                <a:pos x="T4" y="T5"/>
              </a:cxn>
              <a:cxn ang="0">
                <a:pos x="T6" y="T7"/>
              </a:cxn>
            </a:cxnLst>
            <a:rect l="0" t="0" r="r" b="b"/>
            <a:pathLst>
              <a:path w="1218" h="271">
                <a:moveTo>
                  <a:pt x="0" y="271"/>
                </a:moveTo>
                <a:lnTo>
                  <a:pt x="1218" y="0"/>
                </a:lnTo>
                <a:lnTo>
                  <a:pt x="1218" y="271"/>
                </a:lnTo>
                <a:lnTo>
                  <a:pt x="0" y="271"/>
                </a:lnTo>
                <a:close/>
              </a:path>
            </a:pathLst>
          </a:custGeom>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Freeform 30"/>
          <p:cNvSpPr/>
          <p:nvPr/>
        </p:nvSpPr>
        <p:spPr bwMode="auto">
          <a:xfrm>
            <a:off x="441309" y="5693816"/>
            <a:ext cx="1944688" cy="430213"/>
          </a:xfrm>
          <a:custGeom>
            <a:avLst/>
            <a:gdLst>
              <a:gd name="T0" fmla="*/ 0 w 1127"/>
              <a:gd name="T1" fmla="*/ 271 h 271"/>
              <a:gd name="T2" fmla="*/ 263 w 1127"/>
              <a:gd name="T3" fmla="*/ 230 h 271"/>
              <a:gd name="T4" fmla="*/ 748 w 1127"/>
              <a:gd name="T5" fmla="*/ 115 h 271"/>
              <a:gd name="T6" fmla="*/ 1127 w 1127"/>
              <a:gd name="T7" fmla="*/ 0 h 271"/>
            </a:gdLst>
            <a:ahLst/>
            <a:cxnLst>
              <a:cxn ang="0">
                <a:pos x="T0" y="T1"/>
              </a:cxn>
              <a:cxn ang="0">
                <a:pos x="T2" y="T3"/>
              </a:cxn>
              <a:cxn ang="0">
                <a:pos x="T4" y="T5"/>
              </a:cxn>
              <a:cxn ang="0">
                <a:pos x="T6" y="T7"/>
              </a:cxn>
            </a:cxnLst>
            <a:rect l="0" t="0" r="r" b="b"/>
            <a:pathLst>
              <a:path w="1127" h="271">
                <a:moveTo>
                  <a:pt x="0" y="271"/>
                </a:moveTo>
                <a:cubicBezTo>
                  <a:pt x="69" y="263"/>
                  <a:pt x="138" y="256"/>
                  <a:pt x="263" y="230"/>
                </a:cubicBezTo>
                <a:cubicBezTo>
                  <a:pt x="388" y="204"/>
                  <a:pt x="604" y="153"/>
                  <a:pt x="748" y="115"/>
                </a:cubicBezTo>
                <a:cubicBezTo>
                  <a:pt x="892" y="77"/>
                  <a:pt x="1009" y="38"/>
                  <a:pt x="1127" y="0"/>
                </a:cubicBezTo>
              </a:path>
            </a:pathLst>
          </a:custGeom>
          <a:noFill/>
          <a:ln w="3492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Rectangle 2"/>
          <p:cNvSpPr txBox="1">
            <a:spLocks noChangeArrowheads="1"/>
          </p:cNvSpPr>
          <p:nvPr/>
        </p:nvSpPr>
        <p:spPr>
          <a:xfrm>
            <a:off x="393700" y="115888"/>
            <a:ext cx="7993063" cy="766762"/>
          </a:xfrm>
          <a:prstGeom prst="rect">
            <a:avLst/>
          </a:prstGeom>
        </p:spPr>
        <p:txBody>
          <a:bodyPr/>
          <a:lstStyle/>
          <a:p>
            <a:pPr algn="ctr" eaLnBrk="1" hangingPunct="1">
              <a:defRPr/>
            </a:pPr>
            <a:r>
              <a:rPr lang="zh-CN" altLang="en-US" sz="4400" b="1" kern="0" dirty="0">
                <a:solidFill>
                  <a:srgbClr val="003FFF"/>
                </a:solidFill>
                <a:latin typeface="+mj-lt"/>
                <a:ea typeface="+mj-ea"/>
                <a:cs typeface="+mj-cs"/>
              </a:rPr>
              <a:t>性能增长趋势</a:t>
            </a:r>
            <a:endParaRPr lang="zh-CN" altLang="en-US" sz="4400" b="1" kern="0" dirty="0">
              <a:solidFill>
                <a:srgbClr val="003FFF"/>
              </a:solidFill>
              <a:latin typeface="+mj-lt"/>
              <a:ea typeface="+mj-ea"/>
              <a:cs typeface="+mj-cs"/>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1042988" y="333375"/>
            <a:ext cx="7885112" cy="720725"/>
          </a:xfrm>
        </p:spPr>
        <p:txBody>
          <a:bodyPr/>
          <a:lstStyle/>
          <a:p>
            <a:pPr eaLnBrk="1" hangingPunct="1">
              <a:defRPr/>
            </a:pPr>
            <a:r>
              <a:rPr lang="zh-CN" altLang="en-US" sz="3600" dirty="0" smtClean="0">
                <a:solidFill>
                  <a:srgbClr val="1A1A00"/>
                </a:solidFill>
              </a:rPr>
              <a:t>总结：计算机设计的任务</a:t>
            </a:r>
            <a:endParaRPr lang="en-US" altLang="zh-CN" dirty="0" smtClean="0">
              <a:solidFill>
                <a:srgbClr val="1A1A00"/>
              </a:solidFill>
            </a:endParaRPr>
          </a:p>
        </p:txBody>
      </p:sp>
      <p:sp>
        <p:nvSpPr>
          <p:cNvPr id="91139" name="Rectangle 3"/>
          <p:cNvSpPr>
            <a:spLocks noGrp="1" noChangeArrowheads="1"/>
          </p:cNvSpPr>
          <p:nvPr>
            <p:ph idx="1"/>
          </p:nvPr>
        </p:nvSpPr>
        <p:spPr>
          <a:xfrm>
            <a:off x="287338" y="1196975"/>
            <a:ext cx="8839200" cy="4906963"/>
          </a:xfrm>
        </p:spPr>
        <p:txBody>
          <a:bodyPr/>
          <a:lstStyle/>
          <a:p>
            <a:pPr eaLnBrk="1" hangingPunct="1">
              <a:lnSpc>
                <a:spcPts val="3000"/>
              </a:lnSpc>
              <a:defRPr/>
            </a:pPr>
            <a:r>
              <a:rPr lang="zh-CN" altLang="en-US" sz="2800" b="1" dirty="0" smtClean="0">
                <a:solidFill>
                  <a:srgbClr val="003FFF"/>
                </a:solidFill>
                <a:latin typeface="Comic Sans MS" panose="030F0702030302020204" pitchFamily="66" charset="0"/>
              </a:rPr>
              <a:t>考虑（</a:t>
            </a:r>
            <a:r>
              <a:rPr lang="en-US" altLang="zh-CN" sz="2800" b="1" dirty="0" smtClean="0">
                <a:solidFill>
                  <a:srgbClr val="003FFF"/>
                </a:solidFill>
                <a:latin typeface="Comic Sans MS" panose="030F0702030302020204" pitchFamily="66" charset="0"/>
              </a:rPr>
              <a:t>Considerations</a:t>
            </a:r>
            <a:r>
              <a:rPr lang="zh-CN" altLang="en-US" sz="2800" b="1" dirty="0" smtClean="0">
                <a:solidFill>
                  <a:srgbClr val="003FFF"/>
                </a:solidFill>
                <a:latin typeface="Comic Sans MS" panose="030F0702030302020204" pitchFamily="66" charset="0"/>
              </a:rPr>
              <a:t>）</a:t>
            </a:r>
            <a:r>
              <a:rPr lang="en-US" altLang="zh-CN" sz="2800" b="1" dirty="0" smtClean="0">
                <a:solidFill>
                  <a:srgbClr val="000000"/>
                </a:solidFill>
                <a:latin typeface="Comic Sans MS" panose="030F0702030302020204" pitchFamily="66" charset="0"/>
              </a:rPr>
              <a:t>:</a:t>
            </a:r>
            <a:endParaRPr lang="en-US" altLang="zh-CN" sz="2800" b="1" dirty="0" smtClean="0">
              <a:solidFill>
                <a:srgbClr val="FFFFFF"/>
              </a:solidFill>
              <a:latin typeface="Comic Sans MS" panose="030F0702030302020204" pitchFamily="66" charset="0"/>
            </a:endParaRPr>
          </a:p>
          <a:p>
            <a:pPr lvl="1" eaLnBrk="1" hangingPunct="1">
              <a:lnSpc>
                <a:spcPts val="3000"/>
              </a:lnSpc>
              <a:defRPr/>
            </a:pPr>
            <a:r>
              <a:rPr lang="zh-CN" altLang="en-US" sz="2000" b="1" dirty="0" smtClean="0">
                <a:solidFill>
                  <a:srgbClr val="000000"/>
                </a:solidFill>
                <a:latin typeface="Comic Sans MS" panose="030F0702030302020204" pitchFamily="66" charset="0"/>
              </a:rPr>
              <a:t>功能和非功能性</a:t>
            </a:r>
            <a:r>
              <a:rPr lang="zh-CN" altLang="en-US" sz="2000" b="1" dirty="0" smtClean="0">
                <a:solidFill>
                  <a:srgbClr val="0000FF"/>
                </a:solidFill>
                <a:latin typeface="Comic Sans MS" panose="030F0702030302020204" pitchFamily="66" charset="0"/>
              </a:rPr>
              <a:t>需求</a:t>
            </a:r>
            <a:endParaRPr lang="en-US" altLang="zh-CN" sz="2000" b="1" dirty="0" smtClean="0">
              <a:solidFill>
                <a:srgbClr val="FFFF00"/>
              </a:solidFill>
              <a:latin typeface="Comic Sans MS" panose="030F0702030302020204" pitchFamily="66" charset="0"/>
            </a:endParaRPr>
          </a:p>
          <a:p>
            <a:pPr lvl="1" eaLnBrk="1" hangingPunct="1">
              <a:lnSpc>
                <a:spcPts val="3000"/>
              </a:lnSpc>
              <a:defRPr/>
            </a:pPr>
            <a:r>
              <a:rPr lang="zh-CN" altLang="en-US" sz="2000" b="1" dirty="0" smtClean="0">
                <a:solidFill>
                  <a:srgbClr val="000000"/>
                </a:solidFill>
                <a:latin typeface="Comic Sans MS" panose="030F0702030302020204" pitchFamily="66" charset="0"/>
              </a:rPr>
              <a:t>实现复杂性</a:t>
            </a:r>
            <a:endParaRPr lang="en-US" altLang="zh-CN" sz="2000" b="1" dirty="0" smtClean="0">
              <a:solidFill>
                <a:srgbClr val="FFFFFF"/>
              </a:solidFill>
              <a:latin typeface="Comic Sans MS" panose="030F0702030302020204" pitchFamily="66" charset="0"/>
            </a:endParaRPr>
          </a:p>
          <a:p>
            <a:pPr lvl="2" eaLnBrk="1" hangingPunct="1">
              <a:lnSpc>
                <a:spcPts val="3000"/>
              </a:lnSpc>
              <a:defRPr/>
            </a:pPr>
            <a:r>
              <a:rPr lang="en-US" altLang="zh-CN" sz="1800" b="1" dirty="0" smtClean="0">
                <a:solidFill>
                  <a:srgbClr val="000000"/>
                </a:solidFill>
                <a:latin typeface="Comic Sans MS" panose="030F0702030302020204" pitchFamily="66" charset="0"/>
              </a:rPr>
              <a:t> </a:t>
            </a:r>
            <a:r>
              <a:rPr lang="zh-CN" altLang="en-US" sz="1800" b="1" dirty="0" smtClean="0">
                <a:solidFill>
                  <a:srgbClr val="000000"/>
                </a:solidFill>
                <a:latin typeface="Comic Sans MS" panose="030F0702030302020204" pitchFamily="66" charset="0"/>
              </a:rPr>
              <a:t>复杂设计花费更长时间完成</a:t>
            </a:r>
            <a:endParaRPr lang="en-US" altLang="zh-CN" sz="1800" b="1" dirty="0" smtClean="0">
              <a:solidFill>
                <a:srgbClr val="FFFFFF"/>
              </a:solidFill>
              <a:latin typeface="Comic Sans MS" panose="030F0702030302020204" pitchFamily="66" charset="0"/>
            </a:endParaRPr>
          </a:p>
          <a:p>
            <a:pPr lvl="2" eaLnBrk="1" hangingPunct="1">
              <a:lnSpc>
                <a:spcPts val="3000"/>
              </a:lnSpc>
              <a:defRPr/>
            </a:pPr>
            <a:r>
              <a:rPr lang="en-US" altLang="zh-CN" sz="1800" b="1" dirty="0" smtClean="0">
                <a:solidFill>
                  <a:srgbClr val="000000"/>
                </a:solidFill>
                <a:latin typeface="Comic Sans MS" panose="030F0702030302020204" pitchFamily="66" charset="0"/>
              </a:rPr>
              <a:t> </a:t>
            </a:r>
            <a:r>
              <a:rPr lang="zh-CN" altLang="en-US" sz="1800" b="1" dirty="0" smtClean="0">
                <a:solidFill>
                  <a:srgbClr val="000000"/>
                </a:solidFill>
                <a:latin typeface="Comic Sans MS" panose="030F0702030302020204" pitchFamily="66" charset="0"/>
              </a:rPr>
              <a:t>复杂设计必须提供更高性能才能具有竞争性</a:t>
            </a:r>
            <a:endParaRPr lang="en-US" altLang="zh-CN" sz="1800" b="1" dirty="0" smtClean="0">
              <a:solidFill>
                <a:srgbClr val="FFFFFF"/>
              </a:solidFill>
              <a:latin typeface="Comic Sans MS" panose="030F0702030302020204" pitchFamily="66" charset="0"/>
            </a:endParaRPr>
          </a:p>
          <a:p>
            <a:pPr lvl="1" eaLnBrk="1" hangingPunct="1">
              <a:lnSpc>
                <a:spcPts val="3000"/>
              </a:lnSpc>
              <a:defRPr/>
            </a:pPr>
            <a:r>
              <a:rPr lang="zh-CN" altLang="en-US" sz="2000" b="1" dirty="0" smtClean="0">
                <a:solidFill>
                  <a:srgbClr val="FF00FF"/>
                </a:solidFill>
                <a:latin typeface="Comic Sans MS" panose="030F0702030302020204" pitchFamily="66" charset="0"/>
              </a:rPr>
              <a:t>实现技术的趋势</a:t>
            </a:r>
            <a:endParaRPr lang="en-US" altLang="zh-CN" sz="2000" b="1" dirty="0" smtClean="0">
              <a:solidFill>
                <a:srgbClr val="00FF00"/>
              </a:solidFill>
              <a:latin typeface="Comic Sans MS" panose="030F0702030302020204" pitchFamily="66" charset="0"/>
            </a:endParaRPr>
          </a:p>
          <a:p>
            <a:pPr lvl="2" eaLnBrk="1" hangingPunct="1">
              <a:lnSpc>
                <a:spcPts val="3000"/>
              </a:lnSpc>
              <a:defRPr/>
            </a:pPr>
            <a:r>
              <a:rPr lang="en-US" altLang="zh-CN" sz="1800" b="1" dirty="0" smtClean="0">
                <a:solidFill>
                  <a:srgbClr val="000000"/>
                </a:solidFill>
                <a:latin typeface="Comic Sans MS" panose="030F0702030302020204" pitchFamily="66" charset="0"/>
              </a:rPr>
              <a:t> </a:t>
            </a:r>
            <a:r>
              <a:rPr lang="zh-CN" altLang="en-US" sz="1800" b="1" dirty="0" smtClean="0">
                <a:solidFill>
                  <a:srgbClr val="000000"/>
                </a:solidFill>
                <a:latin typeface="Comic Sans MS" panose="030F0702030302020204" pitchFamily="66" charset="0"/>
              </a:rPr>
              <a:t>不仅满足当前可用，而且保证以后一段时间可用</a:t>
            </a:r>
            <a:r>
              <a:rPr lang="en-US" altLang="zh-CN" sz="1800" b="1" dirty="0" smtClean="0">
                <a:solidFill>
                  <a:srgbClr val="000000"/>
                </a:solidFill>
                <a:latin typeface="Comic Sans MS" panose="030F0702030302020204" pitchFamily="66" charset="0"/>
              </a:rPr>
              <a:t> </a:t>
            </a:r>
            <a:endParaRPr lang="en-US" altLang="zh-CN" sz="1800" b="1" dirty="0" smtClean="0">
              <a:solidFill>
                <a:srgbClr val="FFFFFF"/>
              </a:solidFill>
              <a:latin typeface="Comic Sans MS" panose="030F0702030302020204" pitchFamily="66" charset="0"/>
            </a:endParaRPr>
          </a:p>
          <a:p>
            <a:pPr lvl="1" eaLnBrk="1" hangingPunct="1">
              <a:lnSpc>
                <a:spcPts val="3000"/>
              </a:lnSpc>
              <a:defRPr/>
            </a:pPr>
            <a:r>
              <a:rPr lang="zh-CN" altLang="en-US" sz="2000" b="1" dirty="0" smtClean="0">
                <a:solidFill>
                  <a:srgbClr val="000000"/>
                </a:solidFill>
                <a:latin typeface="Comic Sans MS" panose="030F0702030302020204" pitchFamily="66" charset="0"/>
              </a:rPr>
              <a:t>集成电路功耗的趋势</a:t>
            </a:r>
            <a:endParaRPr lang="en-US" altLang="zh-CN" sz="2000" b="1" dirty="0" smtClean="0">
              <a:solidFill>
                <a:srgbClr val="FFFFFF"/>
              </a:solidFill>
              <a:latin typeface="Comic Sans MS" panose="030F0702030302020204" pitchFamily="66" charset="0"/>
            </a:endParaRPr>
          </a:p>
          <a:p>
            <a:pPr lvl="1" eaLnBrk="1" hangingPunct="1">
              <a:lnSpc>
                <a:spcPts val="3000"/>
              </a:lnSpc>
              <a:defRPr/>
            </a:pPr>
            <a:r>
              <a:rPr lang="zh-CN" altLang="en-US" sz="2000" b="1" dirty="0" smtClean="0">
                <a:solidFill>
                  <a:srgbClr val="000000"/>
                </a:solidFill>
                <a:latin typeface="Comic Sans MS" panose="030F0702030302020204" pitchFamily="66" charset="0"/>
              </a:rPr>
              <a:t>成本的趋势</a:t>
            </a:r>
            <a:endParaRPr lang="en-US" altLang="zh-CN" sz="2000" b="1" dirty="0" smtClean="0">
              <a:solidFill>
                <a:srgbClr val="FFFFFF"/>
              </a:solidFill>
              <a:latin typeface="Comic Sans MS" panose="030F0702030302020204" pitchFamily="66" charset="0"/>
            </a:endParaRPr>
          </a:p>
          <a:p>
            <a:pPr eaLnBrk="1" hangingPunct="1">
              <a:lnSpc>
                <a:spcPts val="3000"/>
              </a:lnSpc>
              <a:defRPr/>
            </a:pPr>
            <a:r>
              <a:rPr lang="zh-CN" altLang="en-US" sz="2800" b="1" dirty="0" smtClean="0">
                <a:solidFill>
                  <a:srgbClr val="003FFF"/>
                </a:solidFill>
                <a:latin typeface="Comic Sans MS" panose="030F0702030302020204" pitchFamily="66" charset="0"/>
              </a:rPr>
              <a:t>依据（</a:t>
            </a:r>
            <a:r>
              <a:rPr lang="en-US" altLang="zh-CN" sz="2800" b="1" dirty="0" smtClean="0">
                <a:solidFill>
                  <a:srgbClr val="003FFF"/>
                </a:solidFill>
                <a:latin typeface="Comic Sans MS" panose="030F0702030302020204" pitchFamily="66" charset="0"/>
              </a:rPr>
              <a:t>Arguments</a:t>
            </a:r>
            <a:r>
              <a:rPr lang="zh-CN" altLang="en-US" sz="2800" b="1" dirty="0" smtClean="0">
                <a:solidFill>
                  <a:srgbClr val="003FFF"/>
                </a:solidFill>
                <a:latin typeface="Comic Sans MS" panose="030F0702030302020204" pitchFamily="66" charset="0"/>
              </a:rPr>
              <a:t>）</a:t>
            </a:r>
            <a:endParaRPr lang="en-US" altLang="zh-CN" sz="2800" b="1" dirty="0" smtClean="0">
              <a:solidFill>
                <a:srgbClr val="FFC000"/>
              </a:solidFill>
              <a:latin typeface="Comic Sans MS" panose="030F0702030302020204" pitchFamily="66" charset="0"/>
            </a:endParaRPr>
          </a:p>
          <a:p>
            <a:pPr lvl="1" eaLnBrk="1" hangingPunct="1">
              <a:lnSpc>
                <a:spcPts val="3000"/>
              </a:lnSpc>
              <a:defRPr/>
            </a:pPr>
            <a:r>
              <a:rPr lang="zh-CN" altLang="en-US" sz="2400" b="1" dirty="0" smtClean="0">
                <a:solidFill>
                  <a:srgbClr val="000000"/>
                </a:solidFill>
                <a:latin typeface="Comic Sans MS" panose="030F0702030302020204" pitchFamily="66" charset="0"/>
              </a:rPr>
              <a:t>针对瓶颈问题评估现有系统</a:t>
            </a:r>
            <a:endParaRPr lang="en-US" altLang="zh-CN" b="1" dirty="0" smtClean="0">
              <a:solidFill>
                <a:srgbClr val="FFFFFF"/>
              </a:solidFill>
              <a:effectLst>
                <a:outerShdw blurRad="38100" dist="38100" dir="2700000" algn="tl">
                  <a:srgbClr val="C0C0C0"/>
                </a:outerShdw>
              </a:effectLst>
              <a:latin typeface="Comic Sans MS" panose="030F0702030302020204" pitchFamily="66" charset="0"/>
            </a:endParaRPr>
          </a:p>
          <a:p>
            <a:pPr eaLnBrk="1" hangingPunct="1">
              <a:lnSpc>
                <a:spcPts val="3000"/>
              </a:lnSpc>
              <a:defRPr/>
            </a:pPr>
            <a:r>
              <a:rPr lang="zh-CN" altLang="en-US" sz="2800" b="1" dirty="0" smtClean="0">
                <a:solidFill>
                  <a:srgbClr val="003FFF"/>
                </a:solidFill>
                <a:latin typeface="Comic Sans MS" panose="030F0702030302020204" pitchFamily="66" charset="0"/>
              </a:rPr>
              <a:t>量化原则（</a:t>
            </a:r>
            <a:r>
              <a:rPr lang="en-US" altLang="zh-CN" sz="2800" b="1" dirty="0" smtClean="0">
                <a:solidFill>
                  <a:srgbClr val="003FFF"/>
                </a:solidFill>
                <a:latin typeface="Comic Sans MS" panose="030F0702030302020204" pitchFamily="66" charset="0"/>
              </a:rPr>
              <a:t>Quantitative Principles</a:t>
            </a:r>
            <a:r>
              <a:rPr lang="zh-CN" altLang="en-US" sz="2800" b="1" dirty="0" smtClean="0">
                <a:solidFill>
                  <a:srgbClr val="003FFF"/>
                </a:solidFill>
                <a:latin typeface="Comic Sans MS" panose="030F0702030302020204" pitchFamily="66" charset="0"/>
              </a:rPr>
              <a:t>）</a:t>
            </a:r>
            <a:endParaRPr lang="en-US" altLang="zh-CN" b="1" dirty="0" smtClean="0">
              <a:solidFill>
                <a:srgbClr val="003FFF"/>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1.4  </a:t>
            </a:r>
            <a:r>
              <a:rPr lang="zh-CN" altLang="en-US" sz="2800" b="1" kern="0" dirty="0">
                <a:solidFill>
                  <a:srgbClr val="003FFF"/>
                </a:solidFill>
                <a:latin typeface="Comic Sans MS" panose="030F0702030302020204" pitchFamily="66" charset="0"/>
                <a:ea typeface="+mn-ea"/>
              </a:rPr>
              <a:t>实现技术的趋势</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rPr>
              <a:t>1.10  </a:t>
            </a:r>
            <a:r>
              <a:rPr lang="zh-CN" altLang="en-US" sz="2800" b="1" kern="0" dirty="0">
                <a:solidFill>
                  <a:srgbClr val="000000"/>
                </a:solidFill>
                <a:latin typeface="+mn-ea"/>
                <a:ea typeface="+mn-ea"/>
              </a:rPr>
              <a:t>综合：性能和性价比</a:t>
            </a:r>
            <a:endParaRPr lang="en-US" altLang="zh-CN" sz="2800" b="1" kern="0" dirty="0">
              <a:solidFill>
                <a:srgbClr val="000000"/>
              </a:solidFill>
              <a:latin typeface="+mn-ea"/>
              <a:ea typeface="+mn-ea"/>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642938" y="285750"/>
            <a:ext cx="8229600" cy="1143000"/>
          </a:xfrm>
        </p:spPr>
        <p:txBody>
          <a:bodyPr/>
          <a:lstStyle/>
          <a:p>
            <a:pPr eaLnBrk="1" hangingPunct="1">
              <a:defRPr/>
            </a:pPr>
            <a:r>
              <a:rPr lang="en-US" altLang="zh-CN" dirty="0" smtClean="0">
                <a:solidFill>
                  <a:srgbClr val="1A1A00"/>
                </a:solidFill>
              </a:rPr>
              <a:t>1.4  </a:t>
            </a:r>
            <a:r>
              <a:rPr lang="zh-CN" altLang="en-US" dirty="0" smtClean="0">
                <a:solidFill>
                  <a:srgbClr val="1A1A00"/>
                </a:solidFill>
              </a:rPr>
              <a:t>实现技术的趋势</a:t>
            </a:r>
            <a:endParaRPr lang="en-US" altLang="zh-CN" sz="2800" dirty="0" smtClean="0">
              <a:solidFill>
                <a:srgbClr val="1A1A00"/>
              </a:solidFill>
            </a:endParaRPr>
          </a:p>
        </p:txBody>
      </p:sp>
      <p:sp>
        <p:nvSpPr>
          <p:cNvPr id="107523" name="Rectangle 3"/>
          <p:cNvSpPr>
            <a:spLocks noGrp="1" noChangeArrowheads="1"/>
          </p:cNvSpPr>
          <p:nvPr>
            <p:ph idx="1"/>
          </p:nvPr>
        </p:nvSpPr>
        <p:spPr>
          <a:xfrm>
            <a:off x="285750" y="1357313"/>
            <a:ext cx="8286750" cy="4525962"/>
          </a:xfrm>
        </p:spPr>
        <p:txBody>
          <a:bodyPr/>
          <a:lstStyle/>
          <a:p>
            <a:pPr eaLnBrk="1" hangingPunct="1">
              <a:lnSpc>
                <a:spcPts val="4200"/>
              </a:lnSpc>
            </a:pPr>
            <a:r>
              <a:rPr lang="zh-CN" altLang="en-US" b="1" dirty="0" smtClean="0">
                <a:solidFill>
                  <a:srgbClr val="003FFF"/>
                </a:solidFill>
                <a:effectLst/>
              </a:rPr>
              <a:t>摩尔定律（</a:t>
            </a:r>
            <a:r>
              <a:rPr lang="en-US" altLang="zh-CN" b="1" dirty="0" smtClean="0">
                <a:solidFill>
                  <a:srgbClr val="003FFF"/>
                </a:solidFill>
                <a:effectLst/>
              </a:rPr>
              <a:t>Moore Law</a:t>
            </a:r>
            <a:r>
              <a:rPr lang="zh-CN" altLang="en-US" b="1" dirty="0" smtClean="0">
                <a:solidFill>
                  <a:srgbClr val="003FFF"/>
                </a:solidFill>
                <a:effectLst/>
              </a:rPr>
              <a:t>）</a:t>
            </a:r>
            <a:endParaRPr lang="en-US" altLang="zh-CN" b="1" dirty="0" smtClean="0">
              <a:solidFill>
                <a:srgbClr val="FFC000"/>
              </a:solidFill>
              <a:effectLst/>
            </a:endParaRPr>
          </a:p>
          <a:p>
            <a:pPr eaLnBrk="1" hangingPunct="1">
              <a:lnSpc>
                <a:spcPts val="4200"/>
              </a:lnSpc>
            </a:pPr>
            <a:r>
              <a:rPr lang="en-US" altLang="zh-CN" b="1" dirty="0" smtClean="0">
                <a:solidFill>
                  <a:srgbClr val="000000"/>
                </a:solidFill>
                <a:effectLst/>
              </a:rPr>
              <a:t>1965</a:t>
            </a:r>
            <a:r>
              <a:rPr lang="zh-CN" altLang="en-US" b="1" dirty="0" smtClean="0">
                <a:solidFill>
                  <a:srgbClr val="000000"/>
                </a:solidFill>
                <a:effectLst/>
              </a:rPr>
              <a:t>年，他预测工业界</a:t>
            </a:r>
            <a:r>
              <a:rPr lang="zh-CN" altLang="en-US" b="1" dirty="0" smtClean="0">
                <a:solidFill>
                  <a:srgbClr val="0000FF"/>
                </a:solidFill>
                <a:effectLst/>
              </a:rPr>
              <a:t>集成在一个计算机芯片上的元件数量</a:t>
            </a:r>
            <a:r>
              <a:rPr lang="zh-CN" altLang="en-US" b="1" dirty="0" smtClean="0">
                <a:solidFill>
                  <a:srgbClr val="990000"/>
                </a:solidFill>
                <a:effectLst/>
              </a:rPr>
              <a:t>每年翻一番</a:t>
            </a:r>
            <a:r>
              <a:rPr lang="zh-CN" altLang="en-US" b="1" dirty="0" smtClean="0">
                <a:solidFill>
                  <a:srgbClr val="000000"/>
                </a:solidFill>
                <a:effectLst/>
              </a:rPr>
              <a:t>。</a:t>
            </a:r>
            <a:r>
              <a:rPr lang="en-US" altLang="zh-CN" b="1" dirty="0" smtClean="0">
                <a:solidFill>
                  <a:srgbClr val="000000"/>
                </a:solidFill>
                <a:effectLst/>
              </a:rPr>
              <a:t> </a:t>
            </a:r>
            <a:r>
              <a:rPr lang="en-US" altLang="zh-CN" b="1" dirty="0" smtClean="0">
                <a:solidFill>
                  <a:srgbClr val="990000"/>
                </a:solidFill>
                <a:effectLst/>
              </a:rPr>
              <a:t>1975</a:t>
            </a:r>
            <a:r>
              <a:rPr lang="zh-CN" altLang="en-US" b="1" dirty="0" smtClean="0">
                <a:solidFill>
                  <a:srgbClr val="990000"/>
                </a:solidFill>
                <a:effectLst/>
              </a:rPr>
              <a:t>年</a:t>
            </a:r>
            <a:r>
              <a:rPr lang="zh-CN" altLang="en-US" b="1" dirty="0" smtClean="0">
                <a:solidFill>
                  <a:srgbClr val="000000"/>
                </a:solidFill>
                <a:effectLst/>
              </a:rPr>
              <a:t>，他更新预测为</a:t>
            </a:r>
            <a:r>
              <a:rPr lang="zh-CN" altLang="en-US" b="1" dirty="0" smtClean="0">
                <a:solidFill>
                  <a:srgbClr val="990000"/>
                </a:solidFill>
                <a:effectLst/>
              </a:rPr>
              <a:t>每两年翻一番</a:t>
            </a:r>
            <a:r>
              <a:rPr lang="zh-CN" altLang="en-US" b="1" dirty="0" smtClean="0">
                <a:solidFill>
                  <a:srgbClr val="000000"/>
                </a:solidFill>
                <a:effectLst/>
              </a:rPr>
              <a:t>。</a:t>
            </a:r>
            <a:endParaRPr lang="en-US" altLang="zh-CN" b="1" dirty="0" smtClean="0">
              <a:solidFill>
                <a:srgbClr val="FFFFFF"/>
              </a:solidFill>
              <a:effectLst/>
            </a:endParaRPr>
          </a:p>
          <a:p>
            <a:pPr eaLnBrk="1" hangingPunct="1">
              <a:lnSpc>
                <a:spcPts val="4200"/>
              </a:lnSpc>
              <a:buFont typeface="Wingdings" panose="05000000000000000000" pitchFamily="2" charset="2"/>
              <a:buNone/>
            </a:pPr>
            <a:r>
              <a:rPr lang="en-US" altLang="zh-CN" b="1" dirty="0" smtClean="0">
                <a:solidFill>
                  <a:srgbClr val="000000"/>
                </a:solidFill>
                <a:effectLst/>
              </a:rPr>
              <a:t>          </a:t>
            </a:r>
            <a:r>
              <a:rPr lang="zh-CN" altLang="en-US" b="1" dirty="0" smtClean="0">
                <a:solidFill>
                  <a:srgbClr val="000000"/>
                </a:solidFill>
                <a:effectLst/>
              </a:rPr>
              <a:t>这已经成为半导体工业界在</a:t>
            </a:r>
            <a:r>
              <a:rPr lang="zh-CN" altLang="en-US" b="1" dirty="0" smtClean="0">
                <a:solidFill>
                  <a:srgbClr val="0000FF"/>
                </a:solidFill>
                <a:effectLst/>
              </a:rPr>
              <a:t>降低电子器件成本</a:t>
            </a:r>
            <a:r>
              <a:rPr lang="zh-CN" altLang="en-US" b="1" dirty="0" smtClean="0">
                <a:solidFill>
                  <a:srgbClr val="000000"/>
                </a:solidFill>
                <a:effectLst/>
              </a:rPr>
              <a:t>的同时</a:t>
            </a:r>
            <a:r>
              <a:rPr lang="zh-CN" altLang="en-US" b="1" dirty="0" smtClean="0">
                <a:solidFill>
                  <a:srgbClr val="0000FF"/>
                </a:solidFill>
                <a:effectLst/>
              </a:rPr>
              <a:t>提供更强大芯片的</a:t>
            </a:r>
            <a:r>
              <a:rPr lang="zh-CN" altLang="en-US" b="1" dirty="0" smtClean="0">
                <a:solidFill>
                  <a:srgbClr val="000000"/>
                </a:solidFill>
                <a:effectLst/>
              </a:rPr>
              <a:t>指导原则。</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1116013" y="542925"/>
            <a:ext cx="7993062" cy="654050"/>
          </a:xfrm>
        </p:spPr>
        <p:txBody>
          <a:bodyPr/>
          <a:lstStyle/>
          <a:p>
            <a:pPr eaLnBrk="1" hangingPunct="1">
              <a:defRPr/>
            </a:pPr>
            <a:r>
              <a:rPr lang="zh-CN" altLang="en-US" dirty="0" smtClean="0">
                <a:solidFill>
                  <a:srgbClr val="1A1A00"/>
                </a:solidFill>
              </a:rPr>
              <a:t>实现技术的趋势</a:t>
            </a:r>
            <a:endParaRPr lang="en-US" altLang="zh-CN" dirty="0" smtClean="0">
              <a:solidFill>
                <a:srgbClr val="1A1A00"/>
              </a:solidFill>
            </a:endParaRPr>
          </a:p>
        </p:txBody>
      </p:sp>
      <p:sp>
        <p:nvSpPr>
          <p:cNvPr id="62469" name="Rectangle 3"/>
          <p:cNvSpPr>
            <a:spLocks noGrp="1" noChangeArrowheads="1"/>
          </p:cNvSpPr>
          <p:nvPr>
            <p:ph idx="1"/>
          </p:nvPr>
        </p:nvSpPr>
        <p:spPr>
          <a:xfrm>
            <a:off x="323850" y="1412875"/>
            <a:ext cx="8534400" cy="5105400"/>
          </a:xfrm>
        </p:spPr>
        <p:txBody>
          <a:bodyPr/>
          <a:lstStyle/>
          <a:p>
            <a:pPr eaLnBrk="1" hangingPunct="1">
              <a:lnSpc>
                <a:spcPct val="80000"/>
              </a:lnSpc>
              <a:defRPr/>
            </a:pPr>
            <a:r>
              <a:rPr lang="zh-CN" altLang="en-US" sz="2400" b="1" dirty="0" smtClean="0">
                <a:solidFill>
                  <a:srgbClr val="0033FF"/>
                </a:solidFill>
                <a:effectLst/>
                <a:latin typeface="Comic Sans MS" panose="030F0702030302020204" pitchFamily="66" charset="0"/>
              </a:rPr>
              <a:t>集成电路逻辑技术</a:t>
            </a:r>
            <a:endParaRPr lang="en-US" altLang="zh-CN" sz="2400" b="1" dirty="0" smtClean="0">
              <a:solidFill>
                <a:srgbClr val="FFCC00"/>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晶体管密度</a:t>
            </a:r>
            <a:r>
              <a:rPr lang="en-US" altLang="zh-CN" sz="2000" b="1" dirty="0" smtClean="0">
                <a:solidFill>
                  <a:srgbClr val="0D0D0D"/>
                </a:solidFill>
                <a:effectLst/>
                <a:latin typeface="Comic Sans MS" panose="030F0702030302020204" pitchFamily="66" charset="0"/>
              </a:rPr>
              <a:t>: </a:t>
            </a:r>
            <a:r>
              <a:rPr lang="zh-CN" altLang="en-US" sz="2000" b="1" dirty="0" smtClean="0">
                <a:solidFill>
                  <a:srgbClr val="0D0D0D"/>
                </a:solidFill>
                <a:effectLst/>
                <a:latin typeface="Comic Sans MS" panose="030F0702030302020204" pitchFamily="66" charset="0"/>
              </a:rPr>
              <a:t>增加</a:t>
            </a:r>
            <a:r>
              <a:rPr lang="en-US" altLang="zh-CN" sz="2000" b="1" dirty="0" smtClean="0">
                <a:solidFill>
                  <a:srgbClr val="0D0D0D"/>
                </a:solidFill>
                <a:effectLst/>
                <a:latin typeface="Comic Sans MS" panose="030F0702030302020204" pitchFamily="66" charset="0"/>
              </a:rPr>
              <a:t> 35% per year</a:t>
            </a:r>
            <a:endParaRPr lang="en-US" altLang="zh-CN" sz="2000" b="1" dirty="0" smtClean="0">
              <a:solidFill>
                <a:srgbClr val="F2F2F2"/>
              </a:solidFill>
              <a:effectLst/>
              <a:latin typeface="Comic Sans MS" panose="030F0702030302020204" pitchFamily="66" charset="0"/>
            </a:endParaRPr>
          </a:p>
          <a:p>
            <a:pPr lvl="1" eaLnBrk="1" hangingPunct="1">
              <a:lnSpc>
                <a:spcPct val="80000"/>
              </a:lnSpc>
              <a:defRPr/>
            </a:pPr>
            <a:r>
              <a:rPr lang="en-US" altLang="zh-CN" sz="2000" b="1" dirty="0" smtClean="0">
                <a:solidFill>
                  <a:srgbClr val="0D0D0D"/>
                </a:solidFill>
                <a:effectLst/>
                <a:latin typeface="Comic Sans MS" panose="030F0702030302020204" pitchFamily="66" charset="0"/>
              </a:rPr>
              <a:t>Die size</a:t>
            </a:r>
            <a:r>
              <a:rPr lang="zh-CN" altLang="en-US" sz="2000" b="1" dirty="0" smtClean="0">
                <a:solidFill>
                  <a:srgbClr val="0D0D0D"/>
                </a:solidFill>
                <a:effectLst/>
                <a:latin typeface="Comic Sans MS" panose="030F0702030302020204" pitchFamily="66" charset="0"/>
              </a:rPr>
              <a:t>（芯片尺寸）</a:t>
            </a:r>
            <a:r>
              <a:rPr lang="en-US" altLang="zh-CN" sz="2000" b="1" dirty="0" smtClean="0">
                <a:solidFill>
                  <a:srgbClr val="0D0D0D"/>
                </a:solidFill>
                <a:effectLst/>
                <a:latin typeface="Comic Sans MS" panose="030F0702030302020204" pitchFamily="66" charset="0"/>
              </a:rPr>
              <a:t>:  10%-20% per year</a:t>
            </a:r>
            <a:endParaRPr lang="en-US" altLang="zh-CN" sz="2000" b="1" dirty="0" smtClean="0">
              <a:solidFill>
                <a:srgbClr val="F2F2F2"/>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每个芯片晶体管数量</a:t>
            </a:r>
            <a:r>
              <a:rPr lang="en-US" altLang="zh-CN" sz="2000" b="1" dirty="0" smtClean="0">
                <a:solidFill>
                  <a:srgbClr val="0D0D0D"/>
                </a:solidFill>
                <a:effectLst/>
                <a:latin typeface="Comic Sans MS" panose="030F0702030302020204" pitchFamily="66" charset="0"/>
              </a:rPr>
              <a:t>:40-55% per year</a:t>
            </a:r>
            <a:endParaRPr lang="en-US" altLang="zh-CN" sz="2000" b="1" dirty="0" smtClean="0">
              <a:solidFill>
                <a:srgbClr val="F2F2F2"/>
              </a:solidFill>
              <a:effectLst/>
              <a:latin typeface="Comic Sans MS" panose="030F0702030302020204" pitchFamily="66" charset="0"/>
            </a:endParaRPr>
          </a:p>
          <a:p>
            <a:pPr eaLnBrk="1" hangingPunct="1">
              <a:lnSpc>
                <a:spcPct val="80000"/>
              </a:lnSpc>
              <a:defRPr/>
            </a:pPr>
            <a:r>
              <a:rPr lang="zh-CN" altLang="en-US" sz="2400" b="1" dirty="0" smtClean="0">
                <a:solidFill>
                  <a:srgbClr val="0033FF"/>
                </a:solidFill>
                <a:effectLst/>
                <a:latin typeface="Comic Sans MS" panose="030F0702030302020204" pitchFamily="66" charset="0"/>
              </a:rPr>
              <a:t>半导体</a:t>
            </a:r>
            <a:r>
              <a:rPr lang="en-US" altLang="zh-CN" sz="2400" b="1" dirty="0" smtClean="0">
                <a:solidFill>
                  <a:srgbClr val="0033FF"/>
                </a:solidFill>
                <a:effectLst/>
                <a:latin typeface="Comic Sans MS" panose="030F0702030302020204" pitchFamily="66" charset="0"/>
              </a:rPr>
              <a:t>DRAM</a:t>
            </a:r>
            <a:endParaRPr lang="en-US" altLang="zh-CN" sz="2400" b="1" dirty="0" smtClean="0">
              <a:solidFill>
                <a:srgbClr val="FFCC00"/>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容量：</a:t>
            </a:r>
            <a:r>
              <a:rPr lang="en-US" altLang="zh-CN" sz="2000" b="1" dirty="0" smtClean="0">
                <a:solidFill>
                  <a:srgbClr val="0D0D0D"/>
                </a:solidFill>
                <a:effectLst/>
                <a:latin typeface="Comic Sans MS" panose="030F0702030302020204" pitchFamily="66" charset="0"/>
              </a:rPr>
              <a:t>25-40% per year</a:t>
            </a:r>
            <a:endParaRPr lang="en-US" altLang="zh-CN" sz="2000" b="1" dirty="0" smtClean="0">
              <a:solidFill>
                <a:srgbClr val="F2F2F2"/>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访问速度：</a:t>
            </a:r>
            <a:r>
              <a:rPr lang="en-US" altLang="zh-CN" sz="2000" b="1" dirty="0" smtClean="0">
                <a:solidFill>
                  <a:srgbClr val="0D0D0D"/>
                </a:solidFill>
                <a:effectLst/>
                <a:latin typeface="Comic Sans MS" panose="030F0702030302020204" pitchFamily="66" charset="0"/>
              </a:rPr>
              <a:t>   about 10% per year</a:t>
            </a:r>
            <a:endParaRPr lang="en-US" altLang="zh-CN" sz="2000" b="1" dirty="0" smtClean="0">
              <a:solidFill>
                <a:srgbClr val="F2F2F2"/>
              </a:solidFill>
              <a:effectLst/>
              <a:latin typeface="Comic Sans MS" panose="030F0702030302020204" pitchFamily="66" charset="0"/>
            </a:endParaRPr>
          </a:p>
          <a:p>
            <a:pPr eaLnBrk="1" hangingPunct="1">
              <a:lnSpc>
                <a:spcPct val="80000"/>
              </a:lnSpc>
              <a:defRPr/>
            </a:pPr>
            <a:r>
              <a:rPr lang="zh-CN" altLang="en-US" sz="2400" b="1" dirty="0" smtClean="0">
                <a:solidFill>
                  <a:srgbClr val="0033FF"/>
                </a:solidFill>
                <a:effectLst/>
                <a:latin typeface="Comic Sans MS" panose="030F0702030302020204" pitchFamily="66" charset="0"/>
              </a:rPr>
              <a:t>磁盘技术</a:t>
            </a:r>
            <a:endParaRPr lang="en-US" altLang="zh-CN" sz="2400" b="1" dirty="0" smtClean="0">
              <a:solidFill>
                <a:srgbClr val="FFCC00"/>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密度</a:t>
            </a:r>
            <a:r>
              <a:rPr lang="en-US" altLang="zh-CN" sz="2000" b="1" dirty="0" smtClean="0">
                <a:solidFill>
                  <a:srgbClr val="0D0D0D"/>
                </a:solidFill>
                <a:effectLst/>
                <a:latin typeface="Comic Sans MS" panose="030F0702030302020204" pitchFamily="66" charset="0"/>
              </a:rPr>
              <a:t>:  30% </a:t>
            </a:r>
            <a:r>
              <a:rPr lang="en-US" altLang="zh-CN" sz="2000" b="1" dirty="0" err="1" smtClean="0">
                <a:solidFill>
                  <a:srgbClr val="0D0D0D"/>
                </a:solidFill>
                <a:effectLst/>
                <a:latin typeface="Comic Sans MS" panose="030F0702030302020204" pitchFamily="66" charset="0"/>
              </a:rPr>
              <a:t>p.y</a:t>
            </a:r>
            <a:r>
              <a:rPr lang="en-US" altLang="zh-CN" sz="2000" b="1" dirty="0" smtClean="0">
                <a:solidFill>
                  <a:srgbClr val="0D0D0D"/>
                </a:solidFill>
                <a:effectLst/>
                <a:latin typeface="Comic Sans MS" panose="030F0702030302020204" pitchFamily="66" charset="0"/>
              </a:rPr>
              <a:t>.  Before 1990;    60% </a:t>
            </a:r>
            <a:r>
              <a:rPr lang="en-US" altLang="zh-CN" sz="2000" b="1" dirty="0" err="1" smtClean="0">
                <a:solidFill>
                  <a:srgbClr val="0D0D0D"/>
                </a:solidFill>
                <a:effectLst/>
                <a:latin typeface="Comic Sans MS" panose="030F0702030302020204" pitchFamily="66" charset="0"/>
              </a:rPr>
              <a:t>p.y</a:t>
            </a:r>
            <a:r>
              <a:rPr lang="en-US" altLang="zh-CN" sz="2000" b="1" dirty="0" smtClean="0">
                <a:solidFill>
                  <a:srgbClr val="0D0D0D"/>
                </a:solidFill>
                <a:effectLst/>
                <a:latin typeface="Comic Sans MS" panose="030F0702030302020204" pitchFamily="66" charset="0"/>
              </a:rPr>
              <a:t>. 1990-1996</a:t>
            </a:r>
            <a:endParaRPr lang="en-US" altLang="zh-CN" sz="2000" b="1" dirty="0" smtClean="0">
              <a:solidFill>
                <a:srgbClr val="F2F2F2"/>
              </a:solidFill>
              <a:effectLst/>
              <a:latin typeface="Comic Sans MS" panose="030F0702030302020204" pitchFamily="66" charset="0"/>
            </a:endParaRPr>
          </a:p>
          <a:p>
            <a:pPr lvl="1" eaLnBrk="1" hangingPunct="1">
              <a:lnSpc>
                <a:spcPct val="80000"/>
              </a:lnSpc>
              <a:defRPr/>
            </a:pPr>
            <a:r>
              <a:rPr lang="en-US" altLang="zh-CN" sz="2000" b="1" dirty="0" smtClean="0">
                <a:solidFill>
                  <a:srgbClr val="0D0D0D"/>
                </a:solidFill>
                <a:effectLst/>
                <a:latin typeface="Comic Sans MS" panose="030F0702030302020204" pitchFamily="66" charset="0"/>
              </a:rPr>
              <a:t>        100% </a:t>
            </a:r>
            <a:r>
              <a:rPr lang="en-US" altLang="zh-CN" sz="2000" b="1" dirty="0" err="1" smtClean="0">
                <a:solidFill>
                  <a:srgbClr val="0D0D0D"/>
                </a:solidFill>
                <a:effectLst/>
                <a:latin typeface="Comic Sans MS" panose="030F0702030302020204" pitchFamily="66" charset="0"/>
              </a:rPr>
              <a:t>p.y</a:t>
            </a:r>
            <a:r>
              <a:rPr lang="en-US" altLang="zh-CN" sz="2000" b="1" dirty="0" smtClean="0">
                <a:solidFill>
                  <a:srgbClr val="0D0D0D"/>
                </a:solidFill>
                <a:effectLst/>
                <a:latin typeface="Comic Sans MS" panose="030F0702030302020204" pitchFamily="66" charset="0"/>
              </a:rPr>
              <a:t>.  1996-2004 ;    30% </a:t>
            </a:r>
            <a:r>
              <a:rPr lang="en-US" altLang="zh-CN" sz="2000" b="1" dirty="0" err="1" smtClean="0">
                <a:solidFill>
                  <a:srgbClr val="0D0D0D"/>
                </a:solidFill>
                <a:effectLst/>
                <a:latin typeface="Comic Sans MS" panose="030F0702030302020204" pitchFamily="66" charset="0"/>
              </a:rPr>
              <a:t>p.y</a:t>
            </a:r>
            <a:r>
              <a:rPr lang="en-US" altLang="zh-CN" sz="2000" b="1" dirty="0" smtClean="0">
                <a:solidFill>
                  <a:srgbClr val="0D0D0D"/>
                </a:solidFill>
                <a:effectLst/>
                <a:latin typeface="Comic Sans MS" panose="030F0702030302020204" pitchFamily="66" charset="0"/>
              </a:rPr>
              <a:t>. after 2004</a:t>
            </a:r>
            <a:endParaRPr lang="en-US" altLang="zh-CN" sz="2000" b="1" dirty="0" smtClean="0">
              <a:solidFill>
                <a:srgbClr val="F2F2F2"/>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容量：</a:t>
            </a:r>
            <a:r>
              <a:rPr lang="en-US" altLang="zh-CN" sz="2000" b="1" dirty="0" smtClean="0">
                <a:solidFill>
                  <a:srgbClr val="0D0D0D"/>
                </a:solidFill>
                <a:effectLst/>
                <a:latin typeface="Comic Sans MS" panose="030F0702030302020204" pitchFamily="66" charset="0"/>
              </a:rPr>
              <a:t>   about 60% per year</a:t>
            </a:r>
            <a:endParaRPr lang="en-US" altLang="zh-CN" sz="2000" b="1" dirty="0" smtClean="0">
              <a:solidFill>
                <a:srgbClr val="F2F2F2"/>
              </a:solidFill>
              <a:effectLst/>
              <a:latin typeface="Comic Sans MS" panose="030F0702030302020204" pitchFamily="66" charset="0"/>
            </a:endParaRPr>
          </a:p>
          <a:p>
            <a:pPr eaLnBrk="1" hangingPunct="1">
              <a:lnSpc>
                <a:spcPct val="80000"/>
              </a:lnSpc>
              <a:defRPr/>
            </a:pPr>
            <a:r>
              <a:rPr lang="zh-CN" altLang="en-US" sz="2400" b="1" dirty="0" smtClean="0">
                <a:solidFill>
                  <a:srgbClr val="0033FF"/>
                </a:solidFill>
                <a:effectLst/>
                <a:latin typeface="Comic Sans MS" panose="030F0702030302020204" pitchFamily="66" charset="0"/>
              </a:rPr>
              <a:t>网络</a:t>
            </a:r>
            <a:endParaRPr lang="en-US" altLang="zh-CN" sz="2400" b="1" dirty="0" smtClean="0">
              <a:solidFill>
                <a:srgbClr val="FFCC00"/>
              </a:solidFill>
              <a:effectLst/>
              <a:latin typeface="Comic Sans MS" panose="030F0702030302020204" pitchFamily="66" charset="0"/>
            </a:endParaRPr>
          </a:p>
          <a:p>
            <a:pPr lvl="1" eaLnBrk="1" hangingPunct="1">
              <a:lnSpc>
                <a:spcPct val="80000"/>
              </a:lnSpc>
              <a:defRPr/>
            </a:pPr>
            <a:r>
              <a:rPr lang="zh-CN" altLang="en-US" sz="2000" b="1" dirty="0" smtClean="0">
                <a:solidFill>
                  <a:srgbClr val="0D0D0D"/>
                </a:solidFill>
                <a:effectLst/>
                <a:latin typeface="Comic Sans MS" panose="030F0702030302020204" pitchFamily="66" charset="0"/>
              </a:rPr>
              <a:t>带宽</a:t>
            </a:r>
            <a:r>
              <a:rPr lang="en-US" altLang="zh-CN" sz="2000" b="1" dirty="0" smtClean="0">
                <a:solidFill>
                  <a:srgbClr val="0D0D0D"/>
                </a:solidFill>
                <a:effectLst/>
                <a:latin typeface="Comic Sans MS" panose="030F0702030302020204" pitchFamily="66" charset="0"/>
              </a:rPr>
              <a:t>:        10Mb </a:t>
            </a:r>
            <a:r>
              <a:rPr lang="en-US" altLang="zh-CN" sz="2000" b="1" dirty="0" smtClean="0">
                <a:solidFill>
                  <a:srgbClr val="0D0D0D"/>
                </a:solidFill>
                <a:effectLst/>
                <a:latin typeface="Comic Sans MS" panose="030F0702030302020204" pitchFamily="66" charset="0"/>
                <a:sym typeface="Symbol" panose="05050102010706020507" pitchFamily="18" charset="2"/>
              </a:rPr>
              <a:t> 100Mb  1Gb</a:t>
            </a:r>
            <a:endParaRPr lang="en-US" altLang="zh-CN" sz="2000" b="1" dirty="0" smtClean="0">
              <a:solidFill>
                <a:srgbClr val="F2F2F2"/>
              </a:solidFill>
              <a:effectLst/>
              <a:latin typeface="Comic Sans MS" panose="030F0702030302020204" pitchFamily="66" charset="0"/>
              <a:sym typeface="Symbol" panose="05050102010706020507" pitchFamily="18" charset="2"/>
            </a:endParaRPr>
          </a:p>
          <a:p>
            <a:pPr lvl="1" eaLnBrk="1" hangingPunct="1">
              <a:lnSpc>
                <a:spcPct val="80000"/>
              </a:lnSpc>
              <a:buFont typeface="Wingdings" panose="05000000000000000000" pitchFamily="2" charset="2"/>
              <a:buNone/>
              <a:defRPr/>
            </a:pPr>
            <a:r>
              <a:rPr lang="en-US" altLang="zh-CN" sz="2000" b="1" dirty="0" smtClean="0">
                <a:solidFill>
                  <a:srgbClr val="0D0D0D"/>
                </a:solidFill>
                <a:effectLst/>
                <a:latin typeface="Comic Sans MS" panose="030F0702030302020204" pitchFamily="66" charset="0"/>
              </a:rPr>
              <a:t>                              10 years          5 years</a:t>
            </a:r>
            <a:endParaRPr lang="en-US" altLang="zh-CN" sz="2000" b="1" dirty="0" smtClean="0">
              <a:solidFill>
                <a:srgbClr val="0D0D0D"/>
              </a:solidFill>
              <a:effectLst/>
              <a:latin typeface="Comic Sans MS" panose="030F0702030302020204" pitchFamily="66" charset="0"/>
            </a:endParaRPr>
          </a:p>
        </p:txBody>
      </p:sp>
      <p:sp>
        <p:nvSpPr>
          <p:cNvPr id="129028" name="Text Box 4"/>
          <p:cNvSpPr txBox="1">
            <a:spLocks noChangeArrowheads="1"/>
          </p:cNvSpPr>
          <p:nvPr/>
        </p:nvSpPr>
        <p:spPr bwMode="auto">
          <a:xfrm>
            <a:off x="642938" y="6000750"/>
            <a:ext cx="8286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b="1" i="1">
                <a:solidFill>
                  <a:srgbClr val="0000FF"/>
                </a:solidFill>
                <a:latin typeface="Arial" panose="020B0604020202020204" pitchFamily="34" charset="0"/>
              </a:rPr>
              <a:t>设计者常常为下一代实现技术进行设计。</a:t>
            </a:r>
            <a:endParaRPr lang="en-US" altLang="zh-CN" b="1" i="1">
              <a:solidFill>
                <a:srgbClr val="0000FF"/>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Figure 1.11</a:t>
            </a:r>
            <a:endParaRPr lang="zh-CN" altLang="en-US" dirty="0"/>
          </a:p>
        </p:txBody>
      </p:sp>
      <p:sp>
        <p:nvSpPr>
          <p:cNvPr id="6" name="object 3"/>
          <p:cNvSpPr/>
          <p:nvPr/>
        </p:nvSpPr>
        <p:spPr>
          <a:xfrm>
            <a:off x="2798740" y="1688777"/>
            <a:ext cx="3342004" cy="4272915"/>
          </a:xfrm>
          <a:custGeom>
            <a:avLst/>
            <a:gdLst/>
            <a:ahLst/>
            <a:cxnLst/>
            <a:rect l="l" t="t" r="r" b="b"/>
            <a:pathLst>
              <a:path w="3342004" h="4272915">
                <a:moveTo>
                  <a:pt x="3341789" y="0"/>
                </a:moveTo>
                <a:lnTo>
                  <a:pt x="0" y="2775432"/>
                </a:lnTo>
                <a:lnTo>
                  <a:pt x="0" y="4272851"/>
                </a:lnTo>
                <a:lnTo>
                  <a:pt x="3341789" y="4272851"/>
                </a:lnTo>
                <a:lnTo>
                  <a:pt x="3341789" y="0"/>
                </a:lnTo>
                <a:close/>
              </a:path>
            </a:pathLst>
          </a:custGeom>
          <a:solidFill>
            <a:srgbClr val="E6E7E8"/>
          </a:solidFill>
        </p:spPr>
        <p:txBody>
          <a:bodyPr wrap="square" lIns="0" tIns="0" rIns="0" bIns="0" rtlCol="0"/>
          <a:lstStyle/>
          <a:p/>
        </p:txBody>
      </p:sp>
      <p:sp>
        <p:nvSpPr>
          <p:cNvPr id="7" name="object 4"/>
          <p:cNvSpPr/>
          <p:nvPr/>
        </p:nvSpPr>
        <p:spPr>
          <a:xfrm>
            <a:off x="941035" y="4464210"/>
            <a:ext cx="1858010" cy="1496060"/>
          </a:xfrm>
          <a:custGeom>
            <a:avLst/>
            <a:gdLst/>
            <a:ahLst/>
            <a:cxnLst/>
            <a:rect l="l" t="t" r="r" b="b"/>
            <a:pathLst>
              <a:path w="1858010" h="1496059">
                <a:moveTo>
                  <a:pt x="1857692" y="0"/>
                </a:moveTo>
                <a:lnTo>
                  <a:pt x="0" y="642543"/>
                </a:lnTo>
                <a:lnTo>
                  <a:pt x="0" y="1495933"/>
                </a:lnTo>
                <a:lnTo>
                  <a:pt x="1857692" y="1495933"/>
                </a:lnTo>
                <a:lnTo>
                  <a:pt x="1857692" y="0"/>
                </a:lnTo>
                <a:close/>
              </a:path>
            </a:pathLst>
          </a:custGeom>
          <a:solidFill>
            <a:srgbClr val="D1D3D4"/>
          </a:solidFill>
        </p:spPr>
        <p:txBody>
          <a:bodyPr wrap="square" lIns="0" tIns="0" rIns="0" bIns="0" rtlCol="0"/>
          <a:lstStyle/>
          <a:p/>
        </p:txBody>
      </p:sp>
      <p:sp>
        <p:nvSpPr>
          <p:cNvPr id="8" name="object 5"/>
          <p:cNvSpPr/>
          <p:nvPr/>
        </p:nvSpPr>
        <p:spPr>
          <a:xfrm>
            <a:off x="6140503" y="1635412"/>
            <a:ext cx="1420495" cy="4324985"/>
          </a:xfrm>
          <a:custGeom>
            <a:avLst/>
            <a:gdLst/>
            <a:ahLst/>
            <a:cxnLst/>
            <a:rect l="l" t="t" r="r" b="b"/>
            <a:pathLst>
              <a:path w="1420495" h="4324984">
                <a:moveTo>
                  <a:pt x="1420317" y="0"/>
                </a:moveTo>
                <a:lnTo>
                  <a:pt x="0" y="50406"/>
                </a:lnTo>
                <a:lnTo>
                  <a:pt x="0" y="4324731"/>
                </a:lnTo>
                <a:lnTo>
                  <a:pt x="1420317" y="4324731"/>
                </a:lnTo>
                <a:lnTo>
                  <a:pt x="1420317" y="0"/>
                </a:lnTo>
                <a:close/>
              </a:path>
            </a:pathLst>
          </a:custGeom>
          <a:solidFill>
            <a:srgbClr val="D1D3D4"/>
          </a:solidFill>
        </p:spPr>
        <p:txBody>
          <a:bodyPr wrap="square" lIns="0" tIns="0" rIns="0" bIns="0" rtlCol="0"/>
          <a:lstStyle/>
          <a:p/>
        </p:txBody>
      </p:sp>
      <p:sp>
        <p:nvSpPr>
          <p:cNvPr id="9" name="object 6"/>
          <p:cNvSpPr/>
          <p:nvPr/>
        </p:nvSpPr>
        <p:spPr>
          <a:xfrm>
            <a:off x="942521" y="4734047"/>
            <a:ext cx="7060565" cy="0"/>
          </a:xfrm>
          <a:custGeom>
            <a:avLst/>
            <a:gdLst/>
            <a:ahLst/>
            <a:cxnLst/>
            <a:rect l="l" t="t" r="r" b="b"/>
            <a:pathLst>
              <a:path w="7060565">
                <a:moveTo>
                  <a:pt x="0" y="0"/>
                </a:moveTo>
                <a:lnTo>
                  <a:pt x="7060120" y="0"/>
                </a:lnTo>
              </a:path>
            </a:pathLst>
          </a:custGeom>
          <a:ln w="9906">
            <a:solidFill>
              <a:srgbClr val="231F20"/>
            </a:solidFill>
            <a:prstDash val="dot"/>
          </a:ln>
        </p:spPr>
        <p:txBody>
          <a:bodyPr wrap="square" lIns="0" tIns="0" rIns="0" bIns="0" rtlCol="0"/>
          <a:lstStyle/>
          <a:p/>
        </p:txBody>
      </p:sp>
      <p:sp>
        <p:nvSpPr>
          <p:cNvPr id="10" name="object 7"/>
          <p:cNvSpPr/>
          <p:nvPr/>
        </p:nvSpPr>
        <p:spPr>
          <a:xfrm>
            <a:off x="942521" y="3509412"/>
            <a:ext cx="7060565" cy="0"/>
          </a:xfrm>
          <a:custGeom>
            <a:avLst/>
            <a:gdLst/>
            <a:ahLst/>
            <a:cxnLst/>
            <a:rect l="l" t="t" r="r" b="b"/>
            <a:pathLst>
              <a:path w="7060565">
                <a:moveTo>
                  <a:pt x="0" y="0"/>
                </a:moveTo>
                <a:lnTo>
                  <a:pt x="7060120" y="0"/>
                </a:lnTo>
              </a:path>
            </a:pathLst>
          </a:custGeom>
          <a:ln w="9906">
            <a:solidFill>
              <a:srgbClr val="231F20"/>
            </a:solidFill>
            <a:prstDash val="dot"/>
          </a:ln>
        </p:spPr>
        <p:txBody>
          <a:bodyPr wrap="square" lIns="0" tIns="0" rIns="0" bIns="0" rtlCol="0"/>
          <a:lstStyle/>
          <a:p/>
        </p:txBody>
      </p:sp>
      <p:sp>
        <p:nvSpPr>
          <p:cNvPr id="11" name="object 8"/>
          <p:cNvSpPr/>
          <p:nvPr/>
        </p:nvSpPr>
        <p:spPr>
          <a:xfrm>
            <a:off x="942521" y="2281843"/>
            <a:ext cx="7060565" cy="0"/>
          </a:xfrm>
          <a:custGeom>
            <a:avLst/>
            <a:gdLst/>
            <a:ahLst/>
            <a:cxnLst/>
            <a:rect l="l" t="t" r="r" b="b"/>
            <a:pathLst>
              <a:path w="7060565">
                <a:moveTo>
                  <a:pt x="0" y="0"/>
                </a:moveTo>
                <a:lnTo>
                  <a:pt x="7060120" y="0"/>
                </a:lnTo>
              </a:path>
            </a:pathLst>
          </a:custGeom>
          <a:ln w="9906">
            <a:solidFill>
              <a:srgbClr val="231F20"/>
            </a:solidFill>
            <a:prstDash val="dot"/>
          </a:ln>
        </p:spPr>
        <p:txBody>
          <a:bodyPr wrap="square" lIns="0" tIns="0" rIns="0" bIns="0" rtlCol="0"/>
          <a:lstStyle/>
          <a:p/>
        </p:txBody>
      </p:sp>
      <p:sp>
        <p:nvSpPr>
          <p:cNvPr id="12" name="object 9"/>
          <p:cNvSpPr/>
          <p:nvPr/>
        </p:nvSpPr>
        <p:spPr>
          <a:xfrm>
            <a:off x="941035" y="1052736"/>
            <a:ext cx="7060565" cy="4907915"/>
          </a:xfrm>
          <a:custGeom>
            <a:avLst/>
            <a:gdLst/>
            <a:ahLst/>
            <a:cxnLst/>
            <a:rect l="l" t="t" r="r" b="b"/>
            <a:pathLst>
              <a:path w="7060565" h="4907915">
                <a:moveTo>
                  <a:pt x="0" y="0"/>
                </a:moveTo>
                <a:lnTo>
                  <a:pt x="7060107" y="0"/>
                </a:lnTo>
                <a:lnTo>
                  <a:pt x="7060107" y="4907407"/>
                </a:lnTo>
                <a:lnTo>
                  <a:pt x="0" y="4907407"/>
                </a:lnTo>
                <a:lnTo>
                  <a:pt x="0" y="0"/>
                </a:lnTo>
                <a:close/>
              </a:path>
            </a:pathLst>
          </a:custGeom>
          <a:ln w="9906">
            <a:solidFill>
              <a:srgbClr val="231F20"/>
            </a:solidFill>
          </a:ln>
        </p:spPr>
        <p:txBody>
          <a:bodyPr wrap="square" lIns="0" tIns="0" rIns="0" bIns="0" rtlCol="0"/>
          <a:lstStyle/>
          <a:p/>
        </p:txBody>
      </p:sp>
      <p:sp>
        <p:nvSpPr>
          <p:cNvPr id="13" name="object 10"/>
          <p:cNvSpPr/>
          <p:nvPr/>
        </p:nvSpPr>
        <p:spPr>
          <a:xfrm>
            <a:off x="884901" y="5960143"/>
            <a:ext cx="56515" cy="0"/>
          </a:xfrm>
          <a:custGeom>
            <a:avLst/>
            <a:gdLst/>
            <a:ahLst/>
            <a:cxnLst/>
            <a:rect l="l" t="t" r="r" b="b"/>
            <a:pathLst>
              <a:path w="56514">
                <a:moveTo>
                  <a:pt x="0" y="0"/>
                </a:moveTo>
                <a:lnTo>
                  <a:pt x="56133" y="0"/>
                </a:lnTo>
              </a:path>
            </a:pathLst>
          </a:custGeom>
          <a:ln w="9906">
            <a:solidFill>
              <a:srgbClr val="231F20"/>
            </a:solidFill>
          </a:ln>
        </p:spPr>
        <p:txBody>
          <a:bodyPr wrap="square" lIns="0" tIns="0" rIns="0" bIns="0" rtlCol="0"/>
          <a:lstStyle/>
          <a:p/>
        </p:txBody>
      </p:sp>
      <p:sp>
        <p:nvSpPr>
          <p:cNvPr id="14" name="object 11"/>
          <p:cNvSpPr/>
          <p:nvPr/>
        </p:nvSpPr>
        <p:spPr>
          <a:xfrm>
            <a:off x="886387" y="4734047"/>
            <a:ext cx="56515" cy="0"/>
          </a:xfrm>
          <a:custGeom>
            <a:avLst/>
            <a:gdLst/>
            <a:ahLst/>
            <a:cxnLst/>
            <a:rect l="l" t="t" r="r" b="b"/>
            <a:pathLst>
              <a:path w="56514">
                <a:moveTo>
                  <a:pt x="0" y="0"/>
                </a:moveTo>
                <a:lnTo>
                  <a:pt x="56134" y="0"/>
                </a:lnTo>
              </a:path>
            </a:pathLst>
          </a:custGeom>
          <a:ln w="9906">
            <a:solidFill>
              <a:srgbClr val="231F20"/>
            </a:solidFill>
          </a:ln>
        </p:spPr>
        <p:txBody>
          <a:bodyPr wrap="square" lIns="0" tIns="0" rIns="0" bIns="0" rtlCol="0"/>
          <a:lstStyle/>
          <a:p/>
        </p:txBody>
      </p:sp>
      <p:sp>
        <p:nvSpPr>
          <p:cNvPr id="15" name="object 12"/>
          <p:cNvSpPr/>
          <p:nvPr/>
        </p:nvSpPr>
        <p:spPr>
          <a:xfrm>
            <a:off x="886387" y="3509412"/>
            <a:ext cx="56515" cy="0"/>
          </a:xfrm>
          <a:custGeom>
            <a:avLst/>
            <a:gdLst/>
            <a:ahLst/>
            <a:cxnLst/>
            <a:rect l="l" t="t" r="r" b="b"/>
            <a:pathLst>
              <a:path w="56514">
                <a:moveTo>
                  <a:pt x="0" y="0"/>
                </a:moveTo>
                <a:lnTo>
                  <a:pt x="56134" y="0"/>
                </a:lnTo>
              </a:path>
            </a:pathLst>
          </a:custGeom>
          <a:ln w="9906">
            <a:solidFill>
              <a:srgbClr val="231F20"/>
            </a:solidFill>
          </a:ln>
        </p:spPr>
        <p:txBody>
          <a:bodyPr wrap="square" lIns="0" tIns="0" rIns="0" bIns="0" rtlCol="0"/>
          <a:lstStyle/>
          <a:p/>
        </p:txBody>
      </p:sp>
      <p:sp>
        <p:nvSpPr>
          <p:cNvPr id="16" name="object 13"/>
          <p:cNvSpPr/>
          <p:nvPr/>
        </p:nvSpPr>
        <p:spPr>
          <a:xfrm>
            <a:off x="886387" y="2281843"/>
            <a:ext cx="56515" cy="0"/>
          </a:xfrm>
          <a:custGeom>
            <a:avLst/>
            <a:gdLst/>
            <a:ahLst/>
            <a:cxnLst/>
            <a:rect l="l" t="t" r="r" b="b"/>
            <a:pathLst>
              <a:path w="56514">
                <a:moveTo>
                  <a:pt x="0" y="0"/>
                </a:moveTo>
                <a:lnTo>
                  <a:pt x="56134" y="0"/>
                </a:lnTo>
              </a:path>
            </a:pathLst>
          </a:custGeom>
          <a:ln w="9906">
            <a:solidFill>
              <a:srgbClr val="231F20"/>
            </a:solidFill>
          </a:ln>
        </p:spPr>
        <p:txBody>
          <a:bodyPr wrap="square" lIns="0" tIns="0" rIns="0" bIns="0" rtlCol="0"/>
          <a:lstStyle/>
          <a:p/>
        </p:txBody>
      </p:sp>
      <p:sp>
        <p:nvSpPr>
          <p:cNvPr id="17" name="object 14"/>
          <p:cNvSpPr/>
          <p:nvPr/>
        </p:nvSpPr>
        <p:spPr>
          <a:xfrm>
            <a:off x="884901" y="1052749"/>
            <a:ext cx="56515" cy="0"/>
          </a:xfrm>
          <a:custGeom>
            <a:avLst/>
            <a:gdLst/>
            <a:ahLst/>
            <a:cxnLst/>
            <a:rect l="l" t="t" r="r" b="b"/>
            <a:pathLst>
              <a:path w="56514">
                <a:moveTo>
                  <a:pt x="0" y="0"/>
                </a:moveTo>
                <a:lnTo>
                  <a:pt x="56133" y="0"/>
                </a:lnTo>
              </a:path>
            </a:pathLst>
          </a:custGeom>
          <a:ln w="9906">
            <a:solidFill>
              <a:srgbClr val="231F20"/>
            </a:solidFill>
          </a:ln>
        </p:spPr>
        <p:txBody>
          <a:bodyPr wrap="square" lIns="0" tIns="0" rIns="0" bIns="0" rtlCol="0"/>
          <a:lstStyle/>
          <a:p/>
        </p:txBody>
      </p:sp>
      <p:sp>
        <p:nvSpPr>
          <p:cNvPr id="18" name="object 15"/>
          <p:cNvSpPr/>
          <p:nvPr/>
        </p:nvSpPr>
        <p:spPr>
          <a:xfrm>
            <a:off x="941035" y="5960169"/>
            <a:ext cx="0" cy="56515"/>
          </a:xfrm>
          <a:custGeom>
            <a:avLst/>
            <a:gdLst/>
            <a:ahLst/>
            <a:cxnLst/>
            <a:rect l="l" t="t" r="r" b="b"/>
            <a:pathLst>
              <a:path h="56515">
                <a:moveTo>
                  <a:pt x="0" y="56121"/>
                </a:moveTo>
                <a:lnTo>
                  <a:pt x="0" y="0"/>
                </a:lnTo>
              </a:path>
            </a:pathLst>
          </a:custGeom>
          <a:ln w="9906">
            <a:solidFill>
              <a:srgbClr val="231F20"/>
            </a:solidFill>
          </a:ln>
        </p:spPr>
        <p:txBody>
          <a:bodyPr wrap="square" lIns="0" tIns="0" rIns="0" bIns="0" rtlCol="0"/>
          <a:lstStyle/>
          <a:p/>
        </p:txBody>
      </p:sp>
      <p:sp>
        <p:nvSpPr>
          <p:cNvPr id="19" name="object 16"/>
          <p:cNvSpPr/>
          <p:nvPr/>
        </p:nvSpPr>
        <p:spPr>
          <a:xfrm>
            <a:off x="1356325"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0" name="object 17"/>
          <p:cNvSpPr/>
          <p:nvPr/>
        </p:nvSpPr>
        <p:spPr>
          <a:xfrm>
            <a:off x="1771615"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1" name="object 18"/>
          <p:cNvSpPr/>
          <p:nvPr/>
        </p:nvSpPr>
        <p:spPr>
          <a:xfrm>
            <a:off x="2186918"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2" name="object 19"/>
          <p:cNvSpPr/>
          <p:nvPr/>
        </p:nvSpPr>
        <p:spPr>
          <a:xfrm>
            <a:off x="2602246"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3" name="object 20"/>
          <p:cNvSpPr/>
          <p:nvPr/>
        </p:nvSpPr>
        <p:spPr>
          <a:xfrm>
            <a:off x="3017535"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4" name="object 21"/>
          <p:cNvSpPr/>
          <p:nvPr/>
        </p:nvSpPr>
        <p:spPr>
          <a:xfrm>
            <a:off x="3432851"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5" name="object 22"/>
          <p:cNvSpPr/>
          <p:nvPr/>
        </p:nvSpPr>
        <p:spPr>
          <a:xfrm>
            <a:off x="3848141"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6" name="object 23"/>
          <p:cNvSpPr/>
          <p:nvPr/>
        </p:nvSpPr>
        <p:spPr>
          <a:xfrm>
            <a:off x="4263444"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7" name="object 24"/>
          <p:cNvSpPr/>
          <p:nvPr/>
        </p:nvSpPr>
        <p:spPr>
          <a:xfrm>
            <a:off x="4678759"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8" name="object 25"/>
          <p:cNvSpPr/>
          <p:nvPr/>
        </p:nvSpPr>
        <p:spPr>
          <a:xfrm>
            <a:off x="5094049"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29" name="object 26"/>
          <p:cNvSpPr/>
          <p:nvPr/>
        </p:nvSpPr>
        <p:spPr>
          <a:xfrm>
            <a:off x="5509352"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0" name="object 27"/>
          <p:cNvSpPr/>
          <p:nvPr/>
        </p:nvSpPr>
        <p:spPr>
          <a:xfrm>
            <a:off x="5924667"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1" name="object 28"/>
          <p:cNvSpPr/>
          <p:nvPr/>
        </p:nvSpPr>
        <p:spPr>
          <a:xfrm>
            <a:off x="6339983"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2" name="object 29"/>
          <p:cNvSpPr/>
          <p:nvPr/>
        </p:nvSpPr>
        <p:spPr>
          <a:xfrm>
            <a:off x="6755285"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3" name="object 30"/>
          <p:cNvSpPr/>
          <p:nvPr/>
        </p:nvSpPr>
        <p:spPr>
          <a:xfrm>
            <a:off x="7170575"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4" name="object 31"/>
          <p:cNvSpPr/>
          <p:nvPr/>
        </p:nvSpPr>
        <p:spPr>
          <a:xfrm>
            <a:off x="7585890" y="5961642"/>
            <a:ext cx="0" cy="56515"/>
          </a:xfrm>
          <a:custGeom>
            <a:avLst/>
            <a:gdLst/>
            <a:ahLst/>
            <a:cxnLst/>
            <a:rect l="l" t="t" r="r" b="b"/>
            <a:pathLst>
              <a:path h="56515">
                <a:moveTo>
                  <a:pt x="0" y="56134"/>
                </a:moveTo>
                <a:lnTo>
                  <a:pt x="0" y="0"/>
                </a:lnTo>
              </a:path>
            </a:pathLst>
          </a:custGeom>
          <a:ln w="9906">
            <a:solidFill>
              <a:srgbClr val="231F20"/>
            </a:solidFill>
          </a:ln>
        </p:spPr>
        <p:txBody>
          <a:bodyPr wrap="square" lIns="0" tIns="0" rIns="0" bIns="0" rtlCol="0"/>
          <a:lstStyle/>
          <a:p/>
        </p:txBody>
      </p:sp>
      <p:sp>
        <p:nvSpPr>
          <p:cNvPr id="35" name="object 32"/>
          <p:cNvSpPr/>
          <p:nvPr/>
        </p:nvSpPr>
        <p:spPr>
          <a:xfrm>
            <a:off x="8001181" y="5960169"/>
            <a:ext cx="0" cy="56515"/>
          </a:xfrm>
          <a:custGeom>
            <a:avLst/>
            <a:gdLst/>
            <a:ahLst/>
            <a:cxnLst/>
            <a:rect l="l" t="t" r="r" b="b"/>
            <a:pathLst>
              <a:path h="56515">
                <a:moveTo>
                  <a:pt x="0" y="56121"/>
                </a:moveTo>
                <a:lnTo>
                  <a:pt x="0" y="0"/>
                </a:lnTo>
              </a:path>
            </a:pathLst>
          </a:custGeom>
          <a:ln w="9906">
            <a:solidFill>
              <a:srgbClr val="231F20"/>
            </a:solidFill>
          </a:ln>
        </p:spPr>
        <p:txBody>
          <a:bodyPr wrap="square" lIns="0" tIns="0" rIns="0" bIns="0" rtlCol="0"/>
          <a:lstStyle/>
          <a:p/>
        </p:txBody>
      </p:sp>
      <p:sp>
        <p:nvSpPr>
          <p:cNvPr id="36" name="object 33"/>
          <p:cNvSpPr/>
          <p:nvPr/>
        </p:nvSpPr>
        <p:spPr>
          <a:xfrm>
            <a:off x="942521" y="1638359"/>
            <a:ext cx="6645275" cy="3466465"/>
          </a:xfrm>
          <a:custGeom>
            <a:avLst/>
            <a:gdLst/>
            <a:ahLst/>
            <a:cxnLst/>
            <a:rect l="l" t="t" r="r" b="b"/>
            <a:pathLst>
              <a:path w="6645275" h="3466465">
                <a:moveTo>
                  <a:pt x="0" y="3466312"/>
                </a:moveTo>
                <a:lnTo>
                  <a:pt x="50712" y="3458939"/>
                </a:lnTo>
                <a:lnTo>
                  <a:pt x="101450" y="3451824"/>
                </a:lnTo>
                <a:lnTo>
                  <a:pt x="152212" y="3444939"/>
                </a:lnTo>
                <a:lnTo>
                  <a:pt x="202996" y="3438252"/>
                </a:lnTo>
                <a:lnTo>
                  <a:pt x="253801" y="3431733"/>
                </a:lnTo>
                <a:lnTo>
                  <a:pt x="304625" y="3425352"/>
                </a:lnTo>
                <a:lnTo>
                  <a:pt x="355468" y="3419079"/>
                </a:lnTo>
                <a:lnTo>
                  <a:pt x="406327" y="3412884"/>
                </a:lnTo>
                <a:lnTo>
                  <a:pt x="457201" y="3406735"/>
                </a:lnTo>
                <a:lnTo>
                  <a:pt x="508088" y="3400602"/>
                </a:lnTo>
                <a:lnTo>
                  <a:pt x="556577" y="3394833"/>
                </a:lnTo>
                <a:lnTo>
                  <a:pt x="605182" y="3389124"/>
                </a:lnTo>
                <a:lnTo>
                  <a:pt x="653857" y="3383338"/>
                </a:lnTo>
                <a:lnTo>
                  <a:pt x="702554" y="3377343"/>
                </a:lnTo>
                <a:lnTo>
                  <a:pt x="751229" y="3371004"/>
                </a:lnTo>
                <a:lnTo>
                  <a:pt x="799833" y="3364186"/>
                </a:lnTo>
                <a:lnTo>
                  <a:pt x="848320" y="3356756"/>
                </a:lnTo>
                <a:lnTo>
                  <a:pt x="896644" y="3348578"/>
                </a:lnTo>
                <a:lnTo>
                  <a:pt x="944758" y="3339518"/>
                </a:lnTo>
                <a:lnTo>
                  <a:pt x="992614" y="3329443"/>
                </a:lnTo>
                <a:lnTo>
                  <a:pt x="1040168" y="3318217"/>
                </a:lnTo>
                <a:lnTo>
                  <a:pt x="1090652" y="3304794"/>
                </a:lnTo>
                <a:lnTo>
                  <a:pt x="1140246" y="3289672"/>
                </a:lnTo>
                <a:lnTo>
                  <a:pt x="1188953" y="3272396"/>
                </a:lnTo>
                <a:lnTo>
                  <a:pt x="1236779" y="3252510"/>
                </a:lnTo>
                <a:lnTo>
                  <a:pt x="1283728" y="3229559"/>
                </a:lnTo>
                <a:lnTo>
                  <a:pt x="1323440" y="3201646"/>
                </a:lnTo>
                <a:lnTo>
                  <a:pt x="1336128" y="3191459"/>
                </a:lnTo>
                <a:lnTo>
                  <a:pt x="1347355" y="3182781"/>
                </a:lnTo>
                <a:lnTo>
                  <a:pt x="1379715" y="3153879"/>
                </a:lnTo>
                <a:lnTo>
                  <a:pt x="1421895" y="3101422"/>
                </a:lnTo>
                <a:lnTo>
                  <a:pt x="1460512" y="3046298"/>
                </a:lnTo>
                <a:lnTo>
                  <a:pt x="1486703" y="3002434"/>
                </a:lnTo>
                <a:lnTo>
                  <a:pt x="1510437" y="2957129"/>
                </a:lnTo>
                <a:lnTo>
                  <a:pt x="1532342" y="2910831"/>
                </a:lnTo>
                <a:lnTo>
                  <a:pt x="1553049" y="2863992"/>
                </a:lnTo>
                <a:lnTo>
                  <a:pt x="1573187" y="2817063"/>
                </a:lnTo>
                <a:lnTo>
                  <a:pt x="1584565" y="2790073"/>
                </a:lnTo>
                <a:lnTo>
                  <a:pt x="1596878" y="2762577"/>
                </a:lnTo>
                <a:lnTo>
                  <a:pt x="1628152" y="2712339"/>
                </a:lnTo>
                <a:lnTo>
                  <a:pt x="1675310" y="2670565"/>
                </a:lnTo>
                <a:lnTo>
                  <a:pt x="1703758" y="2662400"/>
                </a:lnTo>
                <a:lnTo>
                  <a:pt x="1734718" y="2671102"/>
                </a:lnTo>
                <a:lnTo>
                  <a:pt x="1758149" y="2690083"/>
                </a:lnTo>
                <a:lnTo>
                  <a:pt x="1778025" y="2714367"/>
                </a:lnTo>
                <a:lnTo>
                  <a:pt x="1795386" y="2740914"/>
                </a:lnTo>
                <a:lnTo>
                  <a:pt x="1811274" y="2766682"/>
                </a:lnTo>
                <a:lnTo>
                  <a:pt x="1819537" y="2779001"/>
                </a:lnTo>
                <a:lnTo>
                  <a:pt x="1850275" y="2812503"/>
                </a:lnTo>
                <a:lnTo>
                  <a:pt x="1896919" y="2831729"/>
                </a:lnTo>
                <a:lnTo>
                  <a:pt x="1941347" y="2842663"/>
                </a:lnTo>
                <a:lnTo>
                  <a:pt x="1970177" y="2845693"/>
                </a:lnTo>
                <a:lnTo>
                  <a:pt x="1999143" y="2844931"/>
                </a:lnTo>
                <a:lnTo>
                  <a:pt x="2057652" y="2829959"/>
                </a:lnTo>
                <a:lnTo>
                  <a:pt x="2107563" y="2798189"/>
                </a:lnTo>
                <a:lnTo>
                  <a:pt x="2153179" y="2752628"/>
                </a:lnTo>
                <a:lnTo>
                  <a:pt x="2195439" y="2702309"/>
                </a:lnTo>
                <a:lnTo>
                  <a:pt x="2216950" y="2677375"/>
                </a:lnTo>
                <a:lnTo>
                  <a:pt x="2259149" y="2630085"/>
                </a:lnTo>
                <a:lnTo>
                  <a:pt x="2310549" y="2594292"/>
                </a:lnTo>
                <a:lnTo>
                  <a:pt x="2372363" y="2577569"/>
                </a:lnTo>
                <a:lnTo>
                  <a:pt x="2403360" y="2569810"/>
                </a:lnTo>
                <a:lnTo>
                  <a:pt x="2458605" y="2543864"/>
                </a:lnTo>
                <a:lnTo>
                  <a:pt x="2500512" y="2500044"/>
                </a:lnTo>
                <a:lnTo>
                  <a:pt x="2524665" y="2463519"/>
                </a:lnTo>
                <a:lnTo>
                  <a:pt x="2537116" y="2437102"/>
                </a:lnTo>
                <a:lnTo>
                  <a:pt x="2543492" y="2424125"/>
                </a:lnTo>
                <a:lnTo>
                  <a:pt x="2566186" y="2381069"/>
                </a:lnTo>
                <a:lnTo>
                  <a:pt x="2587157" y="2337023"/>
                </a:lnTo>
                <a:lnTo>
                  <a:pt x="2614264" y="2277822"/>
                </a:lnTo>
                <a:lnTo>
                  <a:pt x="2640734" y="2218343"/>
                </a:lnTo>
                <a:lnTo>
                  <a:pt x="2653564" y="2188421"/>
                </a:lnTo>
                <a:lnTo>
                  <a:pt x="2666540" y="2158567"/>
                </a:lnTo>
                <a:lnTo>
                  <a:pt x="2680055" y="2128977"/>
                </a:lnTo>
                <a:lnTo>
                  <a:pt x="2693569" y="2100663"/>
                </a:lnTo>
                <a:lnTo>
                  <a:pt x="2706947" y="2072190"/>
                </a:lnTo>
                <a:lnTo>
                  <a:pt x="2719649" y="2043425"/>
                </a:lnTo>
                <a:lnTo>
                  <a:pt x="2731135" y="2014232"/>
                </a:lnTo>
                <a:lnTo>
                  <a:pt x="2749394" y="1964882"/>
                </a:lnTo>
                <a:lnTo>
                  <a:pt x="2768274" y="1915664"/>
                </a:lnTo>
                <a:lnTo>
                  <a:pt x="2787814" y="1866669"/>
                </a:lnTo>
                <a:lnTo>
                  <a:pt x="2808048" y="1817990"/>
                </a:lnTo>
                <a:lnTo>
                  <a:pt x="2829013" y="1769719"/>
                </a:lnTo>
                <a:lnTo>
                  <a:pt x="2856104" y="1712947"/>
                </a:lnTo>
                <a:lnTo>
                  <a:pt x="2894025" y="1663471"/>
                </a:lnTo>
                <a:lnTo>
                  <a:pt x="2920515" y="1652668"/>
                </a:lnTo>
                <a:lnTo>
                  <a:pt x="2933231" y="1656608"/>
                </a:lnTo>
                <a:lnTo>
                  <a:pt x="2964840" y="1692440"/>
                </a:lnTo>
                <a:lnTo>
                  <a:pt x="2998446" y="1747146"/>
                </a:lnTo>
                <a:lnTo>
                  <a:pt x="3014132" y="1775110"/>
                </a:lnTo>
                <a:lnTo>
                  <a:pt x="3029823" y="1803074"/>
                </a:lnTo>
                <a:lnTo>
                  <a:pt x="3053476" y="1843185"/>
                </a:lnTo>
                <a:lnTo>
                  <a:pt x="3085858" y="1873580"/>
                </a:lnTo>
                <a:lnTo>
                  <a:pt x="3100502" y="1876263"/>
                </a:lnTo>
                <a:lnTo>
                  <a:pt x="3113087" y="1870813"/>
                </a:lnTo>
                <a:lnTo>
                  <a:pt x="3141047" y="1835406"/>
                </a:lnTo>
                <a:lnTo>
                  <a:pt x="3159925" y="1791893"/>
                </a:lnTo>
                <a:lnTo>
                  <a:pt x="3165529" y="1778402"/>
                </a:lnTo>
                <a:lnTo>
                  <a:pt x="3171243" y="1764934"/>
                </a:lnTo>
                <a:lnTo>
                  <a:pt x="3176677" y="1751367"/>
                </a:lnTo>
                <a:lnTo>
                  <a:pt x="3181438" y="1737575"/>
                </a:lnTo>
                <a:lnTo>
                  <a:pt x="3190678" y="1708367"/>
                </a:lnTo>
                <a:lnTo>
                  <a:pt x="3200242" y="1679255"/>
                </a:lnTo>
                <a:lnTo>
                  <a:pt x="3209904" y="1650170"/>
                </a:lnTo>
                <a:lnTo>
                  <a:pt x="3219437" y="1621040"/>
                </a:lnTo>
                <a:lnTo>
                  <a:pt x="3234820" y="1570571"/>
                </a:lnTo>
                <a:lnTo>
                  <a:pt x="3249893" y="1519522"/>
                </a:lnTo>
                <a:lnTo>
                  <a:pt x="3266138" y="1468795"/>
                </a:lnTo>
                <a:lnTo>
                  <a:pt x="3285036" y="1419289"/>
                </a:lnTo>
                <a:lnTo>
                  <a:pt x="3308070" y="1371904"/>
                </a:lnTo>
                <a:lnTo>
                  <a:pt x="3332364" y="1335762"/>
                </a:lnTo>
                <a:lnTo>
                  <a:pt x="3368209" y="1309490"/>
                </a:lnTo>
                <a:lnTo>
                  <a:pt x="3411680" y="1300584"/>
                </a:lnTo>
                <a:lnTo>
                  <a:pt x="3426286" y="1301742"/>
                </a:lnTo>
                <a:lnTo>
                  <a:pt x="3440891" y="1303668"/>
                </a:lnTo>
                <a:lnTo>
                  <a:pt x="3455073" y="1304683"/>
                </a:lnTo>
                <a:lnTo>
                  <a:pt x="3501730" y="1300124"/>
                </a:lnTo>
                <a:lnTo>
                  <a:pt x="3539586" y="1277127"/>
                </a:lnTo>
                <a:lnTo>
                  <a:pt x="3570803" y="1242912"/>
                </a:lnTo>
                <a:lnTo>
                  <a:pt x="3600665" y="1202004"/>
                </a:lnTo>
                <a:lnTo>
                  <a:pt x="3617105" y="1175929"/>
                </a:lnTo>
                <a:lnTo>
                  <a:pt x="3634095" y="1150051"/>
                </a:lnTo>
                <a:lnTo>
                  <a:pt x="3668915" y="1098994"/>
                </a:lnTo>
                <a:lnTo>
                  <a:pt x="3707628" y="1045884"/>
                </a:lnTo>
                <a:lnTo>
                  <a:pt x="3753980" y="999566"/>
                </a:lnTo>
                <a:lnTo>
                  <a:pt x="3806340" y="964939"/>
                </a:lnTo>
                <a:lnTo>
                  <a:pt x="3862654" y="937133"/>
                </a:lnTo>
                <a:lnTo>
                  <a:pt x="3906718" y="925308"/>
                </a:lnTo>
                <a:lnTo>
                  <a:pt x="3921480" y="922185"/>
                </a:lnTo>
                <a:lnTo>
                  <a:pt x="3936307" y="918664"/>
                </a:lnTo>
                <a:lnTo>
                  <a:pt x="3951349" y="915590"/>
                </a:lnTo>
                <a:lnTo>
                  <a:pt x="3966513" y="913855"/>
                </a:lnTo>
                <a:lnTo>
                  <a:pt x="3981704" y="914349"/>
                </a:lnTo>
                <a:lnTo>
                  <a:pt x="4029676" y="920937"/>
                </a:lnTo>
                <a:lnTo>
                  <a:pt x="4074566" y="931375"/>
                </a:lnTo>
                <a:lnTo>
                  <a:pt x="4089251" y="934749"/>
                </a:lnTo>
                <a:lnTo>
                  <a:pt x="4103814" y="937018"/>
                </a:lnTo>
                <a:lnTo>
                  <a:pt x="4135580" y="937972"/>
                </a:lnTo>
                <a:lnTo>
                  <a:pt x="4167301" y="934978"/>
                </a:lnTo>
                <a:lnTo>
                  <a:pt x="4229417" y="921232"/>
                </a:lnTo>
                <a:lnTo>
                  <a:pt x="4288731" y="901242"/>
                </a:lnTo>
                <a:lnTo>
                  <a:pt x="4343920" y="871842"/>
                </a:lnTo>
                <a:lnTo>
                  <a:pt x="4393787" y="831543"/>
                </a:lnTo>
                <a:lnTo>
                  <a:pt x="4438891" y="785787"/>
                </a:lnTo>
                <a:lnTo>
                  <a:pt x="4481175" y="740629"/>
                </a:lnTo>
                <a:lnTo>
                  <a:pt x="4521441" y="693737"/>
                </a:lnTo>
                <a:lnTo>
                  <a:pt x="4542860" y="669225"/>
                </a:lnTo>
                <a:lnTo>
                  <a:pt x="4591728" y="627706"/>
                </a:lnTo>
                <a:lnTo>
                  <a:pt x="4633413" y="604855"/>
                </a:lnTo>
                <a:lnTo>
                  <a:pt x="4647636" y="599987"/>
                </a:lnTo>
                <a:lnTo>
                  <a:pt x="4661766" y="595083"/>
                </a:lnTo>
                <a:lnTo>
                  <a:pt x="4675124" y="588987"/>
                </a:lnTo>
                <a:lnTo>
                  <a:pt x="4688844" y="581990"/>
                </a:lnTo>
                <a:lnTo>
                  <a:pt x="4703640" y="574692"/>
                </a:lnTo>
                <a:lnTo>
                  <a:pt x="4751400" y="534673"/>
                </a:lnTo>
                <a:lnTo>
                  <a:pt x="4789675" y="485369"/>
                </a:lnTo>
                <a:lnTo>
                  <a:pt x="4817363" y="427961"/>
                </a:lnTo>
                <a:lnTo>
                  <a:pt x="4841996" y="368083"/>
                </a:lnTo>
                <a:lnTo>
                  <a:pt x="4872375" y="290710"/>
                </a:lnTo>
                <a:lnTo>
                  <a:pt x="4890312" y="243052"/>
                </a:lnTo>
                <a:lnTo>
                  <a:pt x="4908621" y="195516"/>
                </a:lnTo>
                <a:lnTo>
                  <a:pt x="4928087" y="148544"/>
                </a:lnTo>
                <a:lnTo>
                  <a:pt x="4949494" y="102577"/>
                </a:lnTo>
                <a:lnTo>
                  <a:pt x="4982165" y="50534"/>
                </a:lnTo>
                <a:lnTo>
                  <a:pt x="5028971" y="11874"/>
                </a:lnTo>
                <a:lnTo>
                  <a:pt x="5073573" y="703"/>
                </a:lnTo>
                <a:lnTo>
                  <a:pt x="5088267" y="0"/>
                </a:lnTo>
                <a:lnTo>
                  <a:pt x="5103467" y="1355"/>
                </a:lnTo>
                <a:lnTo>
                  <a:pt x="5117930" y="4711"/>
                </a:lnTo>
                <a:lnTo>
                  <a:pt x="5132185" y="9001"/>
                </a:lnTo>
                <a:lnTo>
                  <a:pt x="5146763" y="13157"/>
                </a:lnTo>
                <a:lnTo>
                  <a:pt x="5162857" y="17065"/>
                </a:lnTo>
                <a:lnTo>
                  <a:pt x="5178901" y="20950"/>
                </a:lnTo>
                <a:lnTo>
                  <a:pt x="5194859" y="25142"/>
                </a:lnTo>
                <a:lnTo>
                  <a:pt x="5239088" y="43048"/>
                </a:lnTo>
                <a:lnTo>
                  <a:pt x="5291286" y="76901"/>
                </a:lnTo>
                <a:lnTo>
                  <a:pt x="5317185" y="93356"/>
                </a:lnTo>
                <a:lnTo>
                  <a:pt x="5343579" y="108979"/>
                </a:lnTo>
                <a:lnTo>
                  <a:pt x="5370842" y="123520"/>
                </a:lnTo>
                <a:lnTo>
                  <a:pt x="5417625" y="136123"/>
                </a:lnTo>
                <a:lnTo>
                  <a:pt x="5465371" y="132531"/>
                </a:lnTo>
                <a:lnTo>
                  <a:pt x="5513434" y="119767"/>
                </a:lnTo>
                <a:lnTo>
                  <a:pt x="5561167" y="104855"/>
                </a:lnTo>
                <a:lnTo>
                  <a:pt x="5607926" y="94818"/>
                </a:lnTo>
                <a:lnTo>
                  <a:pt x="5661165" y="88965"/>
                </a:lnTo>
                <a:lnTo>
                  <a:pt x="5714423" y="83544"/>
                </a:lnTo>
                <a:lnTo>
                  <a:pt x="5767708" y="78469"/>
                </a:lnTo>
                <a:lnTo>
                  <a:pt x="5821030" y="73657"/>
                </a:lnTo>
                <a:lnTo>
                  <a:pt x="5874397" y="69024"/>
                </a:lnTo>
                <a:lnTo>
                  <a:pt x="5908670" y="66088"/>
                </a:lnTo>
                <a:lnTo>
                  <a:pt x="5942947" y="63150"/>
                </a:lnTo>
                <a:lnTo>
                  <a:pt x="5977226" y="60212"/>
                </a:lnTo>
                <a:lnTo>
                  <a:pt x="6011506" y="57277"/>
                </a:lnTo>
                <a:lnTo>
                  <a:pt x="6040350" y="53542"/>
                </a:lnTo>
                <a:lnTo>
                  <a:pt x="6069006" y="48248"/>
                </a:lnTo>
                <a:lnTo>
                  <a:pt x="6097642" y="42776"/>
                </a:lnTo>
                <a:lnTo>
                  <a:pt x="6126429" y="38506"/>
                </a:lnTo>
                <a:lnTo>
                  <a:pt x="6178251" y="32213"/>
                </a:lnTo>
                <a:lnTo>
                  <a:pt x="6229924" y="25365"/>
                </a:lnTo>
                <a:lnTo>
                  <a:pt x="6281596" y="18702"/>
                </a:lnTo>
                <a:lnTo>
                  <a:pt x="6333413" y="12963"/>
                </a:lnTo>
                <a:lnTo>
                  <a:pt x="6385521" y="8890"/>
                </a:lnTo>
                <a:lnTo>
                  <a:pt x="6437376" y="6688"/>
                </a:lnTo>
                <a:lnTo>
                  <a:pt x="6489266" y="5715"/>
                </a:lnTo>
                <a:lnTo>
                  <a:pt x="6541177" y="5545"/>
                </a:lnTo>
                <a:lnTo>
                  <a:pt x="6593092" y="5754"/>
                </a:lnTo>
                <a:lnTo>
                  <a:pt x="6644995" y="5918"/>
                </a:lnTo>
              </a:path>
            </a:pathLst>
          </a:custGeom>
          <a:ln w="9906">
            <a:solidFill>
              <a:srgbClr val="231F20"/>
            </a:solidFill>
          </a:ln>
        </p:spPr>
        <p:txBody>
          <a:bodyPr wrap="square" lIns="0" tIns="0" rIns="0" bIns="0" rtlCol="0"/>
          <a:lstStyle/>
          <a:p/>
        </p:txBody>
      </p:sp>
      <p:sp>
        <p:nvSpPr>
          <p:cNvPr id="37" name="object 34"/>
          <p:cNvSpPr txBox="1"/>
          <p:nvPr/>
        </p:nvSpPr>
        <p:spPr>
          <a:xfrm>
            <a:off x="649322" y="4608298"/>
            <a:ext cx="20193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a:t>
            </a:r>
            <a:endParaRPr sz="1250">
              <a:latin typeface="Arial" panose="020B0604020202020204"/>
              <a:cs typeface="Arial" panose="020B0604020202020204"/>
            </a:endParaRPr>
          </a:p>
        </p:txBody>
      </p:sp>
      <p:sp>
        <p:nvSpPr>
          <p:cNvPr id="38" name="object 35"/>
          <p:cNvSpPr txBox="1"/>
          <p:nvPr/>
        </p:nvSpPr>
        <p:spPr>
          <a:xfrm>
            <a:off x="561251" y="3382451"/>
            <a:ext cx="29019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a:t>
            </a:r>
            <a:endParaRPr sz="1250">
              <a:latin typeface="Arial" panose="020B0604020202020204"/>
              <a:cs typeface="Arial" panose="020B0604020202020204"/>
            </a:endParaRPr>
          </a:p>
        </p:txBody>
      </p:sp>
      <p:sp>
        <p:nvSpPr>
          <p:cNvPr id="39" name="object 36"/>
          <p:cNvSpPr txBox="1"/>
          <p:nvPr/>
        </p:nvSpPr>
        <p:spPr>
          <a:xfrm>
            <a:off x="473196" y="2156604"/>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1000</a:t>
            </a:r>
            <a:endParaRPr sz="1250">
              <a:latin typeface="Arial" panose="020B0604020202020204"/>
              <a:cs typeface="Arial" panose="020B0604020202020204"/>
            </a:endParaRPr>
          </a:p>
        </p:txBody>
      </p:sp>
      <p:sp>
        <p:nvSpPr>
          <p:cNvPr id="40" name="object 38"/>
          <p:cNvSpPr txBox="1"/>
          <p:nvPr/>
        </p:nvSpPr>
        <p:spPr>
          <a:xfrm>
            <a:off x="141717" y="2899839"/>
            <a:ext cx="220979" cy="1213485"/>
          </a:xfrm>
          <a:prstGeom prst="rect">
            <a:avLst/>
          </a:prstGeom>
        </p:spPr>
        <p:txBody>
          <a:bodyPr vert="vert270" wrap="square" lIns="0" tIns="1270" rIns="0" bIns="0" rtlCol="0">
            <a:spAutoFit/>
          </a:bodyPr>
          <a:lstStyle/>
          <a:p>
            <a:pPr marL="12700">
              <a:lnSpc>
                <a:spcPct val="100000"/>
              </a:lnSpc>
              <a:spcBef>
                <a:spcPts val="10"/>
              </a:spcBef>
            </a:pPr>
            <a:r>
              <a:rPr sz="1250" spc="-5" dirty="0">
                <a:solidFill>
                  <a:srgbClr val="231F20"/>
                </a:solidFill>
                <a:latin typeface="Arial" panose="020B0604020202020204"/>
                <a:cs typeface="Arial" panose="020B0604020202020204"/>
              </a:rPr>
              <a:t>Clock rate</a:t>
            </a:r>
            <a:r>
              <a:rPr sz="1250" spc="-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(MHz)</a:t>
            </a:r>
            <a:endParaRPr sz="1250">
              <a:latin typeface="Arial" panose="020B0604020202020204"/>
              <a:cs typeface="Arial" panose="020B0604020202020204"/>
            </a:endParaRPr>
          </a:p>
        </p:txBody>
      </p:sp>
      <p:sp>
        <p:nvSpPr>
          <p:cNvPr id="41" name="object 39"/>
          <p:cNvSpPr txBox="1"/>
          <p:nvPr/>
        </p:nvSpPr>
        <p:spPr>
          <a:xfrm>
            <a:off x="4774032" y="1187158"/>
            <a:ext cx="1439545" cy="405765"/>
          </a:xfrm>
          <a:prstGeom prst="rect">
            <a:avLst/>
          </a:prstGeom>
        </p:spPr>
        <p:txBody>
          <a:bodyPr vert="horz" wrap="square" lIns="0" tIns="12065" rIns="0" bIns="0" rtlCol="0">
            <a:spAutoFit/>
          </a:bodyPr>
          <a:lstStyle/>
          <a:p>
            <a:pPr marL="70485" marR="5080" indent="-70485">
              <a:lnSpc>
                <a:spcPct val="100000"/>
              </a:lnSpc>
              <a:spcBef>
                <a:spcPts val="95"/>
              </a:spcBef>
            </a:pPr>
            <a:r>
              <a:rPr sz="1250" spc="-5" dirty="0">
                <a:solidFill>
                  <a:srgbClr val="231F20"/>
                </a:solidFill>
                <a:latin typeface="Arial" panose="020B0604020202020204"/>
                <a:cs typeface="Arial" panose="020B0604020202020204"/>
              </a:rPr>
              <a:t>Intel Pentium4</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Xeon  3200 MHz in</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2003</a:t>
            </a:r>
            <a:endParaRPr sz="1250" dirty="0">
              <a:latin typeface="Arial" panose="020B0604020202020204"/>
              <a:cs typeface="Arial" panose="020B0604020202020204"/>
            </a:endParaRPr>
          </a:p>
        </p:txBody>
      </p:sp>
      <p:sp>
        <p:nvSpPr>
          <p:cNvPr id="42" name="object 40"/>
          <p:cNvSpPr txBox="1"/>
          <p:nvPr/>
        </p:nvSpPr>
        <p:spPr>
          <a:xfrm>
            <a:off x="6549704" y="1126015"/>
            <a:ext cx="1403985" cy="405765"/>
          </a:xfrm>
          <a:prstGeom prst="rect">
            <a:avLst/>
          </a:prstGeom>
        </p:spPr>
        <p:txBody>
          <a:bodyPr vert="horz" wrap="square" lIns="0" tIns="12065" rIns="0" bIns="0" rtlCol="0">
            <a:spAutoFit/>
          </a:bodyPr>
          <a:lstStyle/>
          <a:p>
            <a:pPr marR="5080">
              <a:lnSpc>
                <a:spcPct val="100000"/>
              </a:lnSpc>
              <a:spcBef>
                <a:spcPts val="95"/>
              </a:spcBef>
            </a:pPr>
            <a:r>
              <a:rPr sz="1250" spc="-5" dirty="0">
                <a:solidFill>
                  <a:srgbClr val="231F20"/>
                </a:solidFill>
                <a:latin typeface="Arial" panose="020B0604020202020204"/>
                <a:cs typeface="Arial" panose="020B0604020202020204"/>
              </a:rPr>
              <a:t>Intel Nehalem</a:t>
            </a:r>
            <a:r>
              <a:rPr sz="1250" spc="-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Xeon  3330 MHz in</a:t>
            </a:r>
            <a:r>
              <a:rPr sz="1250" spc="-4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2010</a:t>
            </a:r>
            <a:endParaRPr sz="1250" dirty="0">
              <a:latin typeface="Arial" panose="020B0604020202020204"/>
              <a:cs typeface="Arial" panose="020B0604020202020204"/>
            </a:endParaRPr>
          </a:p>
        </p:txBody>
      </p:sp>
      <p:sp>
        <p:nvSpPr>
          <p:cNvPr id="43" name="object 41"/>
          <p:cNvSpPr txBox="1"/>
          <p:nvPr/>
        </p:nvSpPr>
        <p:spPr>
          <a:xfrm>
            <a:off x="4110982" y="1798427"/>
            <a:ext cx="1298575" cy="405765"/>
          </a:xfrm>
          <a:prstGeom prst="rect">
            <a:avLst/>
          </a:prstGeom>
        </p:spPr>
        <p:txBody>
          <a:bodyPr vert="horz" wrap="square" lIns="0" tIns="12065" rIns="0" bIns="0" rtlCol="0">
            <a:spAutoFit/>
          </a:bodyPr>
          <a:lstStyle/>
          <a:p>
            <a:pPr marR="5080" indent="92075">
              <a:lnSpc>
                <a:spcPct val="100000"/>
              </a:lnSpc>
              <a:spcBef>
                <a:spcPts val="95"/>
              </a:spcBef>
            </a:pPr>
            <a:r>
              <a:rPr sz="1250" spc="-5" dirty="0">
                <a:solidFill>
                  <a:srgbClr val="231F20"/>
                </a:solidFill>
                <a:latin typeface="Arial" panose="020B0604020202020204"/>
                <a:cs typeface="Arial" panose="020B0604020202020204"/>
              </a:rPr>
              <a:t>Intel Pentium III  1000 MHz in</a:t>
            </a:r>
            <a:r>
              <a:rPr sz="1250" spc="-6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2000</a:t>
            </a:r>
            <a:endParaRPr sz="1250">
              <a:latin typeface="Arial" panose="020B0604020202020204"/>
              <a:cs typeface="Arial" panose="020B0604020202020204"/>
            </a:endParaRPr>
          </a:p>
        </p:txBody>
      </p:sp>
      <p:sp>
        <p:nvSpPr>
          <p:cNvPr id="44" name="object 42"/>
          <p:cNvSpPr txBox="1"/>
          <p:nvPr/>
        </p:nvSpPr>
        <p:spPr>
          <a:xfrm>
            <a:off x="2331508" y="2380392"/>
            <a:ext cx="2168525" cy="1020444"/>
          </a:xfrm>
          <a:prstGeom prst="rect">
            <a:avLst/>
          </a:prstGeom>
        </p:spPr>
        <p:txBody>
          <a:bodyPr vert="horz" wrap="square" lIns="0" tIns="12065" rIns="0" bIns="0" rtlCol="0">
            <a:spAutoFit/>
          </a:bodyPr>
          <a:lstStyle/>
          <a:p>
            <a:pPr marL="816610" marR="5080" indent="-141605">
              <a:lnSpc>
                <a:spcPct val="100000"/>
              </a:lnSpc>
              <a:spcBef>
                <a:spcPts val="95"/>
              </a:spcBef>
            </a:pPr>
            <a:r>
              <a:rPr sz="1250" spc="-5" dirty="0">
                <a:solidFill>
                  <a:srgbClr val="231F20"/>
                </a:solidFill>
                <a:latin typeface="Arial" panose="020B0604020202020204"/>
                <a:cs typeface="Arial" panose="020B0604020202020204"/>
              </a:rPr>
              <a:t>Digital Alpha</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21164A  500 MHz in</a:t>
            </a:r>
            <a:r>
              <a:rPr sz="1250" spc="-3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1996</a:t>
            </a:r>
            <a:endParaRPr sz="1250" dirty="0">
              <a:latin typeface="Arial" panose="020B0604020202020204"/>
              <a:cs typeface="Arial" panose="020B0604020202020204"/>
            </a:endParaRPr>
          </a:p>
          <a:p>
            <a:pPr>
              <a:lnSpc>
                <a:spcPct val="100000"/>
              </a:lnSpc>
            </a:pPr>
            <a:endParaRPr sz="1600" dirty="0">
              <a:latin typeface="Times New Roman" panose="02020603050405020304"/>
              <a:cs typeface="Times New Roman" panose="02020603050405020304"/>
            </a:endParaRPr>
          </a:p>
          <a:p>
            <a:pPr marR="786765" algn="ctr">
              <a:lnSpc>
                <a:spcPts val="1500"/>
              </a:lnSpc>
            </a:pPr>
            <a:r>
              <a:rPr sz="1250" spc="-5" dirty="0">
                <a:solidFill>
                  <a:srgbClr val="231F20"/>
                </a:solidFill>
                <a:latin typeface="Arial" panose="020B0604020202020204"/>
                <a:cs typeface="Arial" panose="020B0604020202020204"/>
              </a:rPr>
              <a:t>Digital Alpha</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21064</a:t>
            </a:r>
            <a:endParaRPr sz="1250" dirty="0">
              <a:latin typeface="Arial" panose="020B0604020202020204"/>
              <a:cs typeface="Arial" panose="020B0604020202020204"/>
            </a:endParaRPr>
          </a:p>
          <a:p>
            <a:pPr marR="786765" algn="ctr">
              <a:lnSpc>
                <a:spcPts val="1500"/>
              </a:lnSpc>
            </a:pPr>
            <a:r>
              <a:rPr sz="1250" spc="-5" dirty="0">
                <a:solidFill>
                  <a:srgbClr val="231F20"/>
                </a:solidFill>
                <a:latin typeface="Arial" panose="020B0604020202020204"/>
                <a:cs typeface="Arial" panose="020B0604020202020204"/>
              </a:rPr>
              <a:t>150 MHz in</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1992</a:t>
            </a:r>
            <a:endParaRPr sz="1250" dirty="0">
              <a:latin typeface="Arial" panose="020B0604020202020204"/>
              <a:cs typeface="Arial" panose="020B0604020202020204"/>
            </a:endParaRPr>
          </a:p>
        </p:txBody>
      </p:sp>
      <p:sp>
        <p:nvSpPr>
          <p:cNvPr id="45" name="object 43"/>
          <p:cNvSpPr txBox="1"/>
          <p:nvPr/>
        </p:nvSpPr>
        <p:spPr>
          <a:xfrm>
            <a:off x="2139685" y="3672925"/>
            <a:ext cx="1122045" cy="405765"/>
          </a:xfrm>
          <a:prstGeom prst="rect">
            <a:avLst/>
          </a:prstGeom>
        </p:spPr>
        <p:txBody>
          <a:bodyPr vert="horz" wrap="square" lIns="0" tIns="12065" rIns="0" bIns="0" rtlCol="0">
            <a:spAutoFit/>
          </a:bodyPr>
          <a:lstStyle/>
          <a:p>
            <a:pPr marR="5080" indent="96520">
              <a:lnSpc>
                <a:spcPct val="100000"/>
              </a:lnSpc>
              <a:spcBef>
                <a:spcPts val="95"/>
              </a:spcBef>
            </a:pPr>
            <a:r>
              <a:rPr sz="1250" spc="-5" dirty="0">
                <a:solidFill>
                  <a:srgbClr val="231F20"/>
                </a:solidFill>
                <a:latin typeface="Arial" panose="020B0604020202020204"/>
                <a:cs typeface="Arial" panose="020B0604020202020204"/>
              </a:rPr>
              <a:t>MIPS M2000  25 MHz in</a:t>
            </a:r>
            <a:r>
              <a:rPr sz="1250" spc="-7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1989</a:t>
            </a:r>
            <a:endParaRPr sz="1250" dirty="0">
              <a:latin typeface="Arial" panose="020B0604020202020204"/>
              <a:cs typeface="Arial" panose="020B0604020202020204"/>
            </a:endParaRPr>
          </a:p>
        </p:txBody>
      </p:sp>
      <p:sp>
        <p:nvSpPr>
          <p:cNvPr id="46" name="object 44"/>
          <p:cNvSpPr txBox="1"/>
          <p:nvPr/>
        </p:nvSpPr>
        <p:spPr>
          <a:xfrm>
            <a:off x="2914740" y="4520053"/>
            <a:ext cx="1025525" cy="215900"/>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Sun-4</a:t>
            </a:r>
            <a:r>
              <a:rPr sz="1250" spc="-6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SPARC</a:t>
            </a:r>
            <a:endParaRPr sz="1250">
              <a:latin typeface="Arial" panose="020B0604020202020204"/>
              <a:cs typeface="Arial" panose="020B0604020202020204"/>
            </a:endParaRPr>
          </a:p>
        </p:txBody>
      </p:sp>
      <p:sp>
        <p:nvSpPr>
          <p:cNvPr id="47" name="object 45"/>
          <p:cNvSpPr txBox="1"/>
          <p:nvPr/>
        </p:nvSpPr>
        <p:spPr>
          <a:xfrm>
            <a:off x="2778198" y="4710133"/>
            <a:ext cx="1254125" cy="215900"/>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16.7 MHz in</a:t>
            </a:r>
            <a:r>
              <a:rPr sz="1250" spc="-6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1986</a:t>
            </a:r>
            <a:endParaRPr sz="1250" dirty="0">
              <a:latin typeface="Arial" panose="020B0604020202020204"/>
              <a:cs typeface="Arial" panose="020B0604020202020204"/>
            </a:endParaRPr>
          </a:p>
        </p:txBody>
      </p:sp>
      <p:sp>
        <p:nvSpPr>
          <p:cNvPr id="48" name="object 47"/>
          <p:cNvSpPr/>
          <p:nvPr/>
        </p:nvSpPr>
        <p:spPr>
          <a:xfrm>
            <a:off x="981065" y="1688765"/>
            <a:ext cx="5160010" cy="3404235"/>
          </a:xfrm>
          <a:custGeom>
            <a:avLst/>
            <a:gdLst/>
            <a:ahLst/>
            <a:cxnLst/>
            <a:rect l="l" t="t" r="r" b="b"/>
            <a:pathLst>
              <a:path w="5160009" h="3404234">
                <a:moveTo>
                  <a:pt x="0" y="3404044"/>
                </a:moveTo>
                <a:lnTo>
                  <a:pt x="1817674" y="2775445"/>
                </a:lnTo>
                <a:lnTo>
                  <a:pt x="5159438" y="0"/>
                </a:lnTo>
              </a:path>
            </a:pathLst>
          </a:custGeom>
          <a:ln w="14846">
            <a:solidFill>
              <a:srgbClr val="231F20"/>
            </a:solidFill>
            <a:prstDash val="dash"/>
          </a:ln>
        </p:spPr>
        <p:txBody>
          <a:bodyPr wrap="square" lIns="0" tIns="0" rIns="0" bIns="0" rtlCol="0"/>
          <a:lstStyle/>
          <a:p/>
        </p:txBody>
      </p:sp>
      <p:sp>
        <p:nvSpPr>
          <p:cNvPr id="49" name="object 48"/>
          <p:cNvSpPr txBox="1"/>
          <p:nvPr/>
        </p:nvSpPr>
        <p:spPr>
          <a:xfrm>
            <a:off x="4368800" y="4075171"/>
            <a:ext cx="781978"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40</a:t>
            </a:r>
            <a:r>
              <a:rPr sz="1250" spc="55" dirty="0">
                <a:solidFill>
                  <a:srgbClr val="231F20"/>
                </a:solidFill>
                <a:latin typeface="Arial" panose="020B0604020202020204"/>
                <a:cs typeface="Arial" panose="020B0604020202020204"/>
              </a:rPr>
              <a:t>%</a:t>
            </a:r>
            <a:r>
              <a:rPr sz="1250" spc="-5" dirty="0">
                <a:solidFill>
                  <a:srgbClr val="231F20"/>
                </a:solidFill>
                <a:latin typeface="Arial" panose="020B0604020202020204"/>
                <a:cs typeface="Arial" panose="020B0604020202020204"/>
              </a:rPr>
              <a:t>/year</a:t>
            </a:r>
            <a:endParaRPr sz="1250" dirty="0">
              <a:latin typeface="Arial" panose="020B0604020202020204"/>
              <a:cs typeface="Arial" panose="020B0604020202020204"/>
            </a:endParaRPr>
          </a:p>
        </p:txBody>
      </p:sp>
      <p:sp>
        <p:nvSpPr>
          <p:cNvPr id="50" name="object 49"/>
          <p:cNvSpPr/>
          <p:nvPr/>
        </p:nvSpPr>
        <p:spPr>
          <a:xfrm>
            <a:off x="6140503" y="1635412"/>
            <a:ext cx="1420495" cy="50800"/>
          </a:xfrm>
          <a:custGeom>
            <a:avLst/>
            <a:gdLst/>
            <a:ahLst/>
            <a:cxnLst/>
            <a:rect l="l" t="t" r="r" b="b"/>
            <a:pathLst>
              <a:path w="1420495" h="50800">
                <a:moveTo>
                  <a:pt x="0" y="50406"/>
                </a:moveTo>
                <a:lnTo>
                  <a:pt x="1420317" y="0"/>
                </a:lnTo>
              </a:path>
            </a:pathLst>
          </a:custGeom>
          <a:ln w="14846">
            <a:solidFill>
              <a:srgbClr val="231F20"/>
            </a:solidFill>
            <a:prstDash val="dash"/>
          </a:ln>
        </p:spPr>
        <p:txBody>
          <a:bodyPr wrap="square" lIns="0" tIns="0" rIns="0" bIns="0" rtlCol="0"/>
          <a:lstStyle/>
          <a:p/>
        </p:txBody>
      </p:sp>
      <p:sp>
        <p:nvSpPr>
          <p:cNvPr id="51" name="object 50"/>
          <p:cNvSpPr txBox="1"/>
          <p:nvPr/>
        </p:nvSpPr>
        <p:spPr>
          <a:xfrm>
            <a:off x="6556150" y="2858938"/>
            <a:ext cx="651533"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1</a:t>
            </a:r>
            <a:r>
              <a:rPr sz="1250" spc="55" dirty="0">
                <a:solidFill>
                  <a:srgbClr val="231F20"/>
                </a:solidFill>
                <a:latin typeface="Arial" panose="020B0604020202020204"/>
                <a:cs typeface="Arial" panose="020B0604020202020204"/>
              </a:rPr>
              <a:t>%</a:t>
            </a:r>
            <a:r>
              <a:rPr sz="1250" spc="-5" dirty="0">
                <a:solidFill>
                  <a:srgbClr val="231F20"/>
                </a:solidFill>
                <a:latin typeface="Arial" panose="020B0604020202020204"/>
                <a:cs typeface="Arial" panose="020B0604020202020204"/>
              </a:rPr>
              <a:t>/year</a:t>
            </a:r>
            <a:endParaRPr sz="1250" dirty="0">
              <a:latin typeface="Arial" panose="020B0604020202020204"/>
              <a:cs typeface="Arial" panose="020B0604020202020204"/>
            </a:endParaRPr>
          </a:p>
        </p:txBody>
      </p:sp>
      <p:sp>
        <p:nvSpPr>
          <p:cNvPr id="52" name="object 51"/>
          <p:cNvSpPr/>
          <p:nvPr/>
        </p:nvSpPr>
        <p:spPr>
          <a:xfrm>
            <a:off x="891530" y="5057249"/>
            <a:ext cx="98996" cy="98996"/>
          </a:xfrm>
          <a:prstGeom prst="rect">
            <a:avLst/>
          </a:prstGeom>
          <a:blipFill>
            <a:blip r:embed="rId1" cstate="print"/>
            <a:stretch>
              <a:fillRect/>
            </a:stretch>
          </a:blipFill>
        </p:spPr>
        <p:txBody>
          <a:bodyPr wrap="square" lIns="0" tIns="0" rIns="0" bIns="0" rtlCol="0"/>
          <a:lstStyle/>
          <a:p/>
        </p:txBody>
      </p:sp>
      <p:sp>
        <p:nvSpPr>
          <p:cNvPr id="53" name="object 52"/>
          <p:cNvSpPr/>
          <p:nvPr/>
        </p:nvSpPr>
        <p:spPr>
          <a:xfrm>
            <a:off x="2749235" y="4414706"/>
            <a:ext cx="98996" cy="98996"/>
          </a:xfrm>
          <a:prstGeom prst="rect">
            <a:avLst/>
          </a:prstGeom>
          <a:blipFill>
            <a:blip r:embed="rId2" cstate="print"/>
            <a:stretch>
              <a:fillRect/>
            </a:stretch>
          </a:blipFill>
        </p:spPr>
        <p:txBody>
          <a:bodyPr wrap="square" lIns="0" tIns="0" rIns="0" bIns="0" rtlCol="0"/>
          <a:lstStyle/>
          <a:p/>
        </p:txBody>
      </p:sp>
      <p:sp>
        <p:nvSpPr>
          <p:cNvPr id="54" name="object 53"/>
          <p:cNvSpPr/>
          <p:nvPr/>
        </p:nvSpPr>
        <p:spPr>
          <a:xfrm>
            <a:off x="3174724" y="4196761"/>
            <a:ext cx="98996" cy="98996"/>
          </a:xfrm>
          <a:prstGeom prst="rect">
            <a:avLst/>
          </a:prstGeom>
          <a:blipFill>
            <a:blip r:embed="rId3" cstate="print"/>
            <a:stretch>
              <a:fillRect/>
            </a:stretch>
          </a:blipFill>
        </p:spPr>
        <p:txBody>
          <a:bodyPr wrap="square" lIns="0" tIns="0" rIns="0" bIns="0" rtlCol="0"/>
          <a:lstStyle/>
          <a:p/>
        </p:txBody>
      </p:sp>
      <p:sp>
        <p:nvSpPr>
          <p:cNvPr id="55" name="object 54"/>
          <p:cNvSpPr/>
          <p:nvPr/>
        </p:nvSpPr>
        <p:spPr>
          <a:xfrm>
            <a:off x="3797430" y="3241962"/>
            <a:ext cx="98996" cy="98996"/>
          </a:xfrm>
          <a:prstGeom prst="rect">
            <a:avLst/>
          </a:prstGeom>
          <a:blipFill>
            <a:blip r:embed="rId4" cstate="print"/>
            <a:stretch>
              <a:fillRect/>
            </a:stretch>
          </a:blipFill>
        </p:spPr>
        <p:txBody>
          <a:bodyPr wrap="square" lIns="0" tIns="0" rIns="0" bIns="0" rtlCol="0"/>
          <a:lstStyle/>
          <a:p/>
        </p:txBody>
      </p:sp>
      <p:sp>
        <p:nvSpPr>
          <p:cNvPr id="56" name="object 55"/>
          <p:cNvSpPr/>
          <p:nvPr/>
        </p:nvSpPr>
        <p:spPr>
          <a:xfrm>
            <a:off x="4630639" y="2598504"/>
            <a:ext cx="98996" cy="98996"/>
          </a:xfrm>
          <a:prstGeom prst="rect">
            <a:avLst/>
          </a:prstGeom>
          <a:blipFill>
            <a:blip r:embed="rId5" cstate="print"/>
            <a:stretch>
              <a:fillRect/>
            </a:stretch>
          </a:blipFill>
        </p:spPr>
        <p:txBody>
          <a:bodyPr wrap="square" lIns="0" tIns="0" rIns="0" bIns="0" rtlCol="0"/>
          <a:lstStyle/>
          <a:p/>
        </p:txBody>
      </p:sp>
      <p:sp>
        <p:nvSpPr>
          <p:cNvPr id="57" name="object 56"/>
          <p:cNvSpPr/>
          <p:nvPr/>
        </p:nvSpPr>
        <p:spPr>
          <a:xfrm>
            <a:off x="5460914" y="2230839"/>
            <a:ext cx="98996" cy="98996"/>
          </a:xfrm>
          <a:prstGeom prst="rect">
            <a:avLst/>
          </a:prstGeom>
          <a:blipFill>
            <a:blip r:embed="rId6" cstate="print"/>
            <a:stretch>
              <a:fillRect/>
            </a:stretch>
          </a:blipFill>
        </p:spPr>
        <p:txBody>
          <a:bodyPr wrap="square" lIns="0" tIns="0" rIns="0" bIns="0" rtlCol="0"/>
          <a:lstStyle/>
          <a:p/>
        </p:txBody>
      </p:sp>
      <p:sp>
        <p:nvSpPr>
          <p:cNvPr id="58" name="object 57"/>
          <p:cNvSpPr/>
          <p:nvPr/>
        </p:nvSpPr>
        <p:spPr>
          <a:xfrm>
            <a:off x="6083595" y="1611092"/>
            <a:ext cx="98996" cy="98996"/>
          </a:xfrm>
          <a:prstGeom prst="rect">
            <a:avLst/>
          </a:prstGeom>
          <a:blipFill>
            <a:blip r:embed="rId7" cstate="print"/>
            <a:stretch>
              <a:fillRect/>
            </a:stretch>
          </a:blipFill>
        </p:spPr>
        <p:txBody>
          <a:bodyPr wrap="square" lIns="0" tIns="0" rIns="0" bIns="0" rtlCol="0"/>
          <a:lstStyle/>
          <a:p/>
        </p:txBody>
      </p:sp>
      <p:sp>
        <p:nvSpPr>
          <p:cNvPr id="59" name="object 58"/>
          <p:cNvSpPr/>
          <p:nvPr/>
        </p:nvSpPr>
        <p:spPr>
          <a:xfrm>
            <a:off x="7536526" y="1593312"/>
            <a:ext cx="98996" cy="98996"/>
          </a:xfrm>
          <a:prstGeom prst="rect">
            <a:avLst/>
          </a:prstGeom>
          <a:blipFill>
            <a:blip r:embed="rId7" cstate="print"/>
            <a:stretch>
              <a:fillRect/>
            </a:stretch>
          </a:blipFill>
        </p:spPr>
        <p:txBody>
          <a:bodyPr wrap="square" lIns="0" tIns="0" rIns="0" bIns="0" rtlCol="0"/>
          <a:lstStyle/>
          <a:p/>
        </p:txBody>
      </p:sp>
      <p:sp>
        <p:nvSpPr>
          <p:cNvPr id="60" name="object 46"/>
          <p:cNvSpPr txBox="1"/>
          <p:nvPr/>
        </p:nvSpPr>
        <p:spPr>
          <a:xfrm>
            <a:off x="-108520" y="4855537"/>
            <a:ext cx="8581390" cy="1345881"/>
          </a:xfrm>
          <a:prstGeom prst="rect">
            <a:avLst/>
          </a:prstGeom>
        </p:spPr>
        <p:txBody>
          <a:bodyPr vert="horz" wrap="square" lIns="0" tIns="12065" rIns="0" bIns="0" rtlCol="0">
            <a:spAutoFit/>
          </a:bodyPr>
          <a:lstStyle/>
          <a:p>
            <a:pPr marL="1378585" marR="6014085" indent="-158750">
              <a:lnSpc>
                <a:spcPct val="100000"/>
              </a:lnSpc>
              <a:spcBef>
                <a:spcPts val="95"/>
              </a:spcBef>
            </a:pPr>
            <a:r>
              <a:rPr sz="1250" spc="-5" dirty="0">
                <a:solidFill>
                  <a:srgbClr val="231F20"/>
                </a:solidFill>
                <a:latin typeface="Arial" panose="020B0604020202020204"/>
                <a:cs typeface="Arial" panose="020B0604020202020204"/>
              </a:rPr>
              <a:t>Digital</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VAX-11/780  5 MHz in</a:t>
            </a:r>
            <a:r>
              <a:rPr sz="1250" spc="-3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1978</a:t>
            </a:r>
            <a:endParaRPr sz="1250" dirty="0">
              <a:latin typeface="Arial" panose="020B0604020202020204"/>
              <a:cs typeface="Arial" panose="020B0604020202020204"/>
            </a:endParaRPr>
          </a:p>
          <a:p>
            <a:pPr marL="1652905">
              <a:lnSpc>
                <a:spcPct val="100000"/>
              </a:lnSpc>
              <a:spcBef>
                <a:spcPts val="850"/>
              </a:spcBef>
            </a:pPr>
            <a:r>
              <a:rPr sz="1250" spc="-5" dirty="0">
                <a:solidFill>
                  <a:srgbClr val="231F20"/>
                </a:solidFill>
                <a:latin typeface="Arial" panose="020B0604020202020204"/>
                <a:cs typeface="Arial" panose="020B0604020202020204"/>
              </a:rPr>
              <a:t>15%/year</a:t>
            </a:r>
            <a:endParaRPr sz="1250" dirty="0">
              <a:latin typeface="Arial" panose="020B0604020202020204"/>
              <a:cs typeface="Arial" panose="020B0604020202020204"/>
            </a:endParaRPr>
          </a:p>
          <a:p>
            <a:pPr marL="867410">
              <a:lnSpc>
                <a:spcPts val="1470"/>
              </a:lnSpc>
              <a:spcBef>
                <a:spcPts val="485"/>
              </a:spcBef>
            </a:pPr>
            <a:r>
              <a:rPr sz="1250" spc="-5" dirty="0">
                <a:solidFill>
                  <a:srgbClr val="231F20"/>
                </a:solidFill>
                <a:latin typeface="Arial" panose="020B0604020202020204"/>
                <a:cs typeface="Arial" panose="020B0604020202020204"/>
              </a:rPr>
              <a:t>1</a:t>
            </a:r>
            <a:endParaRPr sz="1250" dirty="0">
              <a:latin typeface="Arial" panose="020B0604020202020204"/>
              <a:cs typeface="Arial" panose="020B0604020202020204"/>
            </a:endParaRPr>
          </a:p>
          <a:p>
            <a:pPr marL="882650">
              <a:lnSpc>
                <a:spcPts val="1470"/>
              </a:lnSpc>
            </a:pPr>
            <a:r>
              <a:rPr sz="1250" spc="-5" dirty="0">
                <a:solidFill>
                  <a:srgbClr val="231F20"/>
                </a:solidFill>
                <a:latin typeface="Arial" panose="020B0604020202020204"/>
                <a:cs typeface="Arial" panose="020B0604020202020204"/>
              </a:rPr>
              <a:t>1978</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1980</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1982</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1984</a:t>
            </a:r>
            <a:r>
              <a:rPr sz="1250" spc="15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1986</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1988</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1990</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1992</a:t>
            </a:r>
            <a:r>
              <a:rPr sz="1250" spc="15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1994</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1996</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1998</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2000</a:t>
            </a:r>
            <a:r>
              <a:rPr sz="1250" spc="15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2002</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2004</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2006</a:t>
            </a:r>
            <a:r>
              <a:rPr sz="1250" spc="1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2008</a:t>
            </a:r>
            <a:r>
              <a:rPr sz="1250" spc="15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2010</a:t>
            </a:r>
            <a:r>
              <a:rPr sz="1250" spc="150" dirty="0">
                <a:solidFill>
                  <a:srgbClr val="231F20"/>
                </a:solidFill>
                <a:latin typeface="Arial" panose="020B0604020202020204"/>
                <a:cs typeface="Arial" panose="020B0604020202020204"/>
              </a:rPr>
              <a:t> </a:t>
            </a:r>
            <a:r>
              <a:rPr sz="1250" spc="-5" dirty="0" smtClean="0">
                <a:solidFill>
                  <a:srgbClr val="231F20"/>
                </a:solidFill>
                <a:latin typeface="Arial" panose="020B0604020202020204"/>
                <a:cs typeface="Arial" panose="020B0604020202020204"/>
              </a:rPr>
              <a:t>2012</a:t>
            </a:r>
            <a:endParaRPr sz="1550" dirty="0">
              <a:latin typeface="Times New Roman" panose="02020603050405020304"/>
              <a:cs typeface="Times New Roman" panose="02020603050405020304"/>
            </a:endParaRPr>
          </a:p>
        </p:txBody>
      </p:sp>
      <p:sp>
        <p:nvSpPr>
          <p:cNvPr id="61" name="矩形 60"/>
          <p:cNvSpPr/>
          <p:nvPr/>
        </p:nvSpPr>
        <p:spPr>
          <a:xfrm>
            <a:off x="1798580" y="6279640"/>
            <a:ext cx="4285015" cy="312073"/>
          </a:xfrm>
          <a:prstGeom prst="rect">
            <a:avLst/>
          </a:prstGeom>
        </p:spPr>
        <p:txBody>
          <a:bodyPr wrap="square">
            <a:spAutoFit/>
          </a:bodyPr>
          <a:lstStyle/>
          <a:p>
            <a:pPr marL="12700" marR="5080" indent="-635" algn="just">
              <a:lnSpc>
                <a:spcPct val="102000"/>
              </a:lnSpc>
              <a:spcBef>
                <a:spcPts val="5"/>
              </a:spcBef>
            </a:pPr>
            <a:r>
              <a:rPr lang="en-US" altLang="zh-CN" sz="1400" spc="-45" dirty="0">
                <a:solidFill>
                  <a:srgbClr val="231F20"/>
                </a:solidFill>
                <a:latin typeface="Lucida Sans"/>
                <a:cs typeface="Lucida Sans"/>
              </a:rPr>
              <a:t>Figure</a:t>
            </a:r>
            <a:r>
              <a:rPr lang="en-US" altLang="zh-CN" sz="1400" spc="-135" dirty="0">
                <a:solidFill>
                  <a:srgbClr val="231F20"/>
                </a:solidFill>
                <a:latin typeface="Lucida Sans"/>
                <a:cs typeface="Lucida Sans"/>
              </a:rPr>
              <a:t> </a:t>
            </a:r>
            <a:r>
              <a:rPr lang="en-US" altLang="zh-CN" sz="1400" spc="-110" dirty="0">
                <a:solidFill>
                  <a:srgbClr val="231F20"/>
                </a:solidFill>
                <a:latin typeface="Lucida Sans"/>
                <a:cs typeface="Lucida Sans"/>
              </a:rPr>
              <a:t>1.11</a:t>
            </a:r>
            <a:r>
              <a:rPr lang="en-US" altLang="zh-CN" sz="1400" spc="-60" dirty="0">
                <a:solidFill>
                  <a:srgbClr val="231F20"/>
                </a:solidFill>
                <a:latin typeface="Lucida Sans"/>
                <a:cs typeface="Lucida Sans"/>
              </a:rPr>
              <a:t> </a:t>
            </a:r>
            <a:r>
              <a:rPr lang="en-US" altLang="zh-CN" sz="1400" spc="25" dirty="0">
                <a:solidFill>
                  <a:srgbClr val="231F20"/>
                </a:solidFill>
                <a:latin typeface="Calibri" panose="020F0502020204030204"/>
                <a:cs typeface="Calibri" panose="020F0502020204030204"/>
              </a:rPr>
              <a:t>Growth</a:t>
            </a:r>
            <a:r>
              <a:rPr lang="en-US" altLang="zh-CN" sz="1400" spc="-25" dirty="0">
                <a:solidFill>
                  <a:srgbClr val="231F20"/>
                </a:solidFill>
                <a:latin typeface="Calibri" panose="020F0502020204030204"/>
                <a:cs typeface="Calibri" panose="020F0502020204030204"/>
              </a:rPr>
              <a:t> </a:t>
            </a:r>
            <a:r>
              <a:rPr lang="en-US" altLang="zh-CN" sz="1400" spc="45" dirty="0">
                <a:solidFill>
                  <a:srgbClr val="231F20"/>
                </a:solidFill>
                <a:latin typeface="Calibri" panose="020F0502020204030204"/>
                <a:cs typeface="Calibri" panose="020F0502020204030204"/>
              </a:rPr>
              <a:t>in</a:t>
            </a:r>
            <a:r>
              <a:rPr lang="en-US" altLang="zh-CN" sz="1400" spc="-20" dirty="0">
                <a:solidFill>
                  <a:srgbClr val="231F20"/>
                </a:solidFill>
                <a:latin typeface="Calibri" panose="020F0502020204030204"/>
                <a:cs typeface="Calibri" panose="020F0502020204030204"/>
              </a:rPr>
              <a:t> </a:t>
            </a:r>
            <a:r>
              <a:rPr lang="en-US" altLang="zh-CN" sz="1400" spc="30" dirty="0">
                <a:solidFill>
                  <a:srgbClr val="231F20"/>
                </a:solidFill>
                <a:latin typeface="Calibri" panose="020F0502020204030204"/>
                <a:cs typeface="Calibri" panose="020F0502020204030204"/>
              </a:rPr>
              <a:t>clock</a:t>
            </a:r>
            <a:r>
              <a:rPr lang="en-US" altLang="zh-CN" sz="1400" spc="-35" dirty="0">
                <a:solidFill>
                  <a:srgbClr val="231F20"/>
                </a:solidFill>
                <a:latin typeface="Calibri" panose="020F0502020204030204"/>
                <a:cs typeface="Calibri" panose="020F0502020204030204"/>
              </a:rPr>
              <a:t> </a:t>
            </a:r>
            <a:r>
              <a:rPr lang="en-US" altLang="zh-CN" sz="1400" spc="5" dirty="0">
                <a:solidFill>
                  <a:srgbClr val="231F20"/>
                </a:solidFill>
                <a:latin typeface="Calibri" panose="020F0502020204030204"/>
                <a:cs typeface="Calibri" panose="020F0502020204030204"/>
              </a:rPr>
              <a:t>rate</a:t>
            </a:r>
            <a:r>
              <a:rPr lang="en-US" altLang="zh-CN" sz="1400" spc="-20" dirty="0">
                <a:solidFill>
                  <a:srgbClr val="231F20"/>
                </a:solidFill>
                <a:latin typeface="Calibri" panose="020F0502020204030204"/>
                <a:cs typeface="Calibri" panose="020F0502020204030204"/>
              </a:rPr>
              <a:t> </a:t>
            </a:r>
            <a:r>
              <a:rPr lang="en-US" altLang="zh-CN" sz="1400" spc="20" dirty="0">
                <a:solidFill>
                  <a:srgbClr val="231F20"/>
                </a:solidFill>
                <a:latin typeface="Calibri" panose="020F0502020204030204"/>
                <a:cs typeface="Calibri" panose="020F0502020204030204"/>
              </a:rPr>
              <a:t>of</a:t>
            </a:r>
            <a:r>
              <a:rPr lang="en-US" altLang="zh-CN" sz="1400" spc="-30" dirty="0">
                <a:solidFill>
                  <a:srgbClr val="231F20"/>
                </a:solidFill>
                <a:latin typeface="Calibri" panose="020F0502020204030204"/>
                <a:cs typeface="Calibri" panose="020F0502020204030204"/>
              </a:rPr>
              <a:t> </a:t>
            </a:r>
            <a:r>
              <a:rPr lang="en-US" altLang="zh-CN" sz="1400" spc="20" dirty="0">
                <a:solidFill>
                  <a:srgbClr val="231F20"/>
                </a:solidFill>
                <a:latin typeface="Calibri" panose="020F0502020204030204"/>
                <a:cs typeface="Calibri" panose="020F0502020204030204"/>
              </a:rPr>
              <a:t>microprocessors.</a:t>
            </a:r>
            <a:endParaRPr lang="en-US" altLang="zh-CN" sz="1400"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p:txBody>
          <a:bodyPr/>
          <a:lstStyle/>
          <a:p>
            <a:pPr eaLnBrk="1" hangingPunct="1">
              <a:defRPr/>
            </a:pPr>
            <a:r>
              <a:rPr lang="zh-CN" altLang="en-US" dirty="0" smtClean="0">
                <a:solidFill>
                  <a:srgbClr val="1A1A00"/>
                </a:solidFill>
              </a:rPr>
              <a:t>特别注意</a:t>
            </a:r>
            <a:endParaRPr lang="en-US" altLang="zh-CN" dirty="0" smtClean="0">
              <a:solidFill>
                <a:srgbClr val="1A1A00"/>
              </a:solidFill>
            </a:endParaRPr>
          </a:p>
        </p:txBody>
      </p:sp>
      <p:sp>
        <p:nvSpPr>
          <p:cNvPr id="111619" name="Rectangle 3"/>
          <p:cNvSpPr>
            <a:spLocks noGrp="1" noChangeArrowheads="1"/>
          </p:cNvSpPr>
          <p:nvPr>
            <p:ph idx="1"/>
          </p:nvPr>
        </p:nvSpPr>
        <p:spPr>
          <a:xfrm>
            <a:off x="0" y="1500188"/>
            <a:ext cx="9144000" cy="4525962"/>
          </a:xfrm>
        </p:spPr>
        <p:txBody>
          <a:bodyPr/>
          <a:lstStyle/>
          <a:p>
            <a:pPr eaLnBrk="1" hangingPunct="1"/>
            <a:r>
              <a:rPr lang="zh-CN" altLang="en-US" b="1" dirty="0" smtClean="0">
                <a:solidFill>
                  <a:srgbClr val="000000"/>
                </a:solidFill>
                <a:effectLst/>
              </a:rPr>
              <a:t>经验法则（</a:t>
            </a:r>
            <a:r>
              <a:rPr lang="en-US" altLang="zh-CN" b="1" dirty="0" smtClean="0">
                <a:solidFill>
                  <a:srgbClr val="000000"/>
                </a:solidFill>
                <a:effectLst/>
              </a:rPr>
              <a:t>A rule of thumb</a:t>
            </a:r>
            <a:r>
              <a:rPr lang="zh-CN" altLang="en-US" b="1" dirty="0" smtClean="0">
                <a:solidFill>
                  <a:srgbClr val="000000"/>
                </a:solidFill>
                <a:effectLst/>
              </a:rPr>
              <a:t>）</a:t>
            </a:r>
            <a:endParaRPr lang="en-US" altLang="zh-CN" b="1" dirty="0" smtClean="0">
              <a:solidFill>
                <a:srgbClr val="FFFFFF"/>
              </a:solidFill>
              <a:effectLst/>
            </a:endParaRPr>
          </a:p>
          <a:p>
            <a:pPr lvl="1" eaLnBrk="1" hangingPunct="1"/>
            <a:r>
              <a:rPr lang="zh-CN" altLang="en-US" b="1" dirty="0" smtClean="0">
                <a:solidFill>
                  <a:srgbClr val="0033FF"/>
                </a:solidFill>
                <a:effectLst/>
              </a:rPr>
              <a:t>成本减少速度与</a:t>
            </a:r>
            <a:r>
              <a:rPr lang="zh-CN" altLang="en-US" b="1" dirty="0" smtClean="0">
                <a:solidFill>
                  <a:srgbClr val="990000"/>
                </a:solidFill>
                <a:effectLst/>
              </a:rPr>
              <a:t>密度增加速度</a:t>
            </a:r>
            <a:r>
              <a:rPr lang="zh-CN" altLang="en-US" b="1" dirty="0" smtClean="0">
                <a:solidFill>
                  <a:srgbClr val="0033FF"/>
                </a:solidFill>
                <a:effectLst/>
              </a:rPr>
              <a:t>成比例</a:t>
            </a:r>
            <a:endParaRPr lang="en-US" altLang="zh-CN" b="1" dirty="0" smtClean="0">
              <a:solidFill>
                <a:srgbClr val="FFCC00"/>
              </a:solidFill>
              <a:effectLst/>
            </a:endParaRPr>
          </a:p>
          <a:p>
            <a:pPr eaLnBrk="1" hangingPunct="1"/>
            <a:endParaRPr lang="en-US" altLang="zh-CN" b="1" dirty="0" smtClean="0">
              <a:solidFill>
                <a:srgbClr val="0033FF"/>
              </a:solidFill>
              <a:effectLst/>
            </a:endParaRPr>
          </a:p>
          <a:p>
            <a:pPr eaLnBrk="1" hangingPunct="1"/>
            <a:r>
              <a:rPr lang="zh-CN" altLang="en-US" b="1" dirty="0" smtClean="0">
                <a:solidFill>
                  <a:srgbClr val="000000"/>
                </a:solidFill>
                <a:effectLst/>
              </a:rPr>
              <a:t>技术阈值</a:t>
            </a:r>
            <a:r>
              <a:rPr lang="zh-CN" altLang="en-US" sz="2400" b="1" dirty="0" smtClean="0">
                <a:solidFill>
                  <a:srgbClr val="000000"/>
                </a:solidFill>
                <a:effectLst/>
              </a:rPr>
              <a:t>（</a:t>
            </a:r>
            <a:r>
              <a:rPr lang="en-US" altLang="zh-CN" sz="2400" b="1" dirty="0" smtClean="0">
                <a:solidFill>
                  <a:srgbClr val="000000"/>
                </a:solidFill>
                <a:effectLst/>
              </a:rPr>
              <a:t>Technology thresholds</a:t>
            </a:r>
            <a:r>
              <a:rPr lang="zh-CN" altLang="en-US" sz="2400" b="1" dirty="0" smtClean="0">
                <a:solidFill>
                  <a:srgbClr val="000000"/>
                </a:solidFill>
                <a:effectLst/>
              </a:rPr>
              <a:t>）</a:t>
            </a:r>
            <a:r>
              <a:rPr lang="zh-CN" altLang="en-US" sz="2800" b="1" dirty="0" smtClean="0">
                <a:solidFill>
                  <a:srgbClr val="000000"/>
                </a:solidFill>
                <a:effectLst/>
              </a:rPr>
              <a:t>：</a:t>
            </a:r>
            <a:r>
              <a:rPr lang="zh-CN" altLang="en-US" sz="2800" b="1" dirty="0" smtClean="0">
                <a:solidFill>
                  <a:srgbClr val="0000FF"/>
                </a:solidFill>
                <a:effectLst/>
              </a:rPr>
              <a:t>对设计有重大影响</a:t>
            </a:r>
            <a:endParaRPr lang="en-US" altLang="zh-CN" sz="2800" b="1" dirty="0" smtClean="0">
              <a:solidFill>
                <a:srgbClr val="FFFF00"/>
              </a:solidFill>
              <a:effectLst/>
            </a:endParaRPr>
          </a:p>
          <a:p>
            <a:pPr lvl="1" eaLnBrk="1" hangingPunct="1"/>
            <a:r>
              <a:rPr lang="zh-CN" altLang="en-US" b="1" dirty="0" smtClean="0">
                <a:solidFill>
                  <a:srgbClr val="000000"/>
                </a:solidFill>
                <a:effectLst/>
              </a:rPr>
              <a:t>实现技术在持续改进到</a:t>
            </a:r>
            <a:r>
              <a:rPr lang="zh-CN" altLang="en-US" b="1" dirty="0" smtClean="0">
                <a:solidFill>
                  <a:srgbClr val="0000FF"/>
                </a:solidFill>
                <a:effectLst/>
              </a:rPr>
              <a:t>阈值</a:t>
            </a:r>
            <a:r>
              <a:rPr lang="zh-CN" altLang="en-US" b="1" dirty="0" smtClean="0">
                <a:solidFill>
                  <a:srgbClr val="000000"/>
                </a:solidFill>
                <a:effectLst/>
              </a:rPr>
              <a:t>，就会使设计发生飞跃</a:t>
            </a:r>
            <a:endParaRPr lang="en-US" altLang="zh-CN" b="1" dirty="0" smtClean="0">
              <a:solidFill>
                <a:srgbClr val="FFFFFF"/>
              </a:solidFill>
              <a:effectLst/>
            </a:endParaRPr>
          </a:p>
          <a:p>
            <a:pPr lvl="1" eaLnBrk="1" hangingPunct="1">
              <a:buFont typeface="Wingdings" panose="05000000000000000000" pitchFamily="2" charset="2"/>
              <a:buNone/>
            </a:pPr>
            <a:r>
              <a:rPr lang="en-US" altLang="zh-CN" b="1" dirty="0" smtClean="0">
                <a:solidFill>
                  <a:srgbClr val="0033FF"/>
                </a:solidFill>
                <a:effectLst/>
              </a:rPr>
              <a:t> </a:t>
            </a:r>
            <a:r>
              <a:rPr lang="zh-CN" altLang="en-US" b="1" dirty="0" smtClean="0">
                <a:solidFill>
                  <a:srgbClr val="0033FF"/>
                </a:solidFill>
                <a:effectLst/>
              </a:rPr>
              <a:t>例如：</a:t>
            </a:r>
            <a:r>
              <a:rPr lang="en-US" altLang="zh-CN" b="1" dirty="0" smtClean="0">
                <a:solidFill>
                  <a:srgbClr val="990000"/>
                </a:solidFill>
                <a:effectLst/>
              </a:rPr>
              <a:t>1980</a:t>
            </a:r>
            <a:r>
              <a:rPr lang="zh-CN" altLang="en-US" b="1" dirty="0" smtClean="0">
                <a:solidFill>
                  <a:srgbClr val="990000"/>
                </a:solidFill>
                <a:effectLst/>
              </a:rPr>
              <a:t>年代末，单芯片可集成百万只晶体管</a:t>
            </a:r>
            <a:r>
              <a:rPr lang="zh-CN" altLang="en-US" b="1" dirty="0" smtClean="0">
                <a:solidFill>
                  <a:srgbClr val="0033FF"/>
                </a:solidFill>
                <a:effectLst/>
              </a:rPr>
              <a:t>，使得一级</a:t>
            </a:r>
            <a:r>
              <a:rPr lang="en-US" altLang="zh-CN" b="1" dirty="0" smtClean="0">
                <a:solidFill>
                  <a:srgbClr val="0033FF"/>
                </a:solidFill>
                <a:effectLst/>
              </a:rPr>
              <a:t>Cache</a:t>
            </a:r>
            <a:r>
              <a:rPr lang="zh-CN" altLang="en-US" b="1" dirty="0" smtClean="0">
                <a:solidFill>
                  <a:srgbClr val="0033FF"/>
                </a:solidFill>
                <a:effectLst/>
              </a:rPr>
              <a:t>可以与</a:t>
            </a:r>
            <a:r>
              <a:rPr lang="en-US" altLang="zh-CN" b="1" dirty="0" smtClean="0">
                <a:solidFill>
                  <a:srgbClr val="0033FF"/>
                </a:solidFill>
                <a:effectLst/>
              </a:rPr>
              <a:t>CPU</a:t>
            </a:r>
            <a:r>
              <a:rPr lang="zh-CN" altLang="en-US" b="1" dirty="0" smtClean="0">
                <a:solidFill>
                  <a:srgbClr val="0033FF"/>
                </a:solidFill>
                <a:effectLst/>
              </a:rPr>
              <a:t>集成在一个芯片上。</a:t>
            </a:r>
            <a:endParaRPr lang="en-US" altLang="zh-CN" b="1" dirty="0" smtClean="0">
              <a:solidFill>
                <a:srgbClr val="0033FF"/>
              </a:solidFill>
              <a:effectLst/>
            </a:endParaRPr>
          </a:p>
        </p:txBody>
      </p:sp>
      <p:sp>
        <p:nvSpPr>
          <p:cNvPr id="111620"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10E65FC1-E874-442C-85FC-355745CA78DA}"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a:xfrm>
            <a:off x="5535070" y="886858"/>
            <a:ext cx="3239745" cy="675488"/>
          </a:xfrm>
        </p:spPr>
        <p:txBody>
          <a:bodyPr/>
          <a:lstStyle/>
          <a:p>
            <a:pPr eaLnBrk="1" hangingPunct="1">
              <a:defRPr/>
            </a:pPr>
            <a:r>
              <a:rPr lang="zh-CN" altLang="en-US" sz="1800" dirty="0" smtClean="0">
                <a:solidFill>
                  <a:srgbClr val="00B050"/>
                </a:solidFill>
                <a:effectLst/>
              </a:rPr>
              <a:t>性能趋势：</a:t>
            </a:r>
            <a:r>
              <a:rPr lang="en-US" altLang="zh-CN" sz="1800" dirty="0" smtClean="0">
                <a:solidFill>
                  <a:srgbClr val="00B050"/>
                </a:solidFill>
                <a:effectLst/>
              </a:rPr>
              <a:t> </a:t>
            </a:r>
            <a:r>
              <a:rPr lang="zh-CN" altLang="en-US" sz="1800" dirty="0" smtClean="0">
                <a:solidFill>
                  <a:srgbClr val="00B050"/>
                </a:solidFill>
                <a:effectLst/>
              </a:rPr>
              <a:t>带宽改进优于时延</a:t>
            </a:r>
            <a:endParaRPr lang="en-US" altLang="zh-CN" sz="1800" dirty="0" smtClean="0">
              <a:solidFill>
                <a:srgbClr val="00B050"/>
              </a:solidFill>
              <a:effectLst/>
            </a:endParaRPr>
          </a:p>
        </p:txBody>
      </p:sp>
      <p:sp>
        <p:nvSpPr>
          <p:cNvPr id="133123" name="Rectangle 3"/>
          <p:cNvSpPr>
            <a:spLocks noGrp="1" noChangeArrowheads="1"/>
          </p:cNvSpPr>
          <p:nvPr>
            <p:ph sz="half" idx="1"/>
          </p:nvPr>
        </p:nvSpPr>
        <p:spPr>
          <a:xfrm>
            <a:off x="162554" y="44624"/>
            <a:ext cx="8567738" cy="1943670"/>
          </a:xfrm>
        </p:spPr>
        <p:txBody>
          <a:bodyPr/>
          <a:lstStyle/>
          <a:p>
            <a:pPr eaLnBrk="1" hangingPunct="1"/>
            <a:r>
              <a:rPr lang="zh-CN" altLang="en-US" sz="2000" b="1" dirty="0" smtClean="0">
                <a:solidFill>
                  <a:srgbClr val="0033FF"/>
                </a:solidFill>
                <a:effectLst/>
              </a:rPr>
              <a:t>带宽</a:t>
            </a:r>
            <a:r>
              <a:rPr lang="en-US" altLang="zh-CN" sz="2000" b="1" dirty="0" smtClean="0">
                <a:solidFill>
                  <a:srgbClr val="0033FF"/>
                </a:solidFill>
                <a:effectLst/>
              </a:rPr>
              <a:t>/</a:t>
            </a:r>
            <a:r>
              <a:rPr lang="zh-CN" altLang="en-US" sz="2000" b="1" dirty="0" smtClean="0">
                <a:solidFill>
                  <a:srgbClr val="0033FF"/>
                </a:solidFill>
                <a:effectLst/>
              </a:rPr>
              <a:t>吞吐量</a:t>
            </a:r>
            <a:r>
              <a:rPr lang="en-US" altLang="zh-CN" sz="2000" b="1" dirty="0" smtClean="0">
                <a:solidFill>
                  <a:srgbClr val="0033FF"/>
                </a:solidFill>
                <a:effectLst/>
              </a:rPr>
              <a:t> </a:t>
            </a:r>
            <a:r>
              <a:rPr lang="en-US" altLang="zh-CN" sz="2000" b="1" dirty="0" smtClean="0">
                <a:solidFill>
                  <a:srgbClr val="000000"/>
                </a:solidFill>
                <a:effectLst/>
              </a:rPr>
              <a:t>: </a:t>
            </a:r>
            <a:r>
              <a:rPr lang="zh-CN" altLang="en-US" sz="2000" b="1" dirty="0" smtClean="0">
                <a:solidFill>
                  <a:srgbClr val="000000"/>
                </a:solidFill>
                <a:effectLst/>
              </a:rPr>
              <a:t>在给定时间完成的工作总量</a:t>
            </a:r>
            <a:endParaRPr lang="en-US" altLang="zh-CN" sz="2000" b="1" dirty="0" smtClean="0">
              <a:solidFill>
                <a:srgbClr val="FFFFFF"/>
              </a:solidFill>
              <a:effectLst/>
            </a:endParaRPr>
          </a:p>
          <a:p>
            <a:pPr eaLnBrk="1" hangingPunct="1"/>
            <a:r>
              <a:rPr lang="zh-CN" altLang="en-US" sz="2000" b="1" dirty="0" smtClean="0">
                <a:solidFill>
                  <a:srgbClr val="0033FF"/>
                </a:solidFill>
                <a:effectLst/>
              </a:rPr>
              <a:t>时延</a:t>
            </a:r>
            <a:r>
              <a:rPr lang="en-US" altLang="zh-CN" sz="2000" b="1" dirty="0" smtClean="0">
                <a:solidFill>
                  <a:srgbClr val="0033FF"/>
                </a:solidFill>
                <a:effectLst/>
              </a:rPr>
              <a:t>/</a:t>
            </a:r>
            <a:r>
              <a:rPr lang="zh-CN" altLang="en-US" sz="2000" b="1" dirty="0" smtClean="0">
                <a:solidFill>
                  <a:srgbClr val="0033FF"/>
                </a:solidFill>
                <a:effectLst/>
              </a:rPr>
              <a:t>响应时间</a:t>
            </a:r>
            <a:r>
              <a:rPr lang="en-US" altLang="zh-CN" sz="2000" b="1" dirty="0" smtClean="0">
                <a:solidFill>
                  <a:srgbClr val="000000"/>
                </a:solidFill>
                <a:effectLst/>
              </a:rPr>
              <a:t>: </a:t>
            </a:r>
            <a:r>
              <a:rPr lang="zh-CN" altLang="en-US" sz="2000" b="1" dirty="0" smtClean="0">
                <a:solidFill>
                  <a:srgbClr val="000000"/>
                </a:solidFill>
                <a:effectLst/>
              </a:rPr>
              <a:t>一个事件从开始到完成的时间</a:t>
            </a:r>
            <a:endParaRPr lang="en-US" altLang="zh-CN" sz="2000" b="1" dirty="0" smtClean="0">
              <a:solidFill>
                <a:srgbClr val="FFFFFF"/>
              </a:solidFill>
              <a:effectLst/>
            </a:endParaRPr>
          </a:p>
          <a:p>
            <a:pPr eaLnBrk="1" hangingPunct="1"/>
            <a:r>
              <a:rPr lang="zh-CN" altLang="en-US" sz="2000" b="1" dirty="0">
                <a:solidFill>
                  <a:srgbClr val="003FFF"/>
                </a:solidFill>
                <a:effectLst/>
              </a:rPr>
              <a:t>带宽</a:t>
            </a:r>
            <a:r>
              <a:rPr lang="zh-CN" altLang="en-US" sz="2000" b="1" dirty="0">
                <a:solidFill>
                  <a:srgbClr val="000000"/>
                </a:solidFill>
                <a:effectLst/>
              </a:rPr>
              <a:t>改进优于</a:t>
            </a:r>
            <a:r>
              <a:rPr lang="zh-CN" altLang="en-US" sz="2000" b="1" dirty="0" smtClean="0">
                <a:solidFill>
                  <a:srgbClr val="FF00FF"/>
                </a:solidFill>
                <a:effectLst/>
              </a:rPr>
              <a:t>时延</a:t>
            </a:r>
            <a:endParaRPr lang="en-US" altLang="zh-CN" sz="2000" b="1" dirty="0" smtClean="0">
              <a:solidFill>
                <a:srgbClr val="FF00FF"/>
              </a:solidFill>
              <a:effectLst/>
            </a:endParaRPr>
          </a:p>
          <a:p>
            <a:pPr eaLnBrk="1" hangingPunct="1"/>
            <a:r>
              <a:rPr lang="zh-CN" altLang="en-US" sz="2000" dirty="0">
                <a:solidFill>
                  <a:srgbClr val="000000"/>
                </a:solidFill>
              </a:rPr>
              <a:t>经验法则（</a:t>
            </a:r>
            <a:r>
              <a:rPr lang="en-US" altLang="zh-CN" sz="2000" dirty="0">
                <a:solidFill>
                  <a:srgbClr val="000000"/>
                </a:solidFill>
              </a:rPr>
              <a:t>Rule of thumb</a:t>
            </a:r>
            <a:r>
              <a:rPr lang="zh-CN" altLang="en-US" sz="2000" dirty="0">
                <a:solidFill>
                  <a:srgbClr val="000000"/>
                </a:solidFill>
              </a:rPr>
              <a:t>）</a:t>
            </a:r>
            <a:endParaRPr lang="en-US" altLang="zh-CN" sz="2000" dirty="0">
              <a:solidFill>
                <a:srgbClr val="FFFFFF"/>
              </a:solidFill>
            </a:endParaRPr>
          </a:p>
          <a:p>
            <a:pPr lvl="1" eaLnBrk="1" hangingPunct="1"/>
            <a:r>
              <a:rPr lang="zh-CN" altLang="en-US" sz="2000" b="1" dirty="0">
                <a:solidFill>
                  <a:srgbClr val="0033FF"/>
                </a:solidFill>
              </a:rPr>
              <a:t>带宽增加速度</a:t>
            </a:r>
            <a:r>
              <a:rPr lang="zh-CN" altLang="en-US" sz="2000" b="1" dirty="0">
                <a:solidFill>
                  <a:srgbClr val="000000"/>
                </a:solidFill>
              </a:rPr>
              <a:t>与</a:t>
            </a:r>
            <a:r>
              <a:rPr lang="zh-CN" altLang="en-US" sz="2000" b="1" dirty="0">
                <a:solidFill>
                  <a:srgbClr val="990000"/>
                </a:solidFill>
              </a:rPr>
              <a:t>时延平方改进速度</a:t>
            </a:r>
            <a:r>
              <a:rPr lang="zh-CN" altLang="en-US" sz="2000" b="1" dirty="0">
                <a:solidFill>
                  <a:srgbClr val="0033FF"/>
                </a:solidFill>
              </a:rPr>
              <a:t>成</a:t>
            </a:r>
            <a:r>
              <a:rPr lang="zh-CN" altLang="en-US" sz="2000" b="1" dirty="0" smtClean="0">
                <a:solidFill>
                  <a:srgbClr val="0033FF"/>
                </a:solidFill>
              </a:rPr>
              <a:t>比例</a:t>
            </a:r>
            <a:endParaRPr lang="en-US" altLang="zh-CN" sz="2000" b="1" dirty="0" smtClean="0">
              <a:solidFill>
                <a:srgbClr val="FF00FF"/>
              </a:solidFill>
              <a:effectLst/>
            </a:endParaRPr>
          </a:p>
        </p:txBody>
      </p:sp>
      <p:sp>
        <p:nvSpPr>
          <p:cNvPr id="9" name="object 5"/>
          <p:cNvSpPr/>
          <p:nvPr/>
        </p:nvSpPr>
        <p:spPr>
          <a:xfrm>
            <a:off x="2308650" y="6242358"/>
            <a:ext cx="106883" cy="100710"/>
          </a:xfrm>
          <a:prstGeom prst="rect">
            <a:avLst/>
          </a:prstGeom>
          <a:blipFill>
            <a:blip r:embed="rId1" cstate="print"/>
            <a:stretch>
              <a:fillRect/>
            </a:stretch>
          </a:blipFill>
        </p:spPr>
        <p:txBody>
          <a:bodyPr wrap="square" lIns="0" tIns="0" rIns="0" bIns="0" rtlCol="0"/>
          <a:lstStyle/>
          <a:p/>
        </p:txBody>
      </p:sp>
      <p:sp>
        <p:nvSpPr>
          <p:cNvPr id="11" name="object 7"/>
          <p:cNvSpPr/>
          <p:nvPr/>
        </p:nvSpPr>
        <p:spPr>
          <a:xfrm>
            <a:off x="2360250" y="2011302"/>
            <a:ext cx="4217035" cy="4279900"/>
          </a:xfrm>
          <a:custGeom>
            <a:avLst/>
            <a:gdLst/>
            <a:ahLst/>
            <a:cxnLst/>
            <a:rect l="l" t="t" r="r" b="b"/>
            <a:pathLst>
              <a:path w="4217034" h="4279900">
                <a:moveTo>
                  <a:pt x="0" y="0"/>
                </a:moveTo>
                <a:lnTo>
                  <a:pt x="4216628" y="0"/>
                </a:lnTo>
                <a:lnTo>
                  <a:pt x="4216628" y="4279569"/>
                </a:lnTo>
                <a:lnTo>
                  <a:pt x="0" y="4279569"/>
                </a:lnTo>
                <a:lnTo>
                  <a:pt x="0" y="0"/>
                </a:lnTo>
                <a:close/>
              </a:path>
            </a:pathLst>
          </a:custGeom>
          <a:ln w="9906">
            <a:solidFill>
              <a:srgbClr val="231F20"/>
            </a:solidFill>
          </a:ln>
        </p:spPr>
        <p:txBody>
          <a:bodyPr wrap="square" lIns="0" tIns="0" rIns="0" bIns="0" rtlCol="0"/>
          <a:lstStyle/>
          <a:p/>
        </p:txBody>
      </p:sp>
      <p:sp>
        <p:nvSpPr>
          <p:cNvPr id="12" name="object 8"/>
          <p:cNvSpPr/>
          <p:nvPr/>
        </p:nvSpPr>
        <p:spPr>
          <a:xfrm>
            <a:off x="2306783" y="5855401"/>
            <a:ext cx="106883" cy="106857"/>
          </a:xfrm>
          <a:prstGeom prst="rect">
            <a:avLst/>
          </a:prstGeom>
          <a:blipFill>
            <a:blip r:embed="rId2" cstate="print"/>
            <a:stretch>
              <a:fillRect/>
            </a:stretch>
          </a:blipFill>
        </p:spPr>
        <p:txBody>
          <a:bodyPr wrap="square" lIns="0" tIns="0" rIns="0" bIns="0" rtlCol="0"/>
          <a:lstStyle/>
          <a:p/>
        </p:txBody>
      </p:sp>
      <p:sp>
        <p:nvSpPr>
          <p:cNvPr id="13" name="object 9"/>
          <p:cNvSpPr/>
          <p:nvPr/>
        </p:nvSpPr>
        <p:spPr>
          <a:xfrm>
            <a:off x="2306605" y="6235868"/>
            <a:ext cx="106883" cy="106819"/>
          </a:xfrm>
          <a:prstGeom prst="rect">
            <a:avLst/>
          </a:prstGeom>
          <a:blipFill>
            <a:blip r:embed="rId3" cstate="print"/>
            <a:stretch>
              <a:fillRect/>
            </a:stretch>
          </a:blipFill>
        </p:spPr>
        <p:txBody>
          <a:bodyPr wrap="square" lIns="0" tIns="0" rIns="0" bIns="0" rtlCol="0"/>
          <a:lstStyle/>
          <a:p/>
        </p:txBody>
      </p:sp>
      <p:sp>
        <p:nvSpPr>
          <p:cNvPr id="14" name="object 10"/>
          <p:cNvSpPr/>
          <p:nvPr/>
        </p:nvSpPr>
        <p:spPr>
          <a:xfrm>
            <a:off x="2360161" y="5437584"/>
            <a:ext cx="4218940" cy="0"/>
          </a:xfrm>
          <a:custGeom>
            <a:avLst/>
            <a:gdLst/>
            <a:ahLst/>
            <a:cxnLst/>
            <a:rect l="l" t="t" r="r" b="b"/>
            <a:pathLst>
              <a:path w="4218940">
                <a:moveTo>
                  <a:pt x="0" y="0"/>
                </a:moveTo>
                <a:lnTo>
                  <a:pt x="4218584" y="0"/>
                </a:lnTo>
              </a:path>
            </a:pathLst>
          </a:custGeom>
          <a:ln w="9906">
            <a:solidFill>
              <a:srgbClr val="231F20"/>
            </a:solidFill>
            <a:prstDash val="dot"/>
          </a:ln>
        </p:spPr>
        <p:txBody>
          <a:bodyPr wrap="square" lIns="0" tIns="0" rIns="0" bIns="0" rtlCol="0"/>
          <a:lstStyle/>
          <a:p/>
        </p:txBody>
      </p:sp>
      <p:sp>
        <p:nvSpPr>
          <p:cNvPr id="15" name="object 11"/>
          <p:cNvSpPr/>
          <p:nvPr/>
        </p:nvSpPr>
        <p:spPr>
          <a:xfrm>
            <a:off x="2360161" y="4582366"/>
            <a:ext cx="4218940" cy="0"/>
          </a:xfrm>
          <a:custGeom>
            <a:avLst/>
            <a:gdLst/>
            <a:ahLst/>
            <a:cxnLst/>
            <a:rect l="l" t="t" r="r" b="b"/>
            <a:pathLst>
              <a:path w="4218940">
                <a:moveTo>
                  <a:pt x="0" y="0"/>
                </a:moveTo>
                <a:lnTo>
                  <a:pt x="4218584" y="0"/>
                </a:lnTo>
              </a:path>
            </a:pathLst>
          </a:custGeom>
          <a:ln w="9906">
            <a:solidFill>
              <a:srgbClr val="231F20"/>
            </a:solidFill>
            <a:prstDash val="dot"/>
          </a:ln>
        </p:spPr>
        <p:txBody>
          <a:bodyPr wrap="square" lIns="0" tIns="0" rIns="0" bIns="0" rtlCol="0"/>
          <a:lstStyle/>
          <a:p/>
        </p:txBody>
      </p:sp>
      <p:sp>
        <p:nvSpPr>
          <p:cNvPr id="16" name="object 12"/>
          <p:cNvSpPr/>
          <p:nvPr/>
        </p:nvSpPr>
        <p:spPr>
          <a:xfrm>
            <a:off x="2360161" y="3723516"/>
            <a:ext cx="4218940" cy="0"/>
          </a:xfrm>
          <a:custGeom>
            <a:avLst/>
            <a:gdLst/>
            <a:ahLst/>
            <a:cxnLst/>
            <a:rect l="l" t="t" r="r" b="b"/>
            <a:pathLst>
              <a:path w="4218940">
                <a:moveTo>
                  <a:pt x="0" y="0"/>
                </a:moveTo>
                <a:lnTo>
                  <a:pt x="4218584" y="0"/>
                </a:lnTo>
              </a:path>
            </a:pathLst>
          </a:custGeom>
          <a:ln w="9906">
            <a:solidFill>
              <a:srgbClr val="231F20"/>
            </a:solidFill>
            <a:prstDash val="dot"/>
          </a:ln>
        </p:spPr>
        <p:txBody>
          <a:bodyPr wrap="square" lIns="0" tIns="0" rIns="0" bIns="0" rtlCol="0"/>
          <a:lstStyle/>
          <a:p/>
        </p:txBody>
      </p:sp>
      <p:sp>
        <p:nvSpPr>
          <p:cNvPr id="17" name="object 13"/>
          <p:cNvSpPr/>
          <p:nvPr/>
        </p:nvSpPr>
        <p:spPr>
          <a:xfrm>
            <a:off x="2360161" y="2868349"/>
            <a:ext cx="4218940" cy="0"/>
          </a:xfrm>
          <a:custGeom>
            <a:avLst/>
            <a:gdLst/>
            <a:ahLst/>
            <a:cxnLst/>
            <a:rect l="l" t="t" r="r" b="b"/>
            <a:pathLst>
              <a:path w="4218940">
                <a:moveTo>
                  <a:pt x="0" y="0"/>
                </a:moveTo>
                <a:lnTo>
                  <a:pt x="4218584" y="0"/>
                </a:lnTo>
              </a:path>
            </a:pathLst>
          </a:custGeom>
          <a:ln w="9906">
            <a:solidFill>
              <a:srgbClr val="231F20"/>
            </a:solidFill>
            <a:prstDash val="dot"/>
          </a:ln>
        </p:spPr>
        <p:txBody>
          <a:bodyPr wrap="square" lIns="0" tIns="0" rIns="0" bIns="0" rtlCol="0"/>
          <a:lstStyle/>
          <a:p/>
        </p:txBody>
      </p:sp>
      <p:sp>
        <p:nvSpPr>
          <p:cNvPr id="18" name="object 14"/>
          <p:cNvSpPr/>
          <p:nvPr/>
        </p:nvSpPr>
        <p:spPr>
          <a:xfrm>
            <a:off x="2304116" y="6290847"/>
            <a:ext cx="22225" cy="0"/>
          </a:xfrm>
          <a:custGeom>
            <a:avLst/>
            <a:gdLst/>
            <a:ahLst/>
            <a:cxnLst/>
            <a:rect l="l" t="t" r="r" b="b"/>
            <a:pathLst>
              <a:path w="22225">
                <a:moveTo>
                  <a:pt x="0" y="0"/>
                </a:moveTo>
                <a:lnTo>
                  <a:pt x="21856" y="0"/>
                </a:lnTo>
              </a:path>
            </a:pathLst>
          </a:custGeom>
          <a:ln w="9905">
            <a:solidFill>
              <a:srgbClr val="231F20"/>
            </a:solidFill>
          </a:ln>
        </p:spPr>
        <p:txBody>
          <a:bodyPr wrap="square" lIns="0" tIns="0" rIns="0" bIns="0" rtlCol="0"/>
          <a:lstStyle/>
          <a:p/>
        </p:txBody>
      </p:sp>
      <p:sp>
        <p:nvSpPr>
          <p:cNvPr id="19" name="object 15"/>
          <p:cNvSpPr/>
          <p:nvPr/>
        </p:nvSpPr>
        <p:spPr>
          <a:xfrm>
            <a:off x="2304116" y="5437559"/>
            <a:ext cx="56515" cy="0"/>
          </a:xfrm>
          <a:custGeom>
            <a:avLst/>
            <a:gdLst/>
            <a:ahLst/>
            <a:cxnLst/>
            <a:rect l="l" t="t" r="r" b="b"/>
            <a:pathLst>
              <a:path w="56514">
                <a:moveTo>
                  <a:pt x="0" y="0"/>
                </a:moveTo>
                <a:lnTo>
                  <a:pt x="56032" y="0"/>
                </a:lnTo>
              </a:path>
            </a:pathLst>
          </a:custGeom>
          <a:ln w="9906">
            <a:solidFill>
              <a:srgbClr val="231F20"/>
            </a:solidFill>
          </a:ln>
        </p:spPr>
        <p:txBody>
          <a:bodyPr wrap="square" lIns="0" tIns="0" rIns="0" bIns="0" rtlCol="0"/>
          <a:lstStyle/>
          <a:p/>
        </p:txBody>
      </p:sp>
      <p:sp>
        <p:nvSpPr>
          <p:cNvPr id="20" name="object 16"/>
          <p:cNvSpPr/>
          <p:nvPr/>
        </p:nvSpPr>
        <p:spPr>
          <a:xfrm>
            <a:off x="2304116" y="4582354"/>
            <a:ext cx="56515" cy="0"/>
          </a:xfrm>
          <a:custGeom>
            <a:avLst/>
            <a:gdLst/>
            <a:ahLst/>
            <a:cxnLst/>
            <a:rect l="l" t="t" r="r" b="b"/>
            <a:pathLst>
              <a:path w="56514">
                <a:moveTo>
                  <a:pt x="0" y="0"/>
                </a:moveTo>
                <a:lnTo>
                  <a:pt x="56032" y="0"/>
                </a:lnTo>
              </a:path>
            </a:pathLst>
          </a:custGeom>
          <a:ln w="9906">
            <a:solidFill>
              <a:srgbClr val="231F20"/>
            </a:solidFill>
          </a:ln>
        </p:spPr>
        <p:txBody>
          <a:bodyPr wrap="square" lIns="0" tIns="0" rIns="0" bIns="0" rtlCol="0"/>
          <a:lstStyle/>
          <a:p/>
        </p:txBody>
      </p:sp>
      <p:sp>
        <p:nvSpPr>
          <p:cNvPr id="21" name="object 17"/>
          <p:cNvSpPr/>
          <p:nvPr/>
        </p:nvSpPr>
        <p:spPr>
          <a:xfrm>
            <a:off x="2304116" y="3723490"/>
            <a:ext cx="56515" cy="0"/>
          </a:xfrm>
          <a:custGeom>
            <a:avLst/>
            <a:gdLst/>
            <a:ahLst/>
            <a:cxnLst/>
            <a:rect l="l" t="t" r="r" b="b"/>
            <a:pathLst>
              <a:path w="56514">
                <a:moveTo>
                  <a:pt x="0" y="0"/>
                </a:moveTo>
                <a:lnTo>
                  <a:pt x="56032" y="0"/>
                </a:lnTo>
              </a:path>
            </a:pathLst>
          </a:custGeom>
          <a:ln w="9906">
            <a:solidFill>
              <a:srgbClr val="231F20"/>
            </a:solidFill>
          </a:ln>
        </p:spPr>
        <p:txBody>
          <a:bodyPr wrap="square" lIns="0" tIns="0" rIns="0" bIns="0" rtlCol="0"/>
          <a:lstStyle/>
          <a:p/>
        </p:txBody>
      </p:sp>
      <p:sp>
        <p:nvSpPr>
          <p:cNvPr id="22" name="object 18"/>
          <p:cNvSpPr/>
          <p:nvPr/>
        </p:nvSpPr>
        <p:spPr>
          <a:xfrm>
            <a:off x="2304116" y="2868323"/>
            <a:ext cx="56515" cy="0"/>
          </a:xfrm>
          <a:custGeom>
            <a:avLst/>
            <a:gdLst/>
            <a:ahLst/>
            <a:cxnLst/>
            <a:rect l="l" t="t" r="r" b="b"/>
            <a:pathLst>
              <a:path w="56514">
                <a:moveTo>
                  <a:pt x="0" y="0"/>
                </a:moveTo>
                <a:lnTo>
                  <a:pt x="56032" y="0"/>
                </a:lnTo>
              </a:path>
            </a:pathLst>
          </a:custGeom>
          <a:ln w="9906">
            <a:solidFill>
              <a:srgbClr val="231F20"/>
            </a:solidFill>
          </a:ln>
        </p:spPr>
        <p:txBody>
          <a:bodyPr wrap="square" lIns="0" tIns="0" rIns="0" bIns="0" rtlCol="0"/>
          <a:lstStyle/>
          <a:p/>
        </p:txBody>
      </p:sp>
      <p:sp>
        <p:nvSpPr>
          <p:cNvPr id="23" name="object 19"/>
          <p:cNvSpPr/>
          <p:nvPr/>
        </p:nvSpPr>
        <p:spPr>
          <a:xfrm>
            <a:off x="2304218" y="2011315"/>
            <a:ext cx="56515" cy="0"/>
          </a:xfrm>
          <a:custGeom>
            <a:avLst/>
            <a:gdLst/>
            <a:ahLst/>
            <a:cxnLst/>
            <a:rect l="l" t="t" r="r" b="b"/>
            <a:pathLst>
              <a:path w="56514">
                <a:moveTo>
                  <a:pt x="0" y="0"/>
                </a:moveTo>
                <a:lnTo>
                  <a:pt x="56032" y="0"/>
                </a:lnTo>
              </a:path>
            </a:pathLst>
          </a:custGeom>
          <a:ln w="9906">
            <a:solidFill>
              <a:srgbClr val="231F20"/>
            </a:solidFill>
          </a:ln>
        </p:spPr>
        <p:txBody>
          <a:bodyPr wrap="square" lIns="0" tIns="0" rIns="0" bIns="0" rtlCol="0"/>
          <a:lstStyle/>
          <a:p/>
        </p:txBody>
      </p:sp>
      <p:sp>
        <p:nvSpPr>
          <p:cNvPr id="24" name="object 20"/>
          <p:cNvSpPr/>
          <p:nvPr/>
        </p:nvSpPr>
        <p:spPr>
          <a:xfrm>
            <a:off x="2360250" y="6325162"/>
            <a:ext cx="0" cy="22225"/>
          </a:xfrm>
          <a:custGeom>
            <a:avLst/>
            <a:gdLst/>
            <a:ahLst/>
            <a:cxnLst/>
            <a:rect l="l" t="t" r="r" b="b"/>
            <a:pathLst>
              <a:path h="22225">
                <a:moveTo>
                  <a:pt x="0" y="0"/>
                </a:moveTo>
                <a:lnTo>
                  <a:pt x="0" y="21831"/>
                </a:lnTo>
              </a:path>
            </a:pathLst>
          </a:custGeom>
          <a:ln w="9905">
            <a:solidFill>
              <a:srgbClr val="231F20"/>
            </a:solidFill>
          </a:ln>
        </p:spPr>
        <p:txBody>
          <a:bodyPr wrap="square" lIns="0" tIns="0" rIns="0" bIns="0" rtlCol="0"/>
          <a:lstStyle/>
          <a:p/>
        </p:txBody>
      </p:sp>
      <p:sp>
        <p:nvSpPr>
          <p:cNvPr id="25" name="object 21"/>
          <p:cNvSpPr/>
          <p:nvPr/>
        </p:nvSpPr>
        <p:spPr>
          <a:xfrm>
            <a:off x="4472260" y="6290885"/>
            <a:ext cx="0" cy="56515"/>
          </a:xfrm>
          <a:custGeom>
            <a:avLst/>
            <a:gdLst/>
            <a:ahLst/>
            <a:cxnLst/>
            <a:rect l="l" t="t" r="r" b="b"/>
            <a:pathLst>
              <a:path h="56515">
                <a:moveTo>
                  <a:pt x="0" y="56108"/>
                </a:moveTo>
                <a:lnTo>
                  <a:pt x="0" y="0"/>
                </a:lnTo>
              </a:path>
            </a:pathLst>
          </a:custGeom>
          <a:ln w="9906">
            <a:solidFill>
              <a:srgbClr val="231F20"/>
            </a:solidFill>
          </a:ln>
        </p:spPr>
        <p:txBody>
          <a:bodyPr wrap="square" lIns="0" tIns="0" rIns="0" bIns="0" rtlCol="0"/>
          <a:lstStyle/>
          <a:p/>
        </p:txBody>
      </p:sp>
      <p:sp>
        <p:nvSpPr>
          <p:cNvPr id="26" name="object 22"/>
          <p:cNvSpPr/>
          <p:nvPr/>
        </p:nvSpPr>
        <p:spPr>
          <a:xfrm>
            <a:off x="6576866" y="6290885"/>
            <a:ext cx="0" cy="56515"/>
          </a:xfrm>
          <a:custGeom>
            <a:avLst/>
            <a:gdLst/>
            <a:ahLst/>
            <a:cxnLst/>
            <a:rect l="l" t="t" r="r" b="b"/>
            <a:pathLst>
              <a:path h="56515">
                <a:moveTo>
                  <a:pt x="0" y="56108"/>
                </a:moveTo>
                <a:lnTo>
                  <a:pt x="0" y="0"/>
                </a:lnTo>
              </a:path>
            </a:pathLst>
          </a:custGeom>
          <a:ln w="9906">
            <a:solidFill>
              <a:srgbClr val="231F20"/>
            </a:solidFill>
          </a:ln>
        </p:spPr>
        <p:txBody>
          <a:bodyPr wrap="square" lIns="0" tIns="0" rIns="0" bIns="0" rtlCol="0"/>
          <a:lstStyle/>
          <a:p/>
        </p:txBody>
      </p:sp>
      <p:sp>
        <p:nvSpPr>
          <p:cNvPr id="27" name="object 23"/>
          <p:cNvSpPr/>
          <p:nvPr/>
        </p:nvSpPr>
        <p:spPr>
          <a:xfrm>
            <a:off x="2360250" y="4580550"/>
            <a:ext cx="4217035" cy="1710689"/>
          </a:xfrm>
          <a:custGeom>
            <a:avLst/>
            <a:gdLst/>
            <a:ahLst/>
            <a:cxnLst/>
            <a:rect l="l" t="t" r="r" b="b"/>
            <a:pathLst>
              <a:path w="4217034" h="1710690">
                <a:moveTo>
                  <a:pt x="4216615" y="0"/>
                </a:moveTo>
                <a:lnTo>
                  <a:pt x="0" y="1710296"/>
                </a:lnTo>
              </a:path>
            </a:pathLst>
          </a:custGeom>
          <a:ln w="14846">
            <a:solidFill>
              <a:srgbClr val="00B050"/>
            </a:solidFill>
            <a:prstDash val="dash"/>
          </a:ln>
        </p:spPr>
        <p:txBody>
          <a:bodyPr wrap="square" lIns="0" tIns="0" rIns="0" bIns="0" rtlCol="0"/>
          <a:lstStyle/>
          <a:p/>
        </p:txBody>
      </p:sp>
      <p:sp>
        <p:nvSpPr>
          <p:cNvPr id="28" name="object 24"/>
          <p:cNvSpPr/>
          <p:nvPr/>
        </p:nvSpPr>
        <p:spPr>
          <a:xfrm>
            <a:off x="2360250" y="2527722"/>
            <a:ext cx="4015104" cy="3763645"/>
          </a:xfrm>
          <a:custGeom>
            <a:avLst/>
            <a:gdLst/>
            <a:ahLst/>
            <a:cxnLst/>
            <a:rect l="l" t="t" r="r" b="b"/>
            <a:pathLst>
              <a:path w="4015104" h="3763645">
                <a:moveTo>
                  <a:pt x="0" y="3763124"/>
                </a:moveTo>
                <a:lnTo>
                  <a:pt x="0" y="3383749"/>
                </a:lnTo>
                <a:lnTo>
                  <a:pt x="431279" y="2824683"/>
                </a:lnTo>
                <a:lnTo>
                  <a:pt x="1319771" y="2206421"/>
                </a:lnTo>
                <a:lnTo>
                  <a:pt x="1701076" y="1643735"/>
                </a:lnTo>
                <a:lnTo>
                  <a:pt x="2820936" y="895908"/>
                </a:lnTo>
                <a:lnTo>
                  <a:pt x="4014863" y="0"/>
                </a:lnTo>
              </a:path>
            </a:pathLst>
          </a:custGeom>
          <a:ln w="9906">
            <a:solidFill>
              <a:srgbClr val="231F20"/>
            </a:solidFill>
          </a:ln>
        </p:spPr>
        <p:txBody>
          <a:bodyPr wrap="square" lIns="0" tIns="0" rIns="0" bIns="0" rtlCol="0"/>
          <a:lstStyle/>
          <a:p/>
        </p:txBody>
      </p:sp>
      <p:sp>
        <p:nvSpPr>
          <p:cNvPr id="29" name="object 25"/>
          <p:cNvSpPr/>
          <p:nvPr/>
        </p:nvSpPr>
        <p:spPr>
          <a:xfrm>
            <a:off x="2736513" y="5300462"/>
            <a:ext cx="106883" cy="106845"/>
          </a:xfrm>
          <a:prstGeom prst="rect">
            <a:avLst/>
          </a:prstGeom>
          <a:blipFill>
            <a:blip r:embed="rId4" cstate="print"/>
            <a:stretch>
              <a:fillRect/>
            </a:stretch>
          </a:blipFill>
        </p:spPr>
        <p:txBody>
          <a:bodyPr wrap="square" lIns="0" tIns="0" rIns="0" bIns="0" rtlCol="0"/>
          <a:lstStyle/>
          <a:p/>
        </p:txBody>
      </p:sp>
      <p:sp>
        <p:nvSpPr>
          <p:cNvPr id="30" name="object 26"/>
          <p:cNvSpPr/>
          <p:nvPr/>
        </p:nvSpPr>
        <p:spPr>
          <a:xfrm>
            <a:off x="3626326" y="4680664"/>
            <a:ext cx="106908" cy="106845"/>
          </a:xfrm>
          <a:prstGeom prst="rect">
            <a:avLst/>
          </a:prstGeom>
          <a:blipFill>
            <a:blip r:embed="rId5" cstate="print"/>
            <a:stretch>
              <a:fillRect/>
            </a:stretch>
          </a:blipFill>
        </p:spPr>
        <p:txBody>
          <a:bodyPr wrap="square" lIns="0" tIns="0" rIns="0" bIns="0" rtlCol="0"/>
          <a:lstStyle/>
          <a:p/>
        </p:txBody>
      </p:sp>
      <p:sp>
        <p:nvSpPr>
          <p:cNvPr id="31" name="object 27"/>
          <p:cNvSpPr/>
          <p:nvPr/>
        </p:nvSpPr>
        <p:spPr>
          <a:xfrm>
            <a:off x="4008253" y="4115184"/>
            <a:ext cx="106908" cy="106845"/>
          </a:xfrm>
          <a:prstGeom prst="rect">
            <a:avLst/>
          </a:prstGeom>
          <a:blipFill>
            <a:blip r:embed="rId4" cstate="print"/>
            <a:stretch>
              <a:fillRect/>
            </a:stretch>
          </a:blipFill>
        </p:spPr>
        <p:txBody>
          <a:bodyPr wrap="square" lIns="0" tIns="0" rIns="0" bIns="0" rtlCol="0"/>
          <a:lstStyle/>
          <a:p/>
        </p:txBody>
      </p:sp>
      <p:sp>
        <p:nvSpPr>
          <p:cNvPr id="32" name="object 28"/>
          <p:cNvSpPr/>
          <p:nvPr/>
        </p:nvSpPr>
        <p:spPr>
          <a:xfrm>
            <a:off x="5129612" y="3370215"/>
            <a:ext cx="106895" cy="106857"/>
          </a:xfrm>
          <a:prstGeom prst="rect">
            <a:avLst/>
          </a:prstGeom>
          <a:blipFill>
            <a:blip r:embed="rId6" cstate="print"/>
            <a:stretch>
              <a:fillRect/>
            </a:stretch>
          </a:blipFill>
        </p:spPr>
        <p:txBody>
          <a:bodyPr wrap="square" lIns="0" tIns="0" rIns="0" bIns="0" rtlCol="0"/>
          <a:lstStyle/>
          <a:p/>
        </p:txBody>
      </p:sp>
      <p:sp>
        <p:nvSpPr>
          <p:cNvPr id="33" name="object 29"/>
          <p:cNvSpPr/>
          <p:nvPr/>
        </p:nvSpPr>
        <p:spPr>
          <a:xfrm>
            <a:off x="6322117" y="2472998"/>
            <a:ext cx="106883" cy="106857"/>
          </a:xfrm>
          <a:prstGeom prst="rect">
            <a:avLst/>
          </a:prstGeom>
          <a:blipFill>
            <a:blip r:embed="rId5" cstate="print"/>
            <a:stretch>
              <a:fillRect/>
            </a:stretch>
          </a:blipFill>
        </p:spPr>
        <p:txBody>
          <a:bodyPr wrap="square" lIns="0" tIns="0" rIns="0" bIns="0" rtlCol="0"/>
          <a:lstStyle/>
          <a:p/>
        </p:txBody>
      </p:sp>
      <p:sp>
        <p:nvSpPr>
          <p:cNvPr id="34" name="object 30"/>
          <p:cNvSpPr/>
          <p:nvPr/>
        </p:nvSpPr>
        <p:spPr>
          <a:xfrm>
            <a:off x="2360237" y="3655025"/>
            <a:ext cx="1651635" cy="2635885"/>
          </a:xfrm>
          <a:custGeom>
            <a:avLst/>
            <a:gdLst/>
            <a:ahLst/>
            <a:cxnLst/>
            <a:rect l="l" t="t" r="r" b="b"/>
            <a:pathLst>
              <a:path w="1651634" h="2635884">
                <a:moveTo>
                  <a:pt x="0" y="2635846"/>
                </a:moveTo>
                <a:lnTo>
                  <a:pt x="255447" y="2228634"/>
                </a:lnTo>
                <a:lnTo>
                  <a:pt x="536778" y="1713395"/>
                </a:lnTo>
                <a:lnTo>
                  <a:pt x="1006944" y="1521561"/>
                </a:lnTo>
                <a:lnTo>
                  <a:pt x="1180922" y="1198549"/>
                </a:lnTo>
                <a:lnTo>
                  <a:pt x="1340154" y="855179"/>
                </a:lnTo>
                <a:lnTo>
                  <a:pt x="1651114" y="0"/>
                </a:lnTo>
              </a:path>
            </a:pathLst>
          </a:custGeom>
          <a:ln w="9906">
            <a:solidFill>
              <a:srgbClr val="231F20"/>
            </a:solidFill>
          </a:ln>
        </p:spPr>
        <p:txBody>
          <a:bodyPr wrap="square" lIns="0" tIns="0" rIns="0" bIns="0" rtlCol="0"/>
          <a:lstStyle/>
          <a:p/>
        </p:txBody>
      </p:sp>
      <p:sp>
        <p:nvSpPr>
          <p:cNvPr id="35" name="object 31"/>
          <p:cNvSpPr/>
          <p:nvPr/>
        </p:nvSpPr>
        <p:spPr>
          <a:xfrm>
            <a:off x="2581408" y="5849331"/>
            <a:ext cx="68580" cy="68580"/>
          </a:xfrm>
          <a:custGeom>
            <a:avLst/>
            <a:gdLst/>
            <a:ahLst/>
            <a:cxnLst/>
            <a:rect l="l" t="t" r="r" b="b"/>
            <a:pathLst>
              <a:path w="68579" h="68579">
                <a:moveTo>
                  <a:pt x="0" y="68579"/>
                </a:moveTo>
                <a:lnTo>
                  <a:pt x="68554" y="68579"/>
                </a:lnTo>
                <a:lnTo>
                  <a:pt x="68554" y="0"/>
                </a:lnTo>
                <a:lnTo>
                  <a:pt x="0" y="0"/>
                </a:lnTo>
                <a:lnTo>
                  <a:pt x="0" y="68579"/>
                </a:lnTo>
                <a:close/>
              </a:path>
            </a:pathLst>
          </a:custGeom>
          <a:solidFill>
            <a:srgbClr val="231F20"/>
          </a:solidFill>
        </p:spPr>
        <p:txBody>
          <a:bodyPr wrap="square" lIns="0" tIns="0" rIns="0" bIns="0" rtlCol="0"/>
          <a:lstStyle/>
          <a:p/>
        </p:txBody>
      </p:sp>
      <p:sp>
        <p:nvSpPr>
          <p:cNvPr id="36" name="object 32"/>
          <p:cNvSpPr/>
          <p:nvPr/>
        </p:nvSpPr>
        <p:spPr>
          <a:xfrm>
            <a:off x="2581408" y="5849331"/>
            <a:ext cx="68580" cy="68580"/>
          </a:xfrm>
          <a:custGeom>
            <a:avLst/>
            <a:gdLst/>
            <a:ahLst/>
            <a:cxnLst/>
            <a:rect l="l" t="t" r="r" b="b"/>
            <a:pathLst>
              <a:path w="68579" h="68579">
                <a:moveTo>
                  <a:pt x="0" y="68579"/>
                </a:moveTo>
                <a:lnTo>
                  <a:pt x="68554" y="68579"/>
                </a:lnTo>
                <a:lnTo>
                  <a:pt x="68554" y="0"/>
                </a:lnTo>
                <a:lnTo>
                  <a:pt x="0" y="0"/>
                </a:lnTo>
                <a:lnTo>
                  <a:pt x="0" y="68579"/>
                </a:lnTo>
                <a:close/>
              </a:path>
            </a:pathLst>
          </a:custGeom>
          <a:ln w="9906">
            <a:solidFill>
              <a:srgbClr val="231F20"/>
            </a:solidFill>
          </a:ln>
        </p:spPr>
        <p:txBody>
          <a:bodyPr wrap="square" lIns="0" tIns="0" rIns="0" bIns="0" rtlCol="0"/>
          <a:lstStyle/>
          <a:p/>
        </p:txBody>
      </p:sp>
      <p:sp>
        <p:nvSpPr>
          <p:cNvPr id="37" name="object 33"/>
          <p:cNvSpPr/>
          <p:nvPr/>
        </p:nvSpPr>
        <p:spPr>
          <a:xfrm>
            <a:off x="2325973" y="6256556"/>
            <a:ext cx="68580" cy="69215"/>
          </a:xfrm>
          <a:custGeom>
            <a:avLst/>
            <a:gdLst/>
            <a:ahLst/>
            <a:cxnLst/>
            <a:rect l="l" t="t" r="r" b="b"/>
            <a:pathLst>
              <a:path w="68579" h="69215">
                <a:moveTo>
                  <a:pt x="0" y="68605"/>
                </a:moveTo>
                <a:lnTo>
                  <a:pt x="68567" y="68605"/>
                </a:lnTo>
                <a:lnTo>
                  <a:pt x="68567" y="0"/>
                </a:lnTo>
                <a:lnTo>
                  <a:pt x="0" y="0"/>
                </a:lnTo>
                <a:lnTo>
                  <a:pt x="0" y="68605"/>
                </a:lnTo>
                <a:close/>
              </a:path>
            </a:pathLst>
          </a:custGeom>
          <a:solidFill>
            <a:srgbClr val="231F20"/>
          </a:solidFill>
        </p:spPr>
        <p:txBody>
          <a:bodyPr wrap="square" lIns="0" tIns="0" rIns="0" bIns="0" rtlCol="0"/>
          <a:lstStyle/>
          <a:p/>
        </p:txBody>
      </p:sp>
      <p:sp>
        <p:nvSpPr>
          <p:cNvPr id="38" name="object 34"/>
          <p:cNvSpPr/>
          <p:nvPr/>
        </p:nvSpPr>
        <p:spPr>
          <a:xfrm>
            <a:off x="2325973" y="6256556"/>
            <a:ext cx="68580" cy="69215"/>
          </a:xfrm>
          <a:custGeom>
            <a:avLst/>
            <a:gdLst/>
            <a:ahLst/>
            <a:cxnLst/>
            <a:rect l="l" t="t" r="r" b="b"/>
            <a:pathLst>
              <a:path w="68579" h="69215">
                <a:moveTo>
                  <a:pt x="0" y="68605"/>
                </a:moveTo>
                <a:lnTo>
                  <a:pt x="68567" y="68605"/>
                </a:lnTo>
                <a:lnTo>
                  <a:pt x="68567" y="0"/>
                </a:lnTo>
                <a:lnTo>
                  <a:pt x="0" y="0"/>
                </a:lnTo>
                <a:lnTo>
                  <a:pt x="0" y="68605"/>
                </a:lnTo>
                <a:close/>
              </a:path>
            </a:pathLst>
          </a:custGeom>
          <a:ln w="9906">
            <a:solidFill>
              <a:srgbClr val="231F20"/>
            </a:solidFill>
          </a:ln>
        </p:spPr>
        <p:txBody>
          <a:bodyPr wrap="square" lIns="0" tIns="0" rIns="0" bIns="0" rtlCol="0"/>
          <a:lstStyle/>
          <a:p/>
        </p:txBody>
      </p:sp>
      <p:sp>
        <p:nvSpPr>
          <p:cNvPr id="39" name="object 35"/>
          <p:cNvSpPr/>
          <p:nvPr/>
        </p:nvSpPr>
        <p:spPr>
          <a:xfrm>
            <a:off x="2864300" y="5336962"/>
            <a:ext cx="68580" cy="69215"/>
          </a:xfrm>
          <a:custGeom>
            <a:avLst/>
            <a:gdLst/>
            <a:ahLst/>
            <a:cxnLst/>
            <a:rect l="l" t="t" r="r" b="b"/>
            <a:pathLst>
              <a:path w="68579" h="69214">
                <a:moveTo>
                  <a:pt x="0" y="68605"/>
                </a:moveTo>
                <a:lnTo>
                  <a:pt x="68554" y="68605"/>
                </a:lnTo>
                <a:lnTo>
                  <a:pt x="68554" y="0"/>
                </a:lnTo>
                <a:lnTo>
                  <a:pt x="0" y="0"/>
                </a:lnTo>
                <a:lnTo>
                  <a:pt x="0" y="68605"/>
                </a:lnTo>
                <a:close/>
              </a:path>
            </a:pathLst>
          </a:custGeom>
          <a:solidFill>
            <a:srgbClr val="231F20"/>
          </a:solidFill>
        </p:spPr>
        <p:txBody>
          <a:bodyPr wrap="square" lIns="0" tIns="0" rIns="0" bIns="0" rtlCol="0"/>
          <a:lstStyle/>
          <a:p/>
        </p:txBody>
      </p:sp>
      <p:sp>
        <p:nvSpPr>
          <p:cNvPr id="40" name="object 36"/>
          <p:cNvSpPr/>
          <p:nvPr/>
        </p:nvSpPr>
        <p:spPr>
          <a:xfrm>
            <a:off x="2864300" y="5336962"/>
            <a:ext cx="68580" cy="69215"/>
          </a:xfrm>
          <a:custGeom>
            <a:avLst/>
            <a:gdLst/>
            <a:ahLst/>
            <a:cxnLst/>
            <a:rect l="l" t="t" r="r" b="b"/>
            <a:pathLst>
              <a:path w="68579" h="69214">
                <a:moveTo>
                  <a:pt x="0" y="68605"/>
                </a:moveTo>
                <a:lnTo>
                  <a:pt x="68554" y="68605"/>
                </a:lnTo>
                <a:lnTo>
                  <a:pt x="68554" y="0"/>
                </a:lnTo>
                <a:lnTo>
                  <a:pt x="0" y="0"/>
                </a:lnTo>
                <a:lnTo>
                  <a:pt x="0" y="68605"/>
                </a:lnTo>
                <a:close/>
              </a:path>
            </a:pathLst>
          </a:custGeom>
          <a:ln w="9906">
            <a:solidFill>
              <a:srgbClr val="231F20"/>
            </a:solidFill>
          </a:ln>
        </p:spPr>
        <p:txBody>
          <a:bodyPr wrap="square" lIns="0" tIns="0" rIns="0" bIns="0" rtlCol="0"/>
          <a:lstStyle/>
          <a:p/>
        </p:txBody>
      </p:sp>
      <p:sp>
        <p:nvSpPr>
          <p:cNvPr id="41" name="object 37"/>
          <p:cNvSpPr/>
          <p:nvPr/>
        </p:nvSpPr>
        <p:spPr>
          <a:xfrm>
            <a:off x="3332905" y="5142258"/>
            <a:ext cx="68580" cy="68580"/>
          </a:xfrm>
          <a:custGeom>
            <a:avLst/>
            <a:gdLst/>
            <a:ahLst/>
            <a:cxnLst/>
            <a:rect l="l" t="t" r="r" b="b"/>
            <a:pathLst>
              <a:path w="68579" h="68579">
                <a:moveTo>
                  <a:pt x="0" y="68579"/>
                </a:moveTo>
                <a:lnTo>
                  <a:pt x="68567" y="68579"/>
                </a:lnTo>
                <a:lnTo>
                  <a:pt x="68567" y="0"/>
                </a:lnTo>
                <a:lnTo>
                  <a:pt x="0" y="0"/>
                </a:lnTo>
                <a:lnTo>
                  <a:pt x="0" y="68579"/>
                </a:lnTo>
                <a:close/>
              </a:path>
            </a:pathLst>
          </a:custGeom>
          <a:solidFill>
            <a:srgbClr val="231F20"/>
          </a:solidFill>
        </p:spPr>
        <p:txBody>
          <a:bodyPr wrap="square" lIns="0" tIns="0" rIns="0" bIns="0" rtlCol="0"/>
          <a:lstStyle/>
          <a:p/>
        </p:txBody>
      </p:sp>
      <p:sp>
        <p:nvSpPr>
          <p:cNvPr id="42" name="object 38"/>
          <p:cNvSpPr/>
          <p:nvPr/>
        </p:nvSpPr>
        <p:spPr>
          <a:xfrm>
            <a:off x="3332905" y="5142258"/>
            <a:ext cx="68580" cy="68580"/>
          </a:xfrm>
          <a:custGeom>
            <a:avLst/>
            <a:gdLst/>
            <a:ahLst/>
            <a:cxnLst/>
            <a:rect l="l" t="t" r="r" b="b"/>
            <a:pathLst>
              <a:path w="68579" h="68579">
                <a:moveTo>
                  <a:pt x="0" y="68579"/>
                </a:moveTo>
                <a:lnTo>
                  <a:pt x="68567" y="68579"/>
                </a:lnTo>
                <a:lnTo>
                  <a:pt x="68567" y="0"/>
                </a:lnTo>
                <a:lnTo>
                  <a:pt x="0" y="0"/>
                </a:lnTo>
                <a:lnTo>
                  <a:pt x="0" y="68579"/>
                </a:lnTo>
                <a:close/>
              </a:path>
            </a:pathLst>
          </a:custGeom>
          <a:ln w="9906">
            <a:solidFill>
              <a:srgbClr val="231F20"/>
            </a:solidFill>
          </a:ln>
        </p:spPr>
        <p:txBody>
          <a:bodyPr wrap="square" lIns="0" tIns="0" rIns="0" bIns="0" rtlCol="0"/>
          <a:lstStyle/>
          <a:p/>
        </p:txBody>
      </p:sp>
      <p:sp>
        <p:nvSpPr>
          <p:cNvPr id="43" name="object 39"/>
          <p:cNvSpPr/>
          <p:nvPr/>
        </p:nvSpPr>
        <p:spPr>
          <a:xfrm>
            <a:off x="3506920" y="4816478"/>
            <a:ext cx="68580" cy="68580"/>
          </a:xfrm>
          <a:custGeom>
            <a:avLst/>
            <a:gdLst/>
            <a:ahLst/>
            <a:cxnLst/>
            <a:rect l="l" t="t" r="r" b="b"/>
            <a:pathLst>
              <a:path w="68579" h="68579">
                <a:moveTo>
                  <a:pt x="0" y="68567"/>
                </a:moveTo>
                <a:lnTo>
                  <a:pt x="68567" y="68567"/>
                </a:lnTo>
                <a:lnTo>
                  <a:pt x="68567" y="0"/>
                </a:lnTo>
                <a:lnTo>
                  <a:pt x="0" y="0"/>
                </a:lnTo>
                <a:lnTo>
                  <a:pt x="0" y="68567"/>
                </a:lnTo>
                <a:close/>
              </a:path>
            </a:pathLst>
          </a:custGeom>
          <a:solidFill>
            <a:srgbClr val="231F20"/>
          </a:solidFill>
        </p:spPr>
        <p:txBody>
          <a:bodyPr wrap="square" lIns="0" tIns="0" rIns="0" bIns="0" rtlCol="0"/>
          <a:lstStyle/>
          <a:p/>
        </p:txBody>
      </p:sp>
      <p:sp>
        <p:nvSpPr>
          <p:cNvPr id="44" name="object 40"/>
          <p:cNvSpPr/>
          <p:nvPr/>
        </p:nvSpPr>
        <p:spPr>
          <a:xfrm>
            <a:off x="3506920" y="4816478"/>
            <a:ext cx="68580" cy="68580"/>
          </a:xfrm>
          <a:custGeom>
            <a:avLst/>
            <a:gdLst/>
            <a:ahLst/>
            <a:cxnLst/>
            <a:rect l="l" t="t" r="r" b="b"/>
            <a:pathLst>
              <a:path w="68579" h="68579">
                <a:moveTo>
                  <a:pt x="0" y="68567"/>
                </a:moveTo>
                <a:lnTo>
                  <a:pt x="68567" y="68567"/>
                </a:lnTo>
                <a:lnTo>
                  <a:pt x="68567" y="0"/>
                </a:lnTo>
                <a:lnTo>
                  <a:pt x="0" y="0"/>
                </a:lnTo>
                <a:lnTo>
                  <a:pt x="0" y="68567"/>
                </a:lnTo>
                <a:close/>
              </a:path>
            </a:pathLst>
          </a:custGeom>
          <a:ln w="9906">
            <a:solidFill>
              <a:srgbClr val="231F20"/>
            </a:solidFill>
          </a:ln>
        </p:spPr>
        <p:txBody>
          <a:bodyPr wrap="square" lIns="0" tIns="0" rIns="0" bIns="0" rtlCol="0"/>
          <a:lstStyle/>
          <a:p/>
        </p:txBody>
      </p:sp>
      <p:sp>
        <p:nvSpPr>
          <p:cNvPr id="45" name="object 41"/>
          <p:cNvSpPr/>
          <p:nvPr/>
        </p:nvSpPr>
        <p:spPr>
          <a:xfrm>
            <a:off x="3666102" y="4475902"/>
            <a:ext cx="68580" cy="69215"/>
          </a:xfrm>
          <a:custGeom>
            <a:avLst/>
            <a:gdLst/>
            <a:ahLst/>
            <a:cxnLst/>
            <a:rect l="l" t="t" r="r" b="b"/>
            <a:pathLst>
              <a:path w="68579" h="69214">
                <a:moveTo>
                  <a:pt x="0" y="68592"/>
                </a:moveTo>
                <a:lnTo>
                  <a:pt x="68567" y="68592"/>
                </a:lnTo>
                <a:lnTo>
                  <a:pt x="68567" y="0"/>
                </a:lnTo>
                <a:lnTo>
                  <a:pt x="0" y="0"/>
                </a:lnTo>
                <a:lnTo>
                  <a:pt x="0" y="68592"/>
                </a:lnTo>
                <a:close/>
              </a:path>
            </a:pathLst>
          </a:custGeom>
          <a:solidFill>
            <a:srgbClr val="231F20"/>
          </a:solidFill>
        </p:spPr>
        <p:txBody>
          <a:bodyPr wrap="square" lIns="0" tIns="0" rIns="0" bIns="0" rtlCol="0"/>
          <a:lstStyle/>
          <a:p/>
        </p:txBody>
      </p:sp>
      <p:sp>
        <p:nvSpPr>
          <p:cNvPr id="46" name="object 42"/>
          <p:cNvSpPr/>
          <p:nvPr/>
        </p:nvSpPr>
        <p:spPr>
          <a:xfrm>
            <a:off x="3666102" y="4475902"/>
            <a:ext cx="68580" cy="69215"/>
          </a:xfrm>
          <a:custGeom>
            <a:avLst/>
            <a:gdLst/>
            <a:ahLst/>
            <a:cxnLst/>
            <a:rect l="l" t="t" r="r" b="b"/>
            <a:pathLst>
              <a:path w="68579" h="69214">
                <a:moveTo>
                  <a:pt x="0" y="68592"/>
                </a:moveTo>
                <a:lnTo>
                  <a:pt x="68567" y="68592"/>
                </a:lnTo>
                <a:lnTo>
                  <a:pt x="68567" y="0"/>
                </a:lnTo>
                <a:lnTo>
                  <a:pt x="0" y="0"/>
                </a:lnTo>
                <a:lnTo>
                  <a:pt x="0" y="68592"/>
                </a:lnTo>
                <a:close/>
              </a:path>
            </a:pathLst>
          </a:custGeom>
          <a:ln w="9906">
            <a:solidFill>
              <a:srgbClr val="231F20"/>
            </a:solidFill>
          </a:ln>
        </p:spPr>
        <p:txBody>
          <a:bodyPr wrap="square" lIns="0" tIns="0" rIns="0" bIns="0" rtlCol="0"/>
          <a:lstStyle/>
          <a:p/>
        </p:txBody>
      </p:sp>
      <p:sp>
        <p:nvSpPr>
          <p:cNvPr id="47" name="object 43"/>
          <p:cNvSpPr/>
          <p:nvPr/>
        </p:nvSpPr>
        <p:spPr>
          <a:xfrm>
            <a:off x="3977062" y="3620722"/>
            <a:ext cx="68580" cy="68580"/>
          </a:xfrm>
          <a:custGeom>
            <a:avLst/>
            <a:gdLst/>
            <a:ahLst/>
            <a:cxnLst/>
            <a:rect l="l" t="t" r="r" b="b"/>
            <a:pathLst>
              <a:path w="68579" h="68579">
                <a:moveTo>
                  <a:pt x="0" y="68579"/>
                </a:moveTo>
                <a:lnTo>
                  <a:pt x="68553" y="68579"/>
                </a:lnTo>
                <a:lnTo>
                  <a:pt x="68553" y="0"/>
                </a:lnTo>
                <a:lnTo>
                  <a:pt x="0" y="0"/>
                </a:lnTo>
                <a:lnTo>
                  <a:pt x="0" y="68579"/>
                </a:lnTo>
                <a:close/>
              </a:path>
            </a:pathLst>
          </a:custGeom>
          <a:solidFill>
            <a:srgbClr val="231F20"/>
          </a:solidFill>
        </p:spPr>
        <p:txBody>
          <a:bodyPr wrap="square" lIns="0" tIns="0" rIns="0" bIns="0" rtlCol="0"/>
          <a:lstStyle/>
          <a:p/>
        </p:txBody>
      </p:sp>
      <p:sp>
        <p:nvSpPr>
          <p:cNvPr id="48" name="object 44"/>
          <p:cNvSpPr/>
          <p:nvPr/>
        </p:nvSpPr>
        <p:spPr>
          <a:xfrm>
            <a:off x="3977074" y="3620722"/>
            <a:ext cx="68580" cy="68580"/>
          </a:xfrm>
          <a:custGeom>
            <a:avLst/>
            <a:gdLst/>
            <a:ahLst/>
            <a:cxnLst/>
            <a:rect l="l" t="t" r="r" b="b"/>
            <a:pathLst>
              <a:path w="68579" h="68579">
                <a:moveTo>
                  <a:pt x="0" y="68579"/>
                </a:moveTo>
                <a:lnTo>
                  <a:pt x="68567" y="68579"/>
                </a:lnTo>
                <a:lnTo>
                  <a:pt x="68567" y="0"/>
                </a:lnTo>
                <a:lnTo>
                  <a:pt x="0" y="0"/>
                </a:lnTo>
                <a:lnTo>
                  <a:pt x="0" y="68579"/>
                </a:lnTo>
                <a:close/>
              </a:path>
            </a:pathLst>
          </a:custGeom>
          <a:ln w="9906">
            <a:solidFill>
              <a:srgbClr val="231F20"/>
            </a:solidFill>
          </a:ln>
        </p:spPr>
        <p:txBody>
          <a:bodyPr wrap="square" lIns="0" tIns="0" rIns="0" bIns="0" rtlCol="0"/>
          <a:lstStyle/>
          <a:p/>
        </p:txBody>
      </p:sp>
      <p:sp>
        <p:nvSpPr>
          <p:cNvPr id="49" name="object 45"/>
          <p:cNvSpPr/>
          <p:nvPr/>
        </p:nvSpPr>
        <p:spPr>
          <a:xfrm>
            <a:off x="2318149" y="6248758"/>
            <a:ext cx="84455" cy="84455"/>
          </a:xfrm>
          <a:custGeom>
            <a:avLst/>
            <a:gdLst/>
            <a:ahLst/>
            <a:cxnLst/>
            <a:rect l="l" t="t" r="r" b="b"/>
            <a:pathLst>
              <a:path w="84454" h="84454">
                <a:moveTo>
                  <a:pt x="42075" y="0"/>
                </a:moveTo>
                <a:lnTo>
                  <a:pt x="25696" y="3306"/>
                </a:lnTo>
                <a:lnTo>
                  <a:pt x="12322" y="12323"/>
                </a:lnTo>
                <a:lnTo>
                  <a:pt x="3305" y="25701"/>
                </a:lnTo>
                <a:lnTo>
                  <a:pt x="0" y="42087"/>
                </a:lnTo>
                <a:lnTo>
                  <a:pt x="3305" y="58476"/>
                </a:lnTo>
                <a:lnTo>
                  <a:pt x="12322" y="71858"/>
                </a:lnTo>
                <a:lnTo>
                  <a:pt x="25696" y="80880"/>
                </a:lnTo>
                <a:lnTo>
                  <a:pt x="42075" y="84188"/>
                </a:lnTo>
                <a:lnTo>
                  <a:pt x="58476" y="80880"/>
                </a:lnTo>
                <a:lnTo>
                  <a:pt x="71861" y="71858"/>
                </a:lnTo>
                <a:lnTo>
                  <a:pt x="80881" y="58476"/>
                </a:lnTo>
                <a:lnTo>
                  <a:pt x="84188" y="42087"/>
                </a:lnTo>
                <a:lnTo>
                  <a:pt x="80881" y="25701"/>
                </a:lnTo>
                <a:lnTo>
                  <a:pt x="71861" y="12323"/>
                </a:lnTo>
                <a:lnTo>
                  <a:pt x="58476" y="3306"/>
                </a:lnTo>
                <a:lnTo>
                  <a:pt x="42075" y="0"/>
                </a:lnTo>
                <a:close/>
              </a:path>
            </a:pathLst>
          </a:custGeom>
          <a:solidFill>
            <a:srgbClr val="231F20"/>
          </a:solidFill>
        </p:spPr>
        <p:txBody>
          <a:bodyPr wrap="square" lIns="0" tIns="0" rIns="0" bIns="0" rtlCol="0"/>
          <a:lstStyle/>
          <a:p/>
        </p:txBody>
      </p:sp>
      <p:sp>
        <p:nvSpPr>
          <p:cNvPr id="50" name="object 46"/>
          <p:cNvSpPr/>
          <p:nvPr/>
        </p:nvSpPr>
        <p:spPr>
          <a:xfrm>
            <a:off x="2318149" y="6248758"/>
            <a:ext cx="84455" cy="84455"/>
          </a:xfrm>
          <a:custGeom>
            <a:avLst/>
            <a:gdLst/>
            <a:ahLst/>
            <a:cxnLst/>
            <a:rect l="l" t="t" r="r" b="b"/>
            <a:pathLst>
              <a:path w="84454" h="84454">
                <a:moveTo>
                  <a:pt x="84188" y="42087"/>
                </a:moveTo>
                <a:lnTo>
                  <a:pt x="80881" y="58476"/>
                </a:lnTo>
                <a:lnTo>
                  <a:pt x="71861" y="71858"/>
                </a:lnTo>
                <a:lnTo>
                  <a:pt x="58476" y="80880"/>
                </a:lnTo>
                <a:lnTo>
                  <a:pt x="42075" y="84188"/>
                </a:lnTo>
                <a:lnTo>
                  <a:pt x="25696" y="80880"/>
                </a:lnTo>
                <a:lnTo>
                  <a:pt x="12322" y="71858"/>
                </a:lnTo>
                <a:lnTo>
                  <a:pt x="3305" y="58476"/>
                </a:lnTo>
                <a:lnTo>
                  <a:pt x="0" y="42087"/>
                </a:lnTo>
                <a:lnTo>
                  <a:pt x="3305" y="25701"/>
                </a:lnTo>
                <a:lnTo>
                  <a:pt x="12322" y="12323"/>
                </a:lnTo>
                <a:lnTo>
                  <a:pt x="25696" y="3306"/>
                </a:lnTo>
                <a:lnTo>
                  <a:pt x="42075" y="0"/>
                </a:lnTo>
                <a:lnTo>
                  <a:pt x="58476" y="3306"/>
                </a:lnTo>
                <a:lnTo>
                  <a:pt x="71861" y="12323"/>
                </a:lnTo>
                <a:lnTo>
                  <a:pt x="80881" y="25701"/>
                </a:lnTo>
                <a:lnTo>
                  <a:pt x="84188" y="42087"/>
                </a:lnTo>
                <a:close/>
              </a:path>
            </a:pathLst>
          </a:custGeom>
          <a:ln w="9906">
            <a:solidFill>
              <a:srgbClr val="231F20"/>
            </a:solidFill>
          </a:ln>
        </p:spPr>
        <p:txBody>
          <a:bodyPr wrap="square" lIns="0" tIns="0" rIns="0" bIns="0" rtlCol="0"/>
          <a:lstStyle/>
          <a:p/>
        </p:txBody>
      </p:sp>
      <p:sp>
        <p:nvSpPr>
          <p:cNvPr id="51" name="object 47"/>
          <p:cNvSpPr/>
          <p:nvPr/>
        </p:nvSpPr>
        <p:spPr>
          <a:xfrm>
            <a:off x="3266497" y="5518242"/>
            <a:ext cx="94094" cy="94094"/>
          </a:xfrm>
          <a:prstGeom prst="rect">
            <a:avLst/>
          </a:prstGeom>
          <a:blipFill>
            <a:blip r:embed="rId7" cstate="print"/>
            <a:stretch>
              <a:fillRect/>
            </a:stretch>
          </a:blipFill>
        </p:spPr>
        <p:txBody>
          <a:bodyPr wrap="square" lIns="0" tIns="0" rIns="0" bIns="0" rtlCol="0"/>
          <a:lstStyle/>
          <a:p/>
        </p:txBody>
      </p:sp>
      <p:sp>
        <p:nvSpPr>
          <p:cNvPr id="52" name="object 48"/>
          <p:cNvSpPr/>
          <p:nvPr/>
        </p:nvSpPr>
        <p:spPr>
          <a:xfrm>
            <a:off x="3540436" y="5253523"/>
            <a:ext cx="94094" cy="94094"/>
          </a:xfrm>
          <a:prstGeom prst="rect">
            <a:avLst/>
          </a:prstGeom>
          <a:blipFill>
            <a:blip r:embed="rId8" cstate="print"/>
            <a:stretch>
              <a:fillRect/>
            </a:stretch>
          </a:blipFill>
        </p:spPr>
        <p:txBody>
          <a:bodyPr wrap="square" lIns="0" tIns="0" rIns="0" bIns="0" rtlCol="0"/>
          <a:lstStyle/>
          <a:p/>
        </p:txBody>
      </p:sp>
      <p:sp>
        <p:nvSpPr>
          <p:cNvPr id="53" name="object 49"/>
          <p:cNvSpPr/>
          <p:nvPr/>
        </p:nvSpPr>
        <p:spPr>
          <a:xfrm>
            <a:off x="3873594" y="4888881"/>
            <a:ext cx="94094" cy="94094"/>
          </a:xfrm>
          <a:prstGeom prst="rect">
            <a:avLst/>
          </a:prstGeom>
          <a:blipFill>
            <a:blip r:embed="rId9" cstate="print"/>
            <a:stretch>
              <a:fillRect/>
            </a:stretch>
          </a:blipFill>
        </p:spPr>
        <p:txBody>
          <a:bodyPr wrap="square" lIns="0" tIns="0" rIns="0" bIns="0" rtlCol="0"/>
          <a:lstStyle/>
          <a:p/>
        </p:txBody>
      </p:sp>
      <p:sp>
        <p:nvSpPr>
          <p:cNvPr id="54" name="object 50"/>
          <p:cNvSpPr/>
          <p:nvPr/>
        </p:nvSpPr>
        <p:spPr>
          <a:xfrm>
            <a:off x="4273429" y="4415018"/>
            <a:ext cx="94094" cy="94094"/>
          </a:xfrm>
          <a:prstGeom prst="rect">
            <a:avLst/>
          </a:prstGeom>
          <a:blipFill>
            <a:blip r:embed="rId10" cstate="print"/>
            <a:stretch>
              <a:fillRect/>
            </a:stretch>
          </a:blipFill>
        </p:spPr>
        <p:txBody>
          <a:bodyPr wrap="square" lIns="0" tIns="0" rIns="0" bIns="0" rtlCol="0"/>
          <a:lstStyle/>
          <a:p/>
        </p:txBody>
      </p:sp>
      <p:sp>
        <p:nvSpPr>
          <p:cNvPr id="55" name="object 51"/>
          <p:cNvSpPr/>
          <p:nvPr/>
        </p:nvSpPr>
        <p:spPr>
          <a:xfrm>
            <a:off x="4290104" y="4094788"/>
            <a:ext cx="94094" cy="94094"/>
          </a:xfrm>
          <a:prstGeom prst="rect">
            <a:avLst/>
          </a:prstGeom>
          <a:blipFill>
            <a:blip r:embed="rId11" cstate="print"/>
            <a:stretch>
              <a:fillRect/>
            </a:stretch>
          </a:blipFill>
        </p:spPr>
        <p:txBody>
          <a:bodyPr wrap="square" lIns="0" tIns="0" rIns="0" bIns="0" rtlCol="0"/>
          <a:lstStyle/>
          <a:p/>
        </p:txBody>
      </p:sp>
      <p:sp>
        <p:nvSpPr>
          <p:cNvPr id="56" name="object 52"/>
          <p:cNvSpPr/>
          <p:nvPr/>
        </p:nvSpPr>
        <p:spPr>
          <a:xfrm>
            <a:off x="2360250" y="4141829"/>
            <a:ext cx="1977389" cy="2149475"/>
          </a:xfrm>
          <a:custGeom>
            <a:avLst/>
            <a:gdLst/>
            <a:ahLst/>
            <a:cxnLst/>
            <a:rect l="l" t="t" r="r" b="b"/>
            <a:pathLst>
              <a:path w="1977390" h="2149475">
                <a:moveTo>
                  <a:pt x="0" y="2149017"/>
                </a:moveTo>
                <a:lnTo>
                  <a:pt x="953274" y="1423454"/>
                </a:lnTo>
                <a:lnTo>
                  <a:pt x="1227213" y="1163586"/>
                </a:lnTo>
                <a:lnTo>
                  <a:pt x="1560398" y="794080"/>
                </a:lnTo>
                <a:lnTo>
                  <a:pt x="1960219" y="320217"/>
                </a:lnTo>
                <a:lnTo>
                  <a:pt x="1976894" y="0"/>
                </a:lnTo>
              </a:path>
            </a:pathLst>
          </a:custGeom>
          <a:ln w="9905">
            <a:solidFill>
              <a:srgbClr val="231F20"/>
            </a:solidFill>
          </a:ln>
        </p:spPr>
        <p:txBody>
          <a:bodyPr wrap="square" lIns="0" tIns="0" rIns="0" bIns="0" rtlCol="0"/>
          <a:lstStyle/>
          <a:p/>
        </p:txBody>
      </p:sp>
      <p:sp>
        <p:nvSpPr>
          <p:cNvPr id="57" name="object 53"/>
          <p:cNvSpPr/>
          <p:nvPr/>
        </p:nvSpPr>
        <p:spPr>
          <a:xfrm>
            <a:off x="3948639" y="5387190"/>
            <a:ext cx="106883" cy="100698"/>
          </a:xfrm>
          <a:prstGeom prst="rect">
            <a:avLst/>
          </a:prstGeom>
          <a:blipFill>
            <a:blip r:embed="rId12" cstate="print"/>
            <a:stretch>
              <a:fillRect/>
            </a:stretch>
          </a:blipFill>
        </p:spPr>
        <p:txBody>
          <a:bodyPr wrap="square" lIns="0" tIns="0" rIns="0" bIns="0" rtlCol="0"/>
          <a:lstStyle/>
          <a:p/>
        </p:txBody>
      </p:sp>
      <p:sp>
        <p:nvSpPr>
          <p:cNvPr id="58" name="object 54"/>
          <p:cNvSpPr/>
          <p:nvPr/>
        </p:nvSpPr>
        <p:spPr>
          <a:xfrm>
            <a:off x="4304036" y="4532011"/>
            <a:ext cx="106883" cy="100710"/>
          </a:xfrm>
          <a:prstGeom prst="rect">
            <a:avLst/>
          </a:prstGeom>
          <a:blipFill>
            <a:blip r:embed="rId1" cstate="print"/>
            <a:stretch>
              <a:fillRect/>
            </a:stretch>
          </a:blipFill>
        </p:spPr>
        <p:txBody>
          <a:bodyPr wrap="square" lIns="0" tIns="0" rIns="0" bIns="0" rtlCol="0"/>
          <a:lstStyle/>
          <a:p/>
        </p:txBody>
      </p:sp>
      <p:sp>
        <p:nvSpPr>
          <p:cNvPr id="59" name="object 55"/>
          <p:cNvSpPr/>
          <p:nvPr/>
        </p:nvSpPr>
        <p:spPr>
          <a:xfrm>
            <a:off x="4833435" y="3673148"/>
            <a:ext cx="106895" cy="100698"/>
          </a:xfrm>
          <a:prstGeom prst="rect">
            <a:avLst/>
          </a:prstGeom>
          <a:blipFill>
            <a:blip r:embed="rId13" cstate="print"/>
            <a:stretch>
              <a:fillRect/>
            </a:stretch>
          </a:blipFill>
        </p:spPr>
        <p:txBody>
          <a:bodyPr wrap="square" lIns="0" tIns="0" rIns="0" bIns="0" rtlCol="0"/>
          <a:lstStyle/>
          <a:p/>
        </p:txBody>
      </p:sp>
      <p:sp>
        <p:nvSpPr>
          <p:cNvPr id="60" name="object 56"/>
          <p:cNvSpPr/>
          <p:nvPr/>
        </p:nvSpPr>
        <p:spPr>
          <a:xfrm>
            <a:off x="5422080" y="2817968"/>
            <a:ext cx="106883" cy="100710"/>
          </a:xfrm>
          <a:prstGeom prst="rect">
            <a:avLst/>
          </a:prstGeom>
          <a:blipFill>
            <a:blip r:embed="rId1" cstate="print"/>
            <a:stretch>
              <a:fillRect/>
            </a:stretch>
          </a:blipFill>
        </p:spPr>
        <p:txBody>
          <a:bodyPr wrap="square" lIns="0" tIns="0" rIns="0" bIns="0" rtlCol="0"/>
          <a:lstStyle/>
          <a:p/>
        </p:txBody>
      </p:sp>
      <p:sp>
        <p:nvSpPr>
          <p:cNvPr id="61" name="object 57"/>
          <p:cNvSpPr/>
          <p:nvPr/>
        </p:nvSpPr>
        <p:spPr>
          <a:xfrm>
            <a:off x="2362092" y="2868323"/>
            <a:ext cx="3114040" cy="3444875"/>
          </a:xfrm>
          <a:custGeom>
            <a:avLst/>
            <a:gdLst/>
            <a:ahLst/>
            <a:cxnLst/>
            <a:rect l="l" t="t" r="r" b="b"/>
            <a:pathLst>
              <a:path w="3114040" h="3444875">
                <a:moveTo>
                  <a:pt x="0" y="3444748"/>
                </a:moveTo>
                <a:lnTo>
                  <a:pt x="1639989" y="2577630"/>
                </a:lnTo>
                <a:lnTo>
                  <a:pt x="1995385" y="1726552"/>
                </a:lnTo>
                <a:lnTo>
                  <a:pt x="2524785" y="855179"/>
                </a:lnTo>
                <a:lnTo>
                  <a:pt x="3113430" y="0"/>
                </a:lnTo>
              </a:path>
            </a:pathLst>
          </a:custGeom>
          <a:ln w="9906">
            <a:solidFill>
              <a:srgbClr val="231F20"/>
            </a:solidFill>
          </a:ln>
        </p:spPr>
        <p:txBody>
          <a:bodyPr wrap="square" lIns="0" tIns="0" rIns="0" bIns="0" rtlCol="0"/>
          <a:lstStyle/>
          <a:p/>
        </p:txBody>
      </p:sp>
      <p:sp>
        <p:nvSpPr>
          <p:cNvPr id="62" name="object 58"/>
          <p:cNvSpPr txBox="1"/>
          <p:nvPr/>
        </p:nvSpPr>
        <p:spPr>
          <a:xfrm>
            <a:off x="2163117" y="6175856"/>
            <a:ext cx="113664"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a:t>
            </a:r>
            <a:endParaRPr sz="1250">
              <a:latin typeface="Arial" panose="020B0604020202020204"/>
              <a:cs typeface="Arial" panose="020B0604020202020204"/>
            </a:endParaRPr>
          </a:p>
        </p:txBody>
      </p:sp>
      <p:sp>
        <p:nvSpPr>
          <p:cNvPr id="63" name="object 59"/>
          <p:cNvSpPr txBox="1"/>
          <p:nvPr/>
        </p:nvSpPr>
        <p:spPr>
          <a:xfrm>
            <a:off x="2075046" y="5320666"/>
            <a:ext cx="20193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a:t>
            </a:r>
            <a:endParaRPr sz="1250">
              <a:latin typeface="Arial" panose="020B0604020202020204"/>
              <a:cs typeface="Arial" panose="020B0604020202020204"/>
            </a:endParaRPr>
          </a:p>
        </p:txBody>
      </p:sp>
      <p:sp>
        <p:nvSpPr>
          <p:cNvPr id="64" name="object 60"/>
          <p:cNvSpPr txBox="1"/>
          <p:nvPr/>
        </p:nvSpPr>
        <p:spPr>
          <a:xfrm>
            <a:off x="1986975" y="4465460"/>
            <a:ext cx="29019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a:t>
            </a:r>
            <a:endParaRPr sz="1250">
              <a:latin typeface="Arial" panose="020B0604020202020204"/>
              <a:cs typeface="Arial" panose="020B0604020202020204"/>
            </a:endParaRPr>
          </a:p>
        </p:txBody>
      </p:sp>
      <p:sp>
        <p:nvSpPr>
          <p:cNvPr id="65" name="object 61"/>
          <p:cNvSpPr txBox="1"/>
          <p:nvPr/>
        </p:nvSpPr>
        <p:spPr>
          <a:xfrm>
            <a:off x="1898904" y="3610254"/>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1000</a:t>
            </a:r>
            <a:endParaRPr sz="1250">
              <a:latin typeface="Arial" panose="020B0604020202020204"/>
              <a:cs typeface="Arial" panose="020B0604020202020204"/>
            </a:endParaRPr>
          </a:p>
        </p:txBody>
      </p:sp>
      <p:sp>
        <p:nvSpPr>
          <p:cNvPr id="66" name="object 62"/>
          <p:cNvSpPr txBox="1"/>
          <p:nvPr/>
        </p:nvSpPr>
        <p:spPr>
          <a:xfrm>
            <a:off x="1766798" y="2755049"/>
            <a:ext cx="50990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10,000</a:t>
            </a:r>
            <a:endParaRPr sz="1250">
              <a:latin typeface="Arial" panose="020B0604020202020204"/>
              <a:cs typeface="Arial" panose="020B0604020202020204"/>
            </a:endParaRPr>
          </a:p>
        </p:txBody>
      </p:sp>
      <p:sp>
        <p:nvSpPr>
          <p:cNvPr id="67" name="object 63"/>
          <p:cNvSpPr txBox="1"/>
          <p:nvPr/>
        </p:nvSpPr>
        <p:spPr>
          <a:xfrm>
            <a:off x="1678743" y="1899843"/>
            <a:ext cx="59817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100,000</a:t>
            </a:r>
            <a:endParaRPr sz="1250">
              <a:latin typeface="Arial" panose="020B0604020202020204"/>
              <a:cs typeface="Arial" panose="020B0604020202020204"/>
            </a:endParaRPr>
          </a:p>
        </p:txBody>
      </p:sp>
      <p:sp>
        <p:nvSpPr>
          <p:cNvPr id="69" name="object 65"/>
          <p:cNvSpPr txBox="1"/>
          <p:nvPr/>
        </p:nvSpPr>
        <p:spPr>
          <a:xfrm>
            <a:off x="2305307" y="6360376"/>
            <a:ext cx="113664"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a:t>
            </a:r>
            <a:endParaRPr sz="1250">
              <a:latin typeface="Arial" panose="020B0604020202020204"/>
              <a:cs typeface="Arial" panose="020B0604020202020204"/>
            </a:endParaRPr>
          </a:p>
        </p:txBody>
      </p:sp>
      <p:sp>
        <p:nvSpPr>
          <p:cNvPr id="70" name="object 66"/>
          <p:cNvSpPr txBox="1"/>
          <p:nvPr/>
        </p:nvSpPr>
        <p:spPr>
          <a:xfrm>
            <a:off x="3470731" y="6312996"/>
            <a:ext cx="2548622" cy="252633"/>
          </a:xfrm>
          <a:prstGeom prst="rect">
            <a:avLst/>
          </a:prstGeom>
        </p:spPr>
        <p:txBody>
          <a:bodyPr vert="horz" wrap="square" lIns="0" tIns="59690" rIns="0" bIns="0" rtlCol="0">
            <a:spAutoFit/>
          </a:bodyPr>
          <a:lstStyle/>
          <a:p>
            <a:pPr marR="97790" algn="ctr">
              <a:lnSpc>
                <a:spcPct val="100000"/>
              </a:lnSpc>
              <a:spcBef>
                <a:spcPts val="470"/>
              </a:spcBef>
            </a:pPr>
            <a:r>
              <a:rPr sz="1250" spc="-5" dirty="0" smtClean="0">
                <a:solidFill>
                  <a:srgbClr val="231F20"/>
                </a:solidFill>
                <a:latin typeface="Arial" panose="020B0604020202020204"/>
                <a:cs typeface="Arial" panose="020B0604020202020204"/>
              </a:rPr>
              <a:t>10</a:t>
            </a:r>
            <a:endParaRPr sz="1250" dirty="0">
              <a:latin typeface="Arial" panose="020B0604020202020204"/>
              <a:cs typeface="Arial" panose="020B0604020202020204"/>
            </a:endParaRPr>
          </a:p>
        </p:txBody>
      </p:sp>
      <p:sp>
        <p:nvSpPr>
          <p:cNvPr id="71" name="object 67"/>
          <p:cNvSpPr txBox="1"/>
          <p:nvPr/>
        </p:nvSpPr>
        <p:spPr>
          <a:xfrm>
            <a:off x="6431947" y="6360376"/>
            <a:ext cx="29019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a:t>
            </a:r>
            <a:endParaRPr sz="1250">
              <a:latin typeface="Arial" panose="020B0604020202020204"/>
              <a:cs typeface="Arial" panose="020B0604020202020204"/>
            </a:endParaRPr>
          </a:p>
        </p:txBody>
      </p:sp>
      <p:sp>
        <p:nvSpPr>
          <p:cNvPr id="72" name="object 68"/>
          <p:cNvSpPr txBox="1"/>
          <p:nvPr/>
        </p:nvSpPr>
        <p:spPr>
          <a:xfrm>
            <a:off x="2365203" y="5441809"/>
            <a:ext cx="4206875" cy="405765"/>
          </a:xfrm>
          <a:prstGeom prst="rect">
            <a:avLst/>
          </a:prstGeom>
        </p:spPr>
        <p:txBody>
          <a:bodyPr vert="horz" wrap="square" lIns="0" tIns="12065" rIns="0" bIns="0" rtlCol="0">
            <a:spAutoFit/>
          </a:bodyPr>
          <a:lstStyle/>
          <a:p>
            <a:pPr marL="1688465" algn="ctr">
              <a:lnSpc>
                <a:spcPts val="1500"/>
              </a:lnSpc>
              <a:spcBef>
                <a:spcPts val="95"/>
              </a:spcBef>
            </a:pPr>
            <a:r>
              <a:rPr sz="1250" spc="-5" dirty="0">
                <a:solidFill>
                  <a:srgbClr val="00B050"/>
                </a:solidFill>
                <a:latin typeface="Arial" panose="020B0604020202020204"/>
                <a:cs typeface="Arial" panose="020B0604020202020204"/>
              </a:rPr>
              <a:t>(Latency</a:t>
            </a:r>
            <a:r>
              <a:rPr sz="1250" spc="-10" dirty="0">
                <a:solidFill>
                  <a:srgbClr val="00B050"/>
                </a:solidFill>
                <a:latin typeface="Arial" panose="020B0604020202020204"/>
                <a:cs typeface="Arial" panose="020B0604020202020204"/>
              </a:rPr>
              <a:t> </a:t>
            </a:r>
            <a:r>
              <a:rPr sz="1250" spc="-5" dirty="0">
                <a:solidFill>
                  <a:srgbClr val="00B050"/>
                </a:solidFill>
                <a:latin typeface="Arial" panose="020B0604020202020204"/>
                <a:cs typeface="Arial" panose="020B0604020202020204"/>
              </a:rPr>
              <a:t>improvement</a:t>
            </a:r>
            <a:endParaRPr sz="1250" dirty="0">
              <a:solidFill>
                <a:srgbClr val="00B050"/>
              </a:solidFill>
              <a:latin typeface="Arial" panose="020B0604020202020204"/>
              <a:cs typeface="Arial" panose="020B0604020202020204"/>
            </a:endParaRPr>
          </a:p>
          <a:p>
            <a:pPr marL="1688465" algn="ctr">
              <a:lnSpc>
                <a:spcPts val="1500"/>
              </a:lnSpc>
            </a:pPr>
            <a:r>
              <a:rPr sz="1250" spc="-5" dirty="0">
                <a:solidFill>
                  <a:srgbClr val="00B050"/>
                </a:solidFill>
                <a:latin typeface="Arial" panose="020B0604020202020204"/>
                <a:cs typeface="Arial" panose="020B0604020202020204"/>
              </a:rPr>
              <a:t>= bandwidth</a:t>
            </a:r>
            <a:r>
              <a:rPr sz="1250" spc="-10" dirty="0">
                <a:solidFill>
                  <a:srgbClr val="00B050"/>
                </a:solidFill>
                <a:latin typeface="Arial" panose="020B0604020202020204"/>
                <a:cs typeface="Arial" panose="020B0604020202020204"/>
              </a:rPr>
              <a:t> </a:t>
            </a:r>
            <a:r>
              <a:rPr sz="1250" spc="-5" dirty="0">
                <a:solidFill>
                  <a:srgbClr val="00B050"/>
                </a:solidFill>
                <a:latin typeface="Arial" panose="020B0604020202020204"/>
                <a:cs typeface="Arial" panose="020B0604020202020204"/>
              </a:rPr>
              <a:t>improvement)</a:t>
            </a:r>
            <a:endParaRPr sz="1250" dirty="0">
              <a:solidFill>
                <a:srgbClr val="00B050"/>
              </a:solidFill>
              <a:latin typeface="Arial" panose="020B0604020202020204"/>
              <a:cs typeface="Arial" panose="020B0604020202020204"/>
            </a:endParaRPr>
          </a:p>
        </p:txBody>
      </p:sp>
      <p:sp>
        <p:nvSpPr>
          <p:cNvPr id="73" name="object 69"/>
          <p:cNvSpPr txBox="1"/>
          <p:nvPr/>
        </p:nvSpPr>
        <p:spPr>
          <a:xfrm>
            <a:off x="3131841" y="3843386"/>
            <a:ext cx="724416"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Memory</a:t>
            </a:r>
            <a:endParaRPr sz="1250" dirty="0">
              <a:latin typeface="Arial" panose="020B0604020202020204"/>
              <a:cs typeface="Arial" panose="020B0604020202020204"/>
            </a:endParaRPr>
          </a:p>
        </p:txBody>
      </p:sp>
      <p:sp>
        <p:nvSpPr>
          <p:cNvPr id="74" name="object 70"/>
          <p:cNvSpPr txBox="1"/>
          <p:nvPr/>
        </p:nvSpPr>
        <p:spPr>
          <a:xfrm>
            <a:off x="4337640" y="3178421"/>
            <a:ext cx="754638"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Network</a:t>
            </a:r>
            <a:endParaRPr sz="1250" dirty="0">
              <a:latin typeface="Arial" panose="020B0604020202020204"/>
              <a:cs typeface="Arial" panose="020B0604020202020204"/>
            </a:endParaRPr>
          </a:p>
        </p:txBody>
      </p:sp>
      <p:sp>
        <p:nvSpPr>
          <p:cNvPr id="75" name="object 71"/>
          <p:cNvSpPr txBox="1"/>
          <p:nvPr/>
        </p:nvSpPr>
        <p:spPr>
          <a:xfrm>
            <a:off x="2365203" y="2457539"/>
            <a:ext cx="4206875" cy="215900"/>
          </a:xfrm>
          <a:prstGeom prst="rect">
            <a:avLst/>
          </a:prstGeom>
        </p:spPr>
        <p:txBody>
          <a:bodyPr vert="horz" wrap="square" lIns="0" tIns="12065" rIns="0" bIns="0" rtlCol="0">
            <a:spAutoFit/>
          </a:bodyPr>
          <a:lstStyle/>
          <a:p>
            <a:pPr marL="2718435">
              <a:lnSpc>
                <a:spcPct val="100000"/>
              </a:lnSpc>
              <a:spcBef>
                <a:spcPts val="95"/>
              </a:spcBef>
            </a:pPr>
            <a:r>
              <a:rPr sz="1250" spc="-5" dirty="0">
                <a:solidFill>
                  <a:srgbClr val="231F20"/>
                </a:solidFill>
                <a:latin typeface="Arial" panose="020B0604020202020204"/>
                <a:cs typeface="Arial" panose="020B0604020202020204"/>
              </a:rPr>
              <a:t>Microprocessor</a:t>
            </a:r>
            <a:endParaRPr sz="1250" dirty="0">
              <a:latin typeface="Arial" panose="020B0604020202020204"/>
              <a:cs typeface="Arial" panose="020B0604020202020204"/>
            </a:endParaRPr>
          </a:p>
        </p:txBody>
      </p:sp>
      <p:sp>
        <p:nvSpPr>
          <p:cNvPr id="76" name="object 72"/>
          <p:cNvSpPr txBox="1"/>
          <p:nvPr/>
        </p:nvSpPr>
        <p:spPr>
          <a:xfrm>
            <a:off x="3912960" y="4387018"/>
            <a:ext cx="471238"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Disk</a:t>
            </a:r>
            <a:endParaRPr sz="1250" dirty="0">
              <a:latin typeface="Arial" panose="020B0604020202020204"/>
              <a:cs typeface="Arial" panose="020B0604020202020204"/>
            </a:endParaRPr>
          </a:p>
        </p:txBody>
      </p:sp>
      <p:sp>
        <p:nvSpPr>
          <p:cNvPr id="77" name="object 73"/>
          <p:cNvSpPr/>
          <p:nvPr/>
        </p:nvSpPr>
        <p:spPr>
          <a:xfrm>
            <a:off x="4688401" y="5345992"/>
            <a:ext cx="132080" cy="132080"/>
          </a:xfrm>
          <a:custGeom>
            <a:avLst/>
            <a:gdLst/>
            <a:ahLst/>
            <a:cxnLst/>
            <a:rect l="l" t="t" r="r" b="b"/>
            <a:pathLst>
              <a:path w="132079" h="132079">
                <a:moveTo>
                  <a:pt x="131673" y="131635"/>
                </a:moveTo>
                <a:lnTo>
                  <a:pt x="0" y="0"/>
                </a:lnTo>
              </a:path>
            </a:pathLst>
          </a:custGeom>
          <a:ln w="4953">
            <a:solidFill>
              <a:srgbClr val="00B050"/>
            </a:solidFill>
          </a:ln>
        </p:spPr>
        <p:txBody>
          <a:bodyPr wrap="square" lIns="0" tIns="0" rIns="0" bIns="0" rtlCol="0"/>
          <a:lstStyle/>
          <a:p/>
        </p:txBody>
      </p:sp>
      <p:sp>
        <p:nvSpPr>
          <p:cNvPr id="4" name="矩形 3"/>
          <p:cNvSpPr/>
          <p:nvPr/>
        </p:nvSpPr>
        <p:spPr>
          <a:xfrm>
            <a:off x="2986798" y="6452707"/>
            <a:ext cx="2435282" cy="284693"/>
          </a:xfrm>
          <a:prstGeom prst="rect">
            <a:avLst/>
          </a:prstGeom>
        </p:spPr>
        <p:txBody>
          <a:bodyPr wrap="none">
            <a:spAutoFit/>
          </a:bodyPr>
          <a:lstStyle/>
          <a:p>
            <a:pPr lvl="0" algn="ctr">
              <a:spcBef>
                <a:spcPts val="370"/>
              </a:spcBef>
            </a:pPr>
            <a:r>
              <a:rPr lang="en-US" altLang="zh-CN" sz="1250" spc="-5" dirty="0">
                <a:solidFill>
                  <a:srgbClr val="231F20"/>
                </a:solidFill>
                <a:latin typeface="Arial" panose="020B0604020202020204"/>
                <a:cs typeface="Arial" panose="020B0604020202020204"/>
              </a:rPr>
              <a:t>Relative latency</a:t>
            </a:r>
            <a:r>
              <a:rPr lang="en-US" altLang="zh-CN" sz="1250" spc="-15" dirty="0">
                <a:solidFill>
                  <a:srgbClr val="231F20"/>
                </a:solidFill>
                <a:latin typeface="Arial" panose="020B0604020202020204"/>
                <a:cs typeface="Arial" panose="020B0604020202020204"/>
              </a:rPr>
              <a:t> </a:t>
            </a:r>
            <a:r>
              <a:rPr lang="en-US" altLang="zh-CN" sz="1250" spc="-5" dirty="0">
                <a:solidFill>
                  <a:srgbClr val="231F20"/>
                </a:solidFill>
                <a:latin typeface="Arial" panose="020B0604020202020204"/>
                <a:cs typeface="Arial" panose="020B0604020202020204"/>
              </a:rPr>
              <a:t>improvement</a:t>
            </a:r>
            <a:endParaRPr lang="en-US" altLang="zh-CN" sz="1250" dirty="0">
              <a:solidFill>
                <a:srgbClr val="FFFFFF"/>
              </a:solidFill>
              <a:latin typeface="Arial" panose="020B0604020202020204"/>
              <a:cs typeface="Arial" panose="020B0604020202020204"/>
            </a:endParaRPr>
          </a:p>
        </p:txBody>
      </p:sp>
      <p:sp>
        <p:nvSpPr>
          <p:cNvPr id="133120" name="矩形 133119"/>
          <p:cNvSpPr/>
          <p:nvPr/>
        </p:nvSpPr>
        <p:spPr>
          <a:xfrm>
            <a:off x="453561" y="3104432"/>
            <a:ext cx="1541407" cy="669414"/>
          </a:xfrm>
          <a:prstGeom prst="rect">
            <a:avLst/>
          </a:prstGeom>
        </p:spPr>
        <p:txBody>
          <a:bodyPr wrap="square">
            <a:spAutoFit/>
          </a:bodyPr>
          <a:lstStyle/>
          <a:p>
            <a:pPr marL="12700" lvl="0">
              <a:spcBef>
                <a:spcPts val="10"/>
              </a:spcBef>
            </a:pPr>
            <a:r>
              <a:rPr lang="en-US" altLang="zh-CN" sz="1250" spc="-5" dirty="0">
                <a:solidFill>
                  <a:srgbClr val="231F20"/>
                </a:solidFill>
                <a:latin typeface="Arial" panose="020B0604020202020204"/>
                <a:cs typeface="Arial" panose="020B0604020202020204"/>
              </a:rPr>
              <a:t>Relative bandwidth</a:t>
            </a:r>
            <a:r>
              <a:rPr lang="en-US" altLang="zh-CN" sz="1250" spc="-10" dirty="0">
                <a:solidFill>
                  <a:srgbClr val="231F20"/>
                </a:solidFill>
                <a:latin typeface="Arial" panose="020B0604020202020204"/>
                <a:cs typeface="Arial" panose="020B0604020202020204"/>
              </a:rPr>
              <a:t> </a:t>
            </a:r>
            <a:r>
              <a:rPr lang="en-US" altLang="zh-CN" sz="1250" spc="-5" dirty="0">
                <a:solidFill>
                  <a:srgbClr val="231F20"/>
                </a:solidFill>
                <a:latin typeface="Arial" panose="020B0604020202020204"/>
                <a:cs typeface="Arial" panose="020B0604020202020204"/>
              </a:rPr>
              <a:t>improvement</a:t>
            </a:r>
            <a:endParaRPr lang="en-US" altLang="zh-CN" sz="1250" dirty="0">
              <a:solidFill>
                <a:srgbClr val="FFFFFF"/>
              </a:solidFill>
              <a:latin typeface="Arial" panose="020B0604020202020204"/>
              <a:cs typeface="Arial" panose="020B0604020202020204"/>
            </a:endParaRPr>
          </a:p>
        </p:txBody>
      </p:sp>
      <p:sp>
        <p:nvSpPr>
          <p:cNvPr id="133122" name="矩形 133121"/>
          <p:cNvSpPr/>
          <p:nvPr/>
        </p:nvSpPr>
        <p:spPr>
          <a:xfrm>
            <a:off x="6854284" y="2379044"/>
            <a:ext cx="1390124" cy="284693"/>
          </a:xfrm>
          <a:prstGeom prst="rect">
            <a:avLst/>
          </a:prstGeom>
        </p:spPr>
        <p:txBody>
          <a:bodyPr wrap="none">
            <a:spAutoFit/>
          </a:bodyPr>
          <a:lstStyle/>
          <a:p>
            <a:r>
              <a:rPr lang="en-US" altLang="zh-CN" sz="1250" dirty="0">
                <a:solidFill>
                  <a:schemeClr val="tx1"/>
                </a:solidFill>
                <a:latin typeface="+mj-lt"/>
              </a:rPr>
              <a:t>Microprocessor</a:t>
            </a:r>
            <a:endParaRPr lang="en-US" altLang="zh-CN" sz="1250" dirty="0">
              <a:solidFill>
                <a:schemeClr val="tx1"/>
              </a:solidFill>
              <a:latin typeface="+mj-lt"/>
            </a:endParaRPr>
          </a:p>
        </p:txBody>
      </p:sp>
      <p:sp>
        <p:nvSpPr>
          <p:cNvPr id="86" name="object 29"/>
          <p:cNvSpPr/>
          <p:nvPr/>
        </p:nvSpPr>
        <p:spPr>
          <a:xfrm>
            <a:off x="6792374" y="2472998"/>
            <a:ext cx="106883" cy="106857"/>
          </a:xfrm>
          <a:prstGeom prst="rect">
            <a:avLst/>
          </a:prstGeom>
          <a:blipFill>
            <a:blip r:embed="rId5" cstate="print"/>
            <a:stretch>
              <a:fillRect/>
            </a:stretch>
          </a:blipFill>
        </p:spPr>
        <p:txBody>
          <a:bodyPr wrap="square" lIns="0" tIns="0" rIns="0" bIns="0" rtlCol="0"/>
          <a:lstStyle/>
          <a:p/>
        </p:txBody>
      </p:sp>
      <p:sp>
        <p:nvSpPr>
          <p:cNvPr id="87" name="object 70"/>
          <p:cNvSpPr txBox="1"/>
          <p:nvPr/>
        </p:nvSpPr>
        <p:spPr>
          <a:xfrm>
            <a:off x="6930050" y="2792409"/>
            <a:ext cx="754638"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Network</a:t>
            </a:r>
            <a:endParaRPr sz="1250" dirty="0">
              <a:latin typeface="Arial" panose="020B0604020202020204"/>
              <a:cs typeface="Arial" panose="020B0604020202020204"/>
            </a:endParaRPr>
          </a:p>
        </p:txBody>
      </p:sp>
      <p:sp>
        <p:nvSpPr>
          <p:cNvPr id="88" name="object 56"/>
          <p:cNvSpPr/>
          <p:nvPr/>
        </p:nvSpPr>
        <p:spPr>
          <a:xfrm>
            <a:off x="6776708" y="2841819"/>
            <a:ext cx="106883" cy="100710"/>
          </a:xfrm>
          <a:prstGeom prst="rect">
            <a:avLst/>
          </a:prstGeom>
          <a:blipFill>
            <a:blip r:embed="rId1" cstate="print"/>
            <a:stretch>
              <a:fillRect/>
            </a:stretch>
          </a:blipFill>
        </p:spPr>
        <p:txBody>
          <a:bodyPr wrap="square" lIns="0" tIns="0" rIns="0" bIns="0" rtlCol="0"/>
          <a:lstStyle/>
          <a:p/>
        </p:txBody>
      </p:sp>
      <p:sp>
        <p:nvSpPr>
          <p:cNvPr id="90" name="object 43"/>
          <p:cNvSpPr/>
          <p:nvPr/>
        </p:nvSpPr>
        <p:spPr>
          <a:xfrm>
            <a:off x="6804248" y="3576444"/>
            <a:ext cx="68580" cy="68580"/>
          </a:xfrm>
          <a:custGeom>
            <a:avLst/>
            <a:gdLst/>
            <a:ahLst/>
            <a:cxnLst/>
            <a:rect l="l" t="t" r="r" b="b"/>
            <a:pathLst>
              <a:path w="68579" h="68579">
                <a:moveTo>
                  <a:pt x="0" y="68579"/>
                </a:moveTo>
                <a:lnTo>
                  <a:pt x="68553" y="68579"/>
                </a:lnTo>
                <a:lnTo>
                  <a:pt x="68553" y="0"/>
                </a:lnTo>
                <a:lnTo>
                  <a:pt x="0" y="0"/>
                </a:lnTo>
                <a:lnTo>
                  <a:pt x="0" y="68579"/>
                </a:lnTo>
                <a:close/>
              </a:path>
            </a:pathLst>
          </a:custGeom>
          <a:solidFill>
            <a:srgbClr val="231F20"/>
          </a:solidFill>
        </p:spPr>
        <p:txBody>
          <a:bodyPr wrap="square" lIns="0" tIns="0" rIns="0" bIns="0" rtlCol="0"/>
          <a:lstStyle/>
          <a:p/>
        </p:txBody>
      </p:sp>
      <p:sp>
        <p:nvSpPr>
          <p:cNvPr id="91" name="object 69"/>
          <p:cNvSpPr txBox="1"/>
          <p:nvPr/>
        </p:nvSpPr>
        <p:spPr>
          <a:xfrm>
            <a:off x="6948264" y="3512489"/>
            <a:ext cx="724416"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Memory</a:t>
            </a:r>
            <a:endParaRPr sz="1250" dirty="0">
              <a:latin typeface="Arial" panose="020B0604020202020204"/>
              <a:cs typeface="Arial" panose="020B0604020202020204"/>
            </a:endParaRPr>
          </a:p>
        </p:txBody>
      </p:sp>
      <p:sp>
        <p:nvSpPr>
          <p:cNvPr id="92" name="object 51"/>
          <p:cNvSpPr/>
          <p:nvPr/>
        </p:nvSpPr>
        <p:spPr>
          <a:xfrm>
            <a:off x="6803459" y="4099265"/>
            <a:ext cx="94094" cy="94094"/>
          </a:xfrm>
          <a:prstGeom prst="rect">
            <a:avLst/>
          </a:prstGeom>
          <a:blipFill>
            <a:blip r:embed="rId11" cstate="print"/>
            <a:stretch>
              <a:fillRect/>
            </a:stretch>
          </a:blipFill>
        </p:spPr>
        <p:txBody>
          <a:bodyPr wrap="square" lIns="0" tIns="0" rIns="0" bIns="0" rtlCol="0"/>
          <a:lstStyle/>
          <a:p/>
        </p:txBody>
      </p:sp>
      <p:sp>
        <p:nvSpPr>
          <p:cNvPr id="93" name="object 72"/>
          <p:cNvSpPr txBox="1"/>
          <p:nvPr/>
        </p:nvSpPr>
        <p:spPr>
          <a:xfrm>
            <a:off x="6944575" y="4028026"/>
            <a:ext cx="471238" cy="204543"/>
          </a:xfrm>
          <a:prstGeom prst="rect">
            <a:avLst/>
          </a:prstGeom>
        </p:spPr>
        <p:txBody>
          <a:bodyPr vert="horz" wrap="square" lIns="0" tIns="12065" rIns="0" bIns="0" rtlCol="0">
            <a:spAutoFit/>
          </a:bodyPr>
          <a:lstStyle/>
          <a:p>
            <a:pPr>
              <a:lnSpc>
                <a:spcPct val="100000"/>
              </a:lnSpc>
              <a:spcBef>
                <a:spcPts val="95"/>
              </a:spcBef>
            </a:pPr>
            <a:r>
              <a:rPr sz="1250" spc="-5" dirty="0">
                <a:solidFill>
                  <a:srgbClr val="231F20"/>
                </a:solidFill>
                <a:latin typeface="Arial" panose="020B0604020202020204"/>
                <a:cs typeface="Arial" panose="020B0604020202020204"/>
              </a:rPr>
              <a:t>Disk</a:t>
            </a:r>
            <a:endParaRPr sz="1250" dirty="0">
              <a:latin typeface="Arial" panose="020B0604020202020204"/>
              <a:cs typeface="Arial" panose="020B0604020202020204"/>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714375" y="404813"/>
            <a:ext cx="8172450"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i="0" u="none" strike="noStrike" kern="0" cap="none" spc="0" normalizeH="0" baseline="0" noProof="0" dirty="0">
                <a:ln>
                  <a:noFill/>
                </a:ln>
                <a:solidFill>
                  <a:srgbClr val="FFC000"/>
                </a:solidFill>
                <a:effectLst>
                  <a:outerShdw blurRad="38100" dist="38100" dir="2700000" algn="tl">
                    <a:srgbClr val="000000"/>
                  </a:outerShdw>
                </a:effectLst>
                <a:uLnTx/>
                <a:uFillTx/>
                <a:cs typeface="微软雅黑" panose="020B0503020204020204" charset="-122"/>
              </a:rPr>
              <a:t>Intel</a:t>
            </a:r>
            <a:r>
              <a:rPr kumimoji="0" lang="zh-CN" altLang="en-US" sz="3200" i="0" u="none" strike="noStrike" kern="0" cap="none" spc="0" normalizeH="0" baseline="0" noProof="0" dirty="0">
                <a:ln>
                  <a:noFill/>
                </a:ln>
                <a:solidFill>
                  <a:srgbClr val="FFC000"/>
                </a:solidFill>
                <a:effectLst>
                  <a:outerShdw blurRad="38100" dist="38100" dir="2700000" algn="tl">
                    <a:srgbClr val="000000"/>
                  </a:outerShdw>
                </a:effectLst>
                <a:uLnTx/>
                <a:uFillTx/>
                <a:cs typeface="微软雅黑" panose="020B0503020204020204" charset="-122"/>
              </a:rPr>
              <a:t>微处理器</a:t>
            </a:r>
            <a:r>
              <a:rPr kumimoji="0" lang="zh-CN" altLang="en-US" sz="3200" i="0" u="none" strike="noStrike" kern="0" cap="none" spc="0" normalizeH="0" baseline="0" noProof="0" dirty="0">
                <a:ln>
                  <a:noFill/>
                </a:ln>
                <a:solidFill>
                  <a:srgbClr val="FFFF00"/>
                </a:solidFill>
                <a:effectLst>
                  <a:outerShdw blurRad="38100" dist="38100" dir="2700000" algn="tl">
                    <a:srgbClr val="000000"/>
                  </a:outerShdw>
                </a:effectLst>
                <a:uLnTx/>
                <a:uFillTx/>
                <a:cs typeface="微软雅黑" panose="020B0503020204020204" charset="-122"/>
              </a:rPr>
              <a:t>性能</a:t>
            </a:r>
            <a:r>
              <a:rPr kumimoji="0" lang="zh-CN" altLang="en-US" sz="3200" i="0" u="none" strike="noStrike" kern="0" cap="none" spc="0" normalizeH="0" baseline="0" noProof="0" dirty="0">
                <a:ln>
                  <a:noFill/>
                </a:ln>
                <a:solidFill>
                  <a:schemeClr val="tx1"/>
                </a:solidFill>
                <a:effectLst>
                  <a:outerShdw blurRad="38100" dist="38100" dir="2700000" algn="tl">
                    <a:srgbClr val="000000"/>
                  </a:outerShdw>
                </a:effectLst>
                <a:uLnTx/>
                <a:uFillTx/>
                <a:cs typeface="微软雅黑" panose="020B0503020204020204" charset="-122"/>
              </a:rPr>
              <a:t>的里程碑</a:t>
            </a:r>
            <a:endParaRPr kumimoji="0" lang="en-US" altLang="zh-CN" sz="3200" i="0" u="none" strike="noStrike" kern="0" cap="none" spc="0" normalizeH="0" baseline="0" noProof="0" dirty="0">
              <a:ln>
                <a:noFill/>
              </a:ln>
              <a:solidFill>
                <a:schemeClr val="tx1"/>
              </a:solidFill>
              <a:effectLst>
                <a:outerShdw blurRad="38100" dist="38100" dir="2700000" algn="tl">
                  <a:srgbClr val="000000"/>
                </a:outerShdw>
              </a:effectLst>
              <a:uLnTx/>
              <a:uFillTx/>
              <a:cs typeface="微软雅黑" panose="020B0503020204020204" charset="-122"/>
            </a:endParaRPr>
          </a:p>
        </p:txBody>
      </p:sp>
      <p:sp>
        <p:nvSpPr>
          <p:cNvPr id="88067"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grpSp>
        <p:nvGrpSpPr>
          <p:cNvPr id="88068" name="组合 1"/>
          <p:cNvGrpSpPr/>
          <p:nvPr/>
        </p:nvGrpSpPr>
        <p:grpSpPr>
          <a:xfrm>
            <a:off x="179070" y="1053148"/>
            <a:ext cx="8893175" cy="5256212"/>
            <a:chOff x="516194" y="1268760"/>
            <a:chExt cx="7944238" cy="4336025"/>
          </a:xfrm>
        </p:grpSpPr>
        <p:pic>
          <p:nvPicPr>
            <p:cNvPr id="88069" name="Picture 2" descr="C:\Users\XJ\Desktop\IMG_1762.JPG"/>
            <p:cNvPicPr>
              <a:picLocks noChangeAspect="1"/>
            </p:cNvPicPr>
            <p:nvPr/>
          </p:nvPicPr>
          <p:blipFill>
            <a:blip r:embed="rId1"/>
            <a:srcRect l="5646" t="34193" r="7475" b="16344"/>
            <a:stretch>
              <a:fillRect/>
            </a:stretch>
          </p:blipFill>
          <p:spPr>
            <a:xfrm>
              <a:off x="516194" y="1268760"/>
              <a:ext cx="7944238" cy="3392129"/>
            </a:xfrm>
            <a:prstGeom prst="rect">
              <a:avLst/>
            </a:prstGeom>
            <a:noFill/>
            <a:ln w="9525">
              <a:noFill/>
            </a:ln>
          </p:spPr>
        </p:pic>
        <p:pic>
          <p:nvPicPr>
            <p:cNvPr id="88070" name="Picture 3" descr="C:\Users\XJ\Desktop\IMG_1765.JPG"/>
            <p:cNvPicPr>
              <a:picLocks noChangeAspect="1"/>
            </p:cNvPicPr>
            <p:nvPr/>
          </p:nvPicPr>
          <p:blipFill>
            <a:blip r:embed="rId2"/>
            <a:srcRect l="4892" t="27527" b="58710"/>
            <a:stretch>
              <a:fillRect/>
            </a:stretch>
          </p:blipFill>
          <p:spPr>
            <a:xfrm>
              <a:off x="516194" y="4660889"/>
              <a:ext cx="7944238" cy="943896"/>
            </a:xfrm>
            <a:prstGeom prst="rect">
              <a:avLst/>
            </a:prstGeom>
            <a:noFill/>
            <a:ln w="9525">
              <a:noFill/>
            </a:ln>
          </p:spPr>
        </p:pic>
      </p:grpSp>
      <p:sp>
        <p:nvSpPr>
          <p:cNvPr id="2" name="文本框 1"/>
          <p:cNvSpPr txBox="1"/>
          <p:nvPr/>
        </p:nvSpPr>
        <p:spPr>
          <a:xfrm>
            <a:off x="621665" y="6312535"/>
            <a:ext cx="7272655" cy="583565"/>
          </a:xfrm>
          <a:prstGeom prst="rect">
            <a:avLst/>
          </a:prstGeom>
          <a:noFill/>
        </p:spPr>
        <p:txBody>
          <a:bodyPr wrap="none" rtlCol="0" anchor="t">
            <a:spAutoFit/>
          </a:bodyPr>
          <a:lstStyle/>
          <a:p>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微处理器里程碑是几代</a:t>
            </a:r>
            <a:r>
              <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rPr>
              <a:t>IA-32</a:t>
            </a: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处理器，从</a:t>
            </a:r>
            <a:r>
              <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rPr>
              <a:t>16</a:t>
            </a: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位总线、微编码</a:t>
            </a:r>
            <a:r>
              <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rPr>
              <a:t>80286</a:t>
            </a: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到</a:t>
            </a:r>
            <a:r>
              <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rPr>
              <a:t>64</a:t>
            </a: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位总线、</a:t>
            </a:r>
            <a:endPar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多核、乱序执行、超流水线</a:t>
            </a:r>
            <a:r>
              <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rPr>
              <a:t>core i7 </a:t>
            </a:r>
            <a:endParaRPr lang="en-US" altLang="zh-CN" sz="16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1042988" y="404813"/>
            <a:ext cx="7275512" cy="647700"/>
          </a:xfrm>
        </p:spPr>
        <p:txBody>
          <a:bodyPr/>
          <a:lstStyle/>
          <a:p>
            <a:pPr eaLnBrk="1" hangingPunct="1">
              <a:defRPr/>
            </a:pPr>
            <a:r>
              <a:rPr lang="zh-CN" altLang="en-US" dirty="0" smtClean="0">
                <a:solidFill>
                  <a:srgbClr val="1A1A00"/>
                </a:solidFill>
              </a:rPr>
              <a:t>集成电路</a:t>
            </a:r>
            <a:r>
              <a:rPr lang="en-US" altLang="zh-CN" dirty="0" smtClean="0">
                <a:solidFill>
                  <a:srgbClr val="1A1A00"/>
                </a:solidFill>
              </a:rPr>
              <a:t> </a:t>
            </a:r>
            <a:r>
              <a:rPr lang="zh-CN" altLang="en-US" dirty="0" smtClean="0">
                <a:solidFill>
                  <a:srgbClr val="1A1A00"/>
                </a:solidFill>
              </a:rPr>
              <a:t>技术挑战</a:t>
            </a:r>
            <a:endParaRPr lang="en-US" altLang="zh-CN" dirty="0" smtClean="0">
              <a:solidFill>
                <a:srgbClr val="1A1A00"/>
              </a:solidFill>
            </a:endParaRPr>
          </a:p>
        </p:txBody>
      </p:sp>
      <p:sp>
        <p:nvSpPr>
          <p:cNvPr id="67589" name="Rectangle 3"/>
          <p:cNvSpPr>
            <a:spLocks noGrp="1" noChangeArrowheads="1"/>
          </p:cNvSpPr>
          <p:nvPr>
            <p:ph idx="1"/>
          </p:nvPr>
        </p:nvSpPr>
        <p:spPr>
          <a:xfrm>
            <a:off x="323850" y="981075"/>
            <a:ext cx="8280400" cy="5688285"/>
          </a:xfrm>
        </p:spPr>
        <p:txBody>
          <a:bodyPr/>
          <a:lstStyle/>
          <a:p>
            <a:pPr eaLnBrk="1" hangingPunct="1">
              <a:lnSpc>
                <a:spcPts val="4000"/>
              </a:lnSpc>
              <a:spcBef>
                <a:spcPts val="0"/>
              </a:spcBef>
              <a:defRPr/>
            </a:pPr>
            <a:r>
              <a:rPr lang="zh-CN" altLang="en-US" sz="2800" b="1" dirty="0" smtClean="0">
                <a:solidFill>
                  <a:srgbClr val="000000"/>
                </a:solidFill>
                <a:effectLst/>
                <a:latin typeface="Comic Sans MS" panose="030F0702030302020204" pitchFamily="66" charset="0"/>
              </a:rPr>
              <a:t>集成电路特征</a:t>
            </a:r>
            <a:r>
              <a:rPr lang="en-US" altLang="zh-CN" sz="2800" b="1" dirty="0" smtClean="0">
                <a:solidFill>
                  <a:srgbClr val="000000"/>
                </a:solidFill>
                <a:effectLst/>
                <a:latin typeface="Comic Sans MS" panose="030F0702030302020204" pitchFamily="66" charset="0"/>
              </a:rPr>
              <a:t>:</a:t>
            </a:r>
            <a:r>
              <a:rPr lang="zh-CN" altLang="en-US" sz="2800" b="1" dirty="0" smtClean="0">
                <a:solidFill>
                  <a:srgbClr val="FF00FF"/>
                </a:solidFill>
                <a:effectLst/>
                <a:latin typeface="Comic Sans MS" panose="030F0702030302020204" pitchFamily="66" charset="0"/>
              </a:rPr>
              <a:t>特征尺寸</a:t>
            </a:r>
            <a:r>
              <a:rPr lang="en-US" altLang="zh-CN" sz="2800" b="1" dirty="0" smtClean="0">
                <a:solidFill>
                  <a:srgbClr val="FF00FF"/>
                </a:solidFill>
                <a:effectLst/>
                <a:latin typeface="Comic Sans MS" panose="030F0702030302020204" pitchFamily="66" charset="0"/>
              </a:rPr>
              <a:t> (feature size</a:t>
            </a:r>
            <a:r>
              <a:rPr lang="zh-CN" altLang="en-US" sz="2800" b="1" dirty="0" smtClean="0">
                <a:solidFill>
                  <a:srgbClr val="FF00FF"/>
                </a:solidFill>
                <a:effectLst/>
                <a:latin typeface="Comic Sans MS" panose="030F0702030302020204" pitchFamily="66" charset="0"/>
              </a:rPr>
              <a:t>）</a:t>
            </a:r>
            <a:endParaRPr lang="zh-CN" altLang="en-US" b="1" dirty="0" smtClean="0">
              <a:solidFill>
                <a:srgbClr val="00FF00"/>
              </a:solidFill>
              <a:effectLst/>
              <a:latin typeface="Comic Sans MS" panose="030F0702030302020204" pitchFamily="66" charset="0"/>
            </a:endParaRPr>
          </a:p>
          <a:p>
            <a:pPr lvl="1" eaLnBrk="1" hangingPunct="1">
              <a:lnSpc>
                <a:spcPts val="4000"/>
              </a:lnSpc>
              <a:spcBef>
                <a:spcPts val="0"/>
              </a:spcBef>
              <a:defRPr/>
            </a:pPr>
            <a:r>
              <a:rPr lang="en-US" altLang="zh-CN" sz="2400" b="1" dirty="0" smtClean="0">
                <a:solidFill>
                  <a:srgbClr val="000000"/>
                </a:solidFill>
                <a:effectLst/>
                <a:latin typeface="Comic Sans MS" panose="030F0702030302020204" pitchFamily="66" charset="0"/>
              </a:rPr>
              <a:t>10</a:t>
            </a:r>
            <a:r>
              <a:rPr lang="en-US" altLang="zh-CN" sz="2400" b="1" dirty="0" smtClean="0">
                <a:solidFill>
                  <a:srgbClr val="000000"/>
                </a:solidFill>
                <a:effectLst/>
                <a:latin typeface="Comic Sans MS" panose="030F0702030302020204" pitchFamily="66" charset="0"/>
                <a:sym typeface="Symbol" panose="05050102010706020507" pitchFamily="18" charset="2"/>
              </a:rPr>
              <a:t> microns in 1971 </a:t>
            </a:r>
            <a:r>
              <a:rPr lang="en-US" altLang="zh-CN" sz="2400" b="1" dirty="0" smtClean="0">
                <a:solidFill>
                  <a:srgbClr val="312500"/>
                </a:solidFill>
                <a:effectLst/>
                <a:latin typeface="Comic Sans MS" panose="030F0702030302020204" pitchFamily="66" charset="0"/>
                <a:sym typeface="Wingdings" panose="05000000000000000000" pitchFamily="2" charset="2"/>
              </a:rPr>
              <a:t></a:t>
            </a:r>
            <a:r>
              <a:rPr lang="en-US" altLang="zh-CN" sz="2400" b="1" dirty="0" smtClean="0">
                <a:solidFill>
                  <a:srgbClr val="312500"/>
                </a:solidFill>
                <a:effectLst/>
                <a:latin typeface="Comic Sans MS" panose="030F0702030302020204" pitchFamily="66" charset="0"/>
                <a:sym typeface="Symbol" panose="05050102010706020507" pitchFamily="18" charset="2"/>
              </a:rPr>
              <a:t> 0.18microns in 2001</a:t>
            </a:r>
            <a:endParaRPr lang="en-US" altLang="zh-CN" sz="2400" b="1" dirty="0" smtClean="0">
              <a:solidFill>
                <a:srgbClr val="CEDAFF"/>
              </a:solidFill>
              <a:effectLst/>
              <a:latin typeface="Comic Sans MS" panose="030F0702030302020204" pitchFamily="66" charset="0"/>
              <a:sym typeface="Symbol" panose="05050102010706020507" pitchFamily="18" charset="2"/>
            </a:endParaRPr>
          </a:p>
          <a:p>
            <a:pPr lvl="1" eaLnBrk="1" hangingPunct="1">
              <a:lnSpc>
                <a:spcPts val="4000"/>
              </a:lnSpc>
              <a:spcBef>
                <a:spcPts val="0"/>
              </a:spcBef>
              <a:buFont typeface="Wingdings" panose="05000000000000000000" pitchFamily="2" charset="2"/>
              <a:buNone/>
              <a:defRPr/>
            </a:pPr>
            <a:r>
              <a:rPr lang="en-US" altLang="zh-CN" sz="2400" b="1" dirty="0" smtClean="0">
                <a:solidFill>
                  <a:srgbClr val="312500"/>
                </a:solidFill>
                <a:effectLst/>
                <a:latin typeface="Comic Sans MS" panose="030F0702030302020204" pitchFamily="66" charset="0"/>
                <a:sym typeface="Wingdings" panose="05000000000000000000" pitchFamily="2" charset="2"/>
              </a:rPr>
              <a:t>    </a:t>
            </a:r>
            <a:r>
              <a:rPr lang="en-US" altLang="zh-CN" sz="2400" b="1" dirty="0" smtClean="0">
                <a:solidFill>
                  <a:srgbClr val="312500"/>
                </a:solidFill>
                <a:effectLst/>
                <a:latin typeface="Comic Sans MS" panose="030F0702030302020204" pitchFamily="66" charset="0"/>
                <a:sym typeface="Symbol" panose="05050102010706020507" pitchFamily="18" charset="2"/>
              </a:rPr>
              <a:t>  0.09 microns  in 2006 </a:t>
            </a:r>
            <a:r>
              <a:rPr lang="en-US" altLang="zh-CN" sz="2400" b="1" dirty="0" smtClean="0">
                <a:solidFill>
                  <a:srgbClr val="312500"/>
                </a:solidFill>
                <a:effectLst/>
                <a:latin typeface="Comic Sans MS" panose="030F0702030302020204" pitchFamily="66" charset="0"/>
                <a:sym typeface="Wingdings" panose="05000000000000000000" pitchFamily="2" charset="2"/>
              </a:rPr>
              <a:t> 65nm 40nm</a:t>
            </a:r>
            <a:r>
              <a:rPr lang="en-US" altLang="zh-CN" sz="2400" b="1" dirty="0">
                <a:solidFill>
                  <a:srgbClr val="312500"/>
                </a:solidFill>
                <a:effectLst/>
                <a:latin typeface="Comic Sans MS" panose="030F0702030302020204" pitchFamily="66" charset="0"/>
                <a:sym typeface="Wingdings" panose="05000000000000000000" pitchFamily="2" charset="2"/>
              </a:rPr>
              <a:t> </a:t>
            </a:r>
            <a:r>
              <a:rPr lang="en-US" altLang="zh-CN" sz="2400" b="1" dirty="0" smtClean="0">
                <a:solidFill>
                  <a:srgbClr val="312500"/>
                </a:solidFill>
                <a:effectLst/>
                <a:latin typeface="Comic Sans MS" panose="030F0702030302020204" pitchFamily="66" charset="0"/>
                <a:sym typeface="Wingdings" panose="05000000000000000000" pitchFamily="2" charset="2"/>
              </a:rPr>
              <a:t>32nm  in 2011 </a:t>
            </a:r>
            <a:r>
              <a:rPr lang="en-US" altLang="zh-CN" sz="2400" b="1" dirty="0">
                <a:solidFill>
                  <a:srgbClr val="312500"/>
                </a:solidFill>
                <a:effectLst/>
                <a:latin typeface="Comic Sans MS" panose="030F0702030302020204" pitchFamily="66" charset="0"/>
                <a:sym typeface="Wingdings" panose="05000000000000000000" pitchFamily="2" charset="2"/>
              </a:rPr>
              <a:t></a:t>
            </a:r>
            <a:r>
              <a:rPr lang="zh-CN" altLang="en-US" sz="2400" b="1" dirty="0" smtClean="0">
                <a:solidFill>
                  <a:srgbClr val="312500"/>
                </a:solidFill>
                <a:effectLst/>
                <a:latin typeface="Comic Sans MS" panose="030F0702030302020204" pitchFamily="66" charset="0"/>
                <a:sym typeface="Wingdings" panose="05000000000000000000" pitchFamily="2" charset="2"/>
              </a:rPr>
              <a:t>现在</a:t>
            </a:r>
            <a:r>
              <a:rPr lang="en-US" altLang="zh-CN" sz="2400" b="1" dirty="0" smtClean="0">
                <a:solidFill>
                  <a:srgbClr val="312500"/>
                </a:solidFill>
                <a:effectLst/>
                <a:latin typeface="Comic Sans MS" panose="030F0702030302020204" pitchFamily="66" charset="0"/>
                <a:sym typeface="Wingdings" panose="05000000000000000000" pitchFamily="2" charset="2"/>
              </a:rPr>
              <a:t>7nm</a:t>
            </a:r>
            <a:endParaRPr lang="en-US" altLang="zh-CN" sz="2400" b="1" dirty="0" smtClean="0">
              <a:solidFill>
                <a:srgbClr val="CEDAFF"/>
              </a:solidFill>
              <a:effectLst/>
              <a:latin typeface="Comic Sans MS" panose="030F0702030302020204" pitchFamily="66" charset="0"/>
              <a:sym typeface="Wingdings" panose="05000000000000000000" pitchFamily="2" charset="2"/>
            </a:endParaRPr>
          </a:p>
          <a:p>
            <a:pPr lvl="1" eaLnBrk="1" hangingPunct="1">
              <a:lnSpc>
                <a:spcPts val="4000"/>
              </a:lnSpc>
              <a:spcBef>
                <a:spcPts val="0"/>
              </a:spcBef>
              <a:defRPr/>
            </a:pPr>
            <a:r>
              <a:rPr lang="zh-CN" altLang="en-US" sz="2400" b="1" dirty="0" smtClean="0">
                <a:solidFill>
                  <a:srgbClr val="0033FF"/>
                </a:solidFill>
                <a:effectLst/>
                <a:latin typeface="Comic Sans MS" panose="030F0702030302020204" pitchFamily="66" charset="0"/>
                <a:sym typeface="Wingdings" panose="05000000000000000000" pitchFamily="2" charset="2"/>
              </a:rPr>
              <a:t>经验法则</a:t>
            </a:r>
            <a:r>
              <a:rPr lang="en-US" altLang="zh-CN" sz="2400" b="1" dirty="0" smtClean="0">
                <a:solidFill>
                  <a:srgbClr val="0033FF"/>
                </a:solidFill>
                <a:effectLst/>
                <a:latin typeface="Comic Sans MS" panose="030F0702030302020204" pitchFamily="66" charset="0"/>
                <a:sym typeface="Wingdings" panose="05000000000000000000" pitchFamily="2" charset="2"/>
              </a:rPr>
              <a:t>:</a:t>
            </a:r>
            <a:r>
              <a:rPr lang="en-US" altLang="zh-CN" sz="2400" b="1" dirty="0" smtClean="0">
                <a:solidFill>
                  <a:srgbClr val="FFFFFF"/>
                </a:solidFill>
                <a:effectLst/>
                <a:latin typeface="Comic Sans MS" panose="030F0702030302020204" pitchFamily="66" charset="0"/>
                <a:sym typeface="Wingdings" panose="05000000000000000000" pitchFamily="2" charset="2"/>
              </a:rPr>
              <a:t> </a:t>
            </a:r>
            <a:r>
              <a:rPr lang="zh-CN" altLang="en-US" sz="2400" b="1" dirty="0" smtClean="0">
                <a:solidFill>
                  <a:srgbClr val="000000"/>
                </a:solidFill>
                <a:effectLst/>
                <a:latin typeface="Comic Sans MS" panose="030F0702030302020204" pitchFamily="66" charset="0"/>
                <a:sym typeface="Wingdings" panose="05000000000000000000" pitchFamily="2" charset="2"/>
              </a:rPr>
              <a:t>晶体管性能改进与</a:t>
            </a:r>
            <a:r>
              <a:rPr lang="zh-CN" altLang="en-US" sz="2400" b="1" dirty="0" smtClean="0">
                <a:solidFill>
                  <a:srgbClr val="FF00FF"/>
                </a:solidFill>
                <a:effectLst/>
                <a:latin typeface="Comic Sans MS" panose="030F0702030302020204" pitchFamily="66" charset="0"/>
                <a:sym typeface="Wingdings" panose="05000000000000000000" pitchFamily="2" charset="2"/>
              </a:rPr>
              <a:t>特征尺寸</a:t>
            </a:r>
            <a:r>
              <a:rPr lang="zh-CN" altLang="en-US" sz="2400" b="1" dirty="0" smtClean="0">
                <a:solidFill>
                  <a:srgbClr val="003FFF"/>
                </a:solidFill>
                <a:effectLst/>
                <a:latin typeface="Comic Sans MS" panose="030F0702030302020204" pitchFamily="66" charset="0"/>
                <a:sym typeface="Wingdings" panose="05000000000000000000" pitchFamily="2" charset="2"/>
              </a:rPr>
              <a:t>减少</a:t>
            </a:r>
            <a:r>
              <a:rPr lang="zh-CN" altLang="en-US" sz="2400" b="1" dirty="0" smtClean="0">
                <a:solidFill>
                  <a:srgbClr val="000000"/>
                </a:solidFill>
                <a:effectLst/>
                <a:latin typeface="Comic Sans MS" panose="030F0702030302020204" pitchFamily="66" charset="0"/>
                <a:sym typeface="Wingdings" panose="05000000000000000000" pitchFamily="2" charset="2"/>
              </a:rPr>
              <a:t>成线性关系。</a:t>
            </a:r>
            <a:endParaRPr lang="en-US" altLang="zh-CN" sz="2400" b="1" dirty="0" smtClean="0">
              <a:solidFill>
                <a:srgbClr val="CEDAFF"/>
              </a:solidFill>
              <a:effectLst/>
              <a:latin typeface="Comic Sans MS" panose="030F0702030302020204" pitchFamily="66" charset="0"/>
              <a:sym typeface="Symbol" panose="05050102010706020507" pitchFamily="18" charset="2"/>
            </a:endParaRPr>
          </a:p>
          <a:p>
            <a:pPr eaLnBrk="1" hangingPunct="1">
              <a:lnSpc>
                <a:spcPts val="4000"/>
              </a:lnSpc>
              <a:spcBef>
                <a:spcPts val="0"/>
              </a:spcBef>
              <a:defRPr/>
            </a:pPr>
            <a:r>
              <a:rPr lang="zh-CN" altLang="en-US" sz="2800" b="1" dirty="0" smtClean="0">
                <a:solidFill>
                  <a:srgbClr val="000000"/>
                </a:solidFill>
                <a:effectLst/>
                <a:latin typeface="Comic Sans MS" panose="030F0702030302020204" pitchFamily="66" charset="0"/>
                <a:sym typeface="Symbol" panose="05050102010706020507" pitchFamily="18" charset="2"/>
              </a:rPr>
              <a:t>集成电路密度改进既是机会也是挑战：</a:t>
            </a:r>
            <a:endParaRPr lang="en-US" altLang="zh-CN" sz="2800" b="1" dirty="0" smtClean="0">
              <a:solidFill>
                <a:srgbClr val="FFFFFF"/>
              </a:solidFill>
              <a:effectLst/>
              <a:latin typeface="Comic Sans MS" panose="030F0702030302020204" pitchFamily="66" charset="0"/>
              <a:sym typeface="Symbol" panose="05050102010706020507" pitchFamily="18" charset="2"/>
            </a:endParaRPr>
          </a:p>
          <a:p>
            <a:pPr lvl="1" eaLnBrk="1" hangingPunct="1">
              <a:lnSpc>
                <a:spcPts val="4000"/>
              </a:lnSpc>
              <a:spcBef>
                <a:spcPts val="0"/>
              </a:spcBef>
              <a:defRPr/>
            </a:pPr>
            <a:r>
              <a:rPr lang="zh-CN" altLang="en-US" sz="2400" b="1" dirty="0" smtClean="0">
                <a:solidFill>
                  <a:srgbClr val="000000"/>
                </a:solidFill>
                <a:effectLst/>
                <a:latin typeface="Comic Sans MS" panose="030F0702030302020204" pitchFamily="66" charset="0"/>
                <a:sym typeface="Symbol" panose="05050102010706020507" pitchFamily="18" charset="2"/>
              </a:rPr>
              <a:t>纳米效应：特征尺寸减少</a:t>
            </a:r>
            <a:r>
              <a:rPr lang="zh-CN" altLang="en-US" sz="2400" b="1" dirty="0" smtClean="0">
                <a:solidFill>
                  <a:srgbClr val="000000"/>
                </a:solidFill>
                <a:effectLst/>
                <a:latin typeface="宋体" panose="02010600030101010101" pitchFamily="2" charset="-122"/>
                <a:sym typeface="Symbol" panose="05050102010706020507" pitchFamily="18" charset="2"/>
              </a:rPr>
              <a:t>→</a:t>
            </a:r>
            <a:r>
              <a:rPr lang="zh-CN" altLang="en-US" sz="2400" b="1" dirty="0" smtClean="0">
                <a:solidFill>
                  <a:srgbClr val="000000"/>
                </a:solidFill>
                <a:effectLst/>
                <a:latin typeface="Comic Sans MS" panose="030F0702030302020204" pitchFamily="66" charset="0"/>
                <a:sym typeface="Symbol" panose="05050102010706020507" pitchFamily="18" charset="2"/>
              </a:rPr>
              <a:t>连线缩短</a:t>
            </a:r>
            <a:r>
              <a:rPr lang="zh-CN" altLang="en-US" sz="2400" b="1" dirty="0" smtClean="0">
                <a:solidFill>
                  <a:srgbClr val="000000"/>
                </a:solidFill>
                <a:effectLst/>
                <a:latin typeface="宋体" panose="02010600030101010101" pitchFamily="2" charset="-122"/>
                <a:sym typeface="Symbol" panose="05050102010706020507" pitchFamily="18" charset="2"/>
              </a:rPr>
              <a:t>→单位长度的电阻和电容增加→ </a:t>
            </a:r>
            <a:r>
              <a:rPr lang="zh-CN" altLang="en-US" sz="2400" b="1" u="sng" dirty="0" smtClean="0">
                <a:solidFill>
                  <a:srgbClr val="0000FF"/>
                </a:solidFill>
                <a:effectLst/>
                <a:latin typeface="Comic Sans MS" panose="030F0702030302020204" pitchFamily="66" charset="0"/>
                <a:sym typeface="Symbol" panose="05050102010706020507" pitchFamily="18" charset="2"/>
              </a:rPr>
              <a:t>信号延迟</a:t>
            </a:r>
            <a:r>
              <a:rPr lang="zh-CN" altLang="en-US" sz="2400" b="1" dirty="0" smtClean="0">
                <a:solidFill>
                  <a:srgbClr val="000000"/>
                </a:solidFill>
                <a:effectLst/>
                <a:latin typeface="Comic Sans MS" panose="030F0702030302020204" pitchFamily="66" charset="0"/>
                <a:sym typeface="Symbol" panose="05050102010706020507" pitchFamily="18" charset="2"/>
              </a:rPr>
              <a:t>增大</a:t>
            </a:r>
            <a:r>
              <a:rPr lang="zh-CN" altLang="en-US" sz="1800" b="1" dirty="0" smtClean="0">
                <a:solidFill>
                  <a:srgbClr val="000000"/>
                </a:solidFill>
                <a:effectLst/>
                <a:latin typeface="Comic Sans MS" panose="030F0702030302020204" pitchFamily="66" charset="0"/>
                <a:sym typeface="Symbol" panose="05050102010706020507" pitchFamily="18" charset="2"/>
              </a:rPr>
              <a:t>（与电阻和电容的乘积成正比）</a:t>
            </a:r>
            <a:endParaRPr lang="en-US" altLang="zh-CN" sz="1800" b="1" dirty="0" smtClean="0">
              <a:solidFill>
                <a:srgbClr val="FFFFFF"/>
              </a:solidFill>
              <a:effectLst/>
              <a:latin typeface="Comic Sans MS" panose="030F0702030302020204" pitchFamily="66" charset="0"/>
              <a:sym typeface="Symbol" panose="05050102010706020507" pitchFamily="18" charset="2"/>
            </a:endParaRPr>
          </a:p>
          <a:p>
            <a:pPr marL="457200" lvl="1" indent="0" eaLnBrk="1" hangingPunct="1">
              <a:lnSpc>
                <a:spcPts val="4000"/>
              </a:lnSpc>
              <a:spcBef>
                <a:spcPts val="0"/>
              </a:spcBef>
              <a:buFont typeface="Wingdings" panose="05000000000000000000" pitchFamily="2" charset="2"/>
              <a:buNone/>
              <a:defRPr/>
            </a:pPr>
            <a:r>
              <a:rPr lang="zh-CN" altLang="en-US" sz="1800" b="1" dirty="0" smtClean="0">
                <a:solidFill>
                  <a:srgbClr val="000000"/>
                </a:solidFill>
                <a:effectLst/>
                <a:latin typeface="Comic Sans MS" panose="030F0702030302020204" pitchFamily="66" charset="0"/>
                <a:sym typeface="Symbol" panose="05050102010706020507" pitchFamily="18" charset="2"/>
              </a:rPr>
              <a:t>    （特征</a:t>
            </a:r>
            <a:r>
              <a:rPr lang="zh-CN" altLang="en-US" sz="1800" b="1" dirty="0">
                <a:solidFill>
                  <a:srgbClr val="000000"/>
                </a:solidFill>
                <a:effectLst/>
                <a:latin typeface="Comic Sans MS" panose="030F0702030302020204" pitchFamily="66" charset="0"/>
                <a:sym typeface="Symbol" panose="05050102010706020507" pitchFamily="18" charset="2"/>
              </a:rPr>
              <a:t>尺寸减少</a:t>
            </a:r>
            <a:r>
              <a:rPr lang="zh-CN" altLang="en-US" sz="1800" b="1" dirty="0" smtClean="0">
                <a:solidFill>
                  <a:srgbClr val="000000"/>
                </a:solidFill>
                <a:effectLst/>
                <a:latin typeface="宋体" panose="02010600030101010101" pitchFamily="2" charset="-122"/>
                <a:sym typeface="Symbol" panose="05050102010706020507" pitchFamily="18" charset="2"/>
              </a:rPr>
              <a:t>→晶体管越小→漏电流越大→ </a:t>
            </a:r>
            <a:r>
              <a:rPr lang="zh-CN" altLang="en-US" sz="1800" b="1" u="sng" dirty="0" smtClean="0">
                <a:solidFill>
                  <a:srgbClr val="0000FF"/>
                </a:solidFill>
                <a:effectLst/>
                <a:latin typeface="宋体" panose="02010600030101010101" pitchFamily="2" charset="-122"/>
                <a:sym typeface="Symbol" panose="05050102010706020507" pitchFamily="18" charset="2"/>
              </a:rPr>
              <a:t>功耗</a:t>
            </a:r>
            <a:r>
              <a:rPr lang="zh-CN" altLang="en-US" sz="1800" b="1" dirty="0" smtClean="0">
                <a:solidFill>
                  <a:srgbClr val="000000"/>
                </a:solidFill>
                <a:effectLst/>
                <a:latin typeface="宋体" panose="02010600030101010101" pitchFamily="2" charset="-122"/>
                <a:sym typeface="Symbol" panose="05050102010706020507" pitchFamily="18" charset="2"/>
              </a:rPr>
              <a:t>增大</a:t>
            </a:r>
            <a:r>
              <a:rPr lang="en-US" altLang="zh-CN" sz="1800" b="1" dirty="0" smtClean="0">
                <a:solidFill>
                  <a:srgbClr val="000000"/>
                </a:solidFill>
                <a:effectLst/>
                <a:latin typeface="宋体" panose="02010600030101010101" pitchFamily="2" charset="-122"/>
                <a:sym typeface="Symbol" panose="05050102010706020507" pitchFamily="18" charset="2"/>
              </a:rPr>
              <a:t>/</a:t>
            </a:r>
            <a:r>
              <a:rPr lang="zh-CN" altLang="en-US" sz="1800" b="1" dirty="0" smtClean="0">
                <a:solidFill>
                  <a:srgbClr val="000000"/>
                </a:solidFill>
                <a:effectLst/>
                <a:latin typeface="宋体" panose="02010600030101010101" pitchFamily="2" charset="-122"/>
                <a:sym typeface="Symbol" panose="05050102010706020507" pitchFamily="18" charset="2"/>
              </a:rPr>
              <a:t>单位面积）</a:t>
            </a:r>
            <a:r>
              <a:rPr lang="en-US" altLang="zh-CN" sz="1800" b="1" dirty="0" smtClean="0">
                <a:solidFill>
                  <a:srgbClr val="312500"/>
                </a:solidFill>
                <a:effectLst/>
                <a:latin typeface="Comic Sans MS" panose="030F0702030302020204" pitchFamily="66" charset="0"/>
                <a:sym typeface="Symbol" panose="05050102010706020507" pitchFamily="18" charset="2"/>
              </a:rPr>
              <a:t>   </a:t>
            </a:r>
            <a:endParaRPr lang="en-US" altLang="zh-CN" sz="1800" b="1" dirty="0" smtClean="0">
              <a:solidFill>
                <a:srgbClr val="CEDAFF"/>
              </a:solidFill>
              <a:effectLst/>
              <a:latin typeface="Comic Sans MS" panose="030F0702030302020204" pitchFamily="66" charset="0"/>
              <a:sym typeface="Symbol" panose="05050102010706020507" pitchFamily="18" charset="2"/>
            </a:endParaRPr>
          </a:p>
          <a:p>
            <a:pPr eaLnBrk="1" hangingPunct="1">
              <a:lnSpc>
                <a:spcPts val="4000"/>
              </a:lnSpc>
              <a:spcBef>
                <a:spcPts val="0"/>
              </a:spcBef>
              <a:defRPr/>
            </a:pPr>
            <a:r>
              <a:rPr lang="zh-CN" altLang="en-US" sz="2800" b="1" dirty="0" smtClean="0">
                <a:solidFill>
                  <a:srgbClr val="0000FF"/>
                </a:solidFill>
                <a:effectLst/>
                <a:latin typeface="Comic Sans MS" panose="030F0702030302020204" pitchFamily="66" charset="0"/>
                <a:sym typeface="Symbol" panose="05050102010706020507" pitchFamily="18" charset="2"/>
              </a:rPr>
              <a:t>导线</a:t>
            </a:r>
            <a:r>
              <a:rPr lang="zh-CN" altLang="en-US" sz="2800" b="1" u="sng" dirty="0" smtClean="0">
                <a:solidFill>
                  <a:srgbClr val="0000FF"/>
                </a:solidFill>
                <a:effectLst/>
                <a:latin typeface="Comic Sans MS" panose="030F0702030302020204" pitchFamily="66" charset="0"/>
                <a:sym typeface="Symbol" panose="05050102010706020507" pitchFamily="18" charset="2"/>
              </a:rPr>
              <a:t>信号延迟</a:t>
            </a:r>
            <a:r>
              <a:rPr lang="en-US" altLang="zh-CN" sz="2800" b="1" dirty="0" smtClean="0">
                <a:solidFill>
                  <a:srgbClr val="FF00FF"/>
                </a:solidFill>
                <a:effectLst/>
                <a:latin typeface="Comic Sans MS" panose="030F0702030302020204" pitchFamily="66" charset="0"/>
                <a:sym typeface="Symbol" panose="05050102010706020507" pitchFamily="18" charset="2"/>
              </a:rPr>
              <a:t>---</a:t>
            </a:r>
            <a:r>
              <a:rPr lang="zh-CN" altLang="en-US" sz="2800" b="1" dirty="0" smtClean="0">
                <a:solidFill>
                  <a:srgbClr val="FF00FF"/>
                </a:solidFill>
                <a:effectLst/>
                <a:latin typeface="Comic Sans MS" panose="030F0702030302020204" pitchFamily="66" charset="0"/>
                <a:sym typeface="Symbol" panose="05050102010706020507" pitchFamily="18" charset="2"/>
              </a:rPr>
              <a:t>主要的设计限制，与工艺有关</a:t>
            </a:r>
            <a:endParaRPr lang="en-US" altLang="zh-CN" sz="2800" b="1" dirty="0" smtClean="0">
              <a:solidFill>
                <a:srgbClr val="FF00FF"/>
              </a:solidFill>
              <a:effectLst/>
              <a:latin typeface="Comic Sans MS" panose="030F0702030302020204" pitchFamily="66" charset="0"/>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1.5  </a:t>
            </a:r>
            <a:r>
              <a:rPr lang="zh-CN" altLang="en-US" sz="2800" b="1" kern="0" dirty="0">
                <a:solidFill>
                  <a:srgbClr val="003FFF"/>
                </a:solidFill>
                <a:latin typeface="Comic Sans MS" panose="030F0702030302020204" pitchFamily="66" charset="0"/>
                <a:ea typeface="+mn-ea"/>
              </a:rPr>
              <a:t>集成电路功耗的趋势</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rPr>
              <a:t>1.10  </a:t>
            </a:r>
            <a:r>
              <a:rPr lang="zh-CN" altLang="en-US" sz="2800" b="1" kern="0" dirty="0">
                <a:solidFill>
                  <a:srgbClr val="000000"/>
                </a:solidFill>
                <a:latin typeface="+mn-ea"/>
                <a:ea typeface="+mn-ea"/>
              </a:rPr>
              <a:t>综合：性能和性价比</a:t>
            </a:r>
            <a:endParaRPr lang="en-US" altLang="zh-CN" sz="2800" b="1" kern="0" dirty="0">
              <a:solidFill>
                <a:srgbClr val="000000"/>
              </a:solidFill>
              <a:latin typeface="+mn-ea"/>
              <a:ea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93700" y="115888"/>
            <a:ext cx="7993063" cy="766762"/>
          </a:xfrm>
          <a:prstGeom prst="rect">
            <a:avLst/>
          </a:prstGeom>
        </p:spPr>
        <p:txBody>
          <a:bodyPr/>
          <a:lstStyle/>
          <a:p>
            <a:pPr algn="ctr" eaLnBrk="1" hangingPunct="1">
              <a:defRPr/>
            </a:pPr>
            <a:r>
              <a:rPr lang="en-US" altLang="zh-CN" sz="4400" b="1" kern="0" dirty="0">
                <a:solidFill>
                  <a:srgbClr val="003FFF"/>
                </a:solidFill>
                <a:latin typeface="+mj-lt"/>
                <a:ea typeface="+mj-ea"/>
                <a:cs typeface="+mj-cs"/>
              </a:rPr>
              <a:t>1.1 </a:t>
            </a:r>
            <a:r>
              <a:rPr lang="zh-CN" altLang="en-US" sz="4400" b="1" kern="0" dirty="0">
                <a:solidFill>
                  <a:srgbClr val="003FFF"/>
                </a:solidFill>
                <a:latin typeface="+mj-lt"/>
                <a:ea typeface="+mj-ea"/>
                <a:cs typeface="+mj-cs"/>
              </a:rPr>
              <a:t>引言</a:t>
            </a:r>
            <a:endParaRPr lang="en-US" altLang="zh-CN" sz="4400" b="1" kern="0" dirty="0">
              <a:solidFill>
                <a:srgbClr val="003FFF"/>
              </a:solidFill>
              <a:latin typeface="+mj-lt"/>
              <a:ea typeface="+mj-ea"/>
              <a:cs typeface="+mj-cs"/>
            </a:endParaRPr>
          </a:p>
        </p:txBody>
      </p:sp>
      <p:sp>
        <p:nvSpPr>
          <p:cNvPr id="4" name="Rectangle 3"/>
          <p:cNvSpPr txBox="1">
            <a:spLocks noChangeArrowheads="1"/>
          </p:cNvSpPr>
          <p:nvPr/>
        </p:nvSpPr>
        <p:spPr>
          <a:xfrm>
            <a:off x="107504" y="1052736"/>
            <a:ext cx="8837935" cy="5029200"/>
          </a:xfrm>
          <a:prstGeom prst="rect">
            <a:avLst/>
          </a:prstGeom>
        </p:spPr>
        <p:txBody>
          <a:bodyPr/>
          <a:lstStyle/>
          <a:p>
            <a:pPr marL="342900" indent="-342900" eaLnBrk="1" hangingPunct="1">
              <a:spcBef>
                <a:spcPct val="20000"/>
              </a:spcBef>
              <a:buClr>
                <a:schemeClr val="hlink"/>
              </a:buClr>
              <a:buSzPct val="70000"/>
              <a:buFont typeface="Wingdings" panose="05000000000000000000" pitchFamily="2" charset="2"/>
              <a:buChar char="n"/>
              <a:defRPr/>
            </a:pPr>
            <a:r>
              <a:rPr lang="en-US" altLang="zh-CN" b="1" kern="0" dirty="0">
                <a:solidFill>
                  <a:srgbClr val="1A1A00"/>
                </a:solidFill>
                <a:latin typeface="+mn-lt"/>
                <a:ea typeface="+mn-ea"/>
              </a:rPr>
              <a:t>25%</a:t>
            </a:r>
            <a:r>
              <a:rPr lang="zh-CN" altLang="en-US" b="1" kern="0" dirty="0">
                <a:solidFill>
                  <a:srgbClr val="1A1A00"/>
                </a:solidFill>
                <a:latin typeface="+mn-lt"/>
                <a:ea typeface="+mn-ea"/>
              </a:rPr>
              <a:t>（</a:t>
            </a:r>
            <a:r>
              <a:rPr lang="en-US" altLang="zh-CN" b="1" kern="0" dirty="0">
                <a:solidFill>
                  <a:srgbClr val="1A1A00"/>
                </a:solidFill>
                <a:latin typeface="+mn-lt"/>
                <a:ea typeface="+mn-ea"/>
              </a:rPr>
              <a:t>1978-1986</a:t>
            </a:r>
            <a:r>
              <a:rPr lang="zh-CN" altLang="en-US" b="1" kern="0" dirty="0">
                <a:solidFill>
                  <a:srgbClr val="1A1A00"/>
                </a:solidFill>
                <a:latin typeface="+mn-lt"/>
                <a:ea typeface="+mn-ea"/>
              </a:rPr>
              <a:t>）</a:t>
            </a:r>
            <a:r>
              <a:rPr lang="en-US" altLang="zh-CN" b="1" kern="0" dirty="0">
                <a:solidFill>
                  <a:srgbClr val="000000"/>
                </a:solidFill>
                <a:latin typeface="+mn-lt"/>
                <a:ea typeface="+mn-ea"/>
              </a:rPr>
              <a:t>:  </a:t>
            </a:r>
            <a:r>
              <a:rPr lang="zh-CN" altLang="en-US" b="1" kern="0" dirty="0">
                <a:solidFill>
                  <a:srgbClr val="000000"/>
                </a:solidFill>
                <a:latin typeface="+mn-lt"/>
                <a:ea typeface="+mn-ea"/>
              </a:rPr>
              <a:t>性能增长主要依赖</a:t>
            </a:r>
            <a:r>
              <a:rPr lang="zh-CN" altLang="en-US" b="1" kern="0" dirty="0">
                <a:solidFill>
                  <a:srgbClr val="0000FF"/>
                </a:solidFill>
                <a:latin typeface="+mn-lt"/>
                <a:ea typeface="+mn-ea"/>
              </a:rPr>
              <a:t>实现技术</a:t>
            </a:r>
            <a:r>
              <a:rPr lang="zh-CN" altLang="en-US" b="1" kern="0" dirty="0">
                <a:solidFill>
                  <a:srgbClr val="000000"/>
                </a:solidFill>
                <a:latin typeface="+mn-lt"/>
                <a:ea typeface="+mn-ea"/>
              </a:rPr>
              <a:t>的进步</a:t>
            </a:r>
            <a:endParaRPr lang="en-US" altLang="zh-CN" b="1" kern="0" dirty="0">
              <a:solidFill>
                <a:srgbClr val="FFFFFF"/>
              </a:solidFill>
              <a:latin typeface="+mn-lt"/>
              <a:ea typeface="+mn-ea"/>
            </a:endParaRPr>
          </a:p>
          <a:p>
            <a:pPr marL="342900" indent="-342900" eaLnBrk="1" hangingPunct="1">
              <a:spcBef>
                <a:spcPct val="20000"/>
              </a:spcBef>
              <a:buClr>
                <a:schemeClr val="hlink"/>
              </a:buClr>
              <a:buSzPct val="70000"/>
              <a:buFont typeface="Wingdings" panose="05000000000000000000" pitchFamily="2" charset="2"/>
              <a:buChar char="n"/>
              <a:defRPr/>
            </a:pPr>
            <a:r>
              <a:rPr lang="en-US" altLang="zh-CN" b="1" kern="0" dirty="0">
                <a:solidFill>
                  <a:srgbClr val="0000FF"/>
                </a:solidFill>
                <a:latin typeface="+mn-lt"/>
                <a:ea typeface="+mn-ea"/>
              </a:rPr>
              <a:t>52%</a:t>
            </a:r>
            <a:r>
              <a:rPr lang="zh-CN" altLang="en-US" b="1" kern="0" dirty="0">
                <a:solidFill>
                  <a:srgbClr val="0000FF"/>
                </a:solidFill>
                <a:latin typeface="+mn-lt"/>
                <a:ea typeface="+mn-ea"/>
              </a:rPr>
              <a:t>（</a:t>
            </a:r>
            <a:r>
              <a:rPr lang="en-US" altLang="zh-CN" b="1" kern="0" dirty="0">
                <a:solidFill>
                  <a:srgbClr val="0000FF"/>
                </a:solidFill>
                <a:latin typeface="+mn-lt"/>
                <a:ea typeface="+mn-ea"/>
              </a:rPr>
              <a:t>1986-2003</a:t>
            </a:r>
            <a:r>
              <a:rPr lang="zh-CN" altLang="en-US" b="1" kern="0" dirty="0">
                <a:solidFill>
                  <a:srgbClr val="0000FF"/>
                </a:solidFill>
                <a:latin typeface="+mn-lt"/>
                <a:ea typeface="+mn-ea"/>
              </a:rPr>
              <a:t>）</a:t>
            </a:r>
            <a:r>
              <a:rPr lang="en-US" altLang="zh-CN" b="1" kern="0" dirty="0">
                <a:solidFill>
                  <a:srgbClr val="000000"/>
                </a:solidFill>
                <a:latin typeface="+mn-lt"/>
                <a:ea typeface="+mn-ea"/>
              </a:rPr>
              <a:t>: </a:t>
            </a:r>
            <a:r>
              <a:rPr lang="zh-CN" altLang="en-US" b="1" kern="0" dirty="0">
                <a:solidFill>
                  <a:srgbClr val="000000"/>
                </a:solidFill>
                <a:latin typeface="+mn-lt"/>
                <a:ea typeface="+mn-ea"/>
              </a:rPr>
              <a:t>性能增长依赖</a:t>
            </a:r>
            <a:r>
              <a:rPr lang="zh-CN" altLang="en-US" b="1" kern="0" dirty="0">
                <a:solidFill>
                  <a:srgbClr val="0000FF"/>
                </a:solidFill>
                <a:latin typeface="+mn-lt"/>
                <a:ea typeface="+mn-ea"/>
              </a:rPr>
              <a:t>两方面</a:t>
            </a:r>
            <a:r>
              <a:rPr lang="zh-CN" altLang="en-US" b="1" kern="0" dirty="0">
                <a:solidFill>
                  <a:srgbClr val="000000"/>
                </a:solidFill>
                <a:latin typeface="+mn-lt"/>
                <a:ea typeface="+mn-ea"/>
              </a:rPr>
              <a:t>：</a:t>
            </a:r>
            <a:endParaRPr lang="en-US" altLang="zh-CN" b="1" kern="0" dirty="0">
              <a:solidFill>
                <a:srgbClr val="FFFFFF"/>
              </a:solidFill>
              <a:latin typeface="+mn-lt"/>
              <a:ea typeface="+mn-ea"/>
            </a:endParaRPr>
          </a:p>
          <a:p>
            <a:pPr eaLnBrk="1" hangingPunct="1">
              <a:spcBef>
                <a:spcPct val="20000"/>
              </a:spcBef>
              <a:buClr>
                <a:schemeClr val="hlink"/>
              </a:buClr>
              <a:buSzPct val="70000"/>
              <a:defRPr/>
            </a:pPr>
            <a:r>
              <a:rPr lang="en-US" altLang="zh-CN" b="1" kern="0" dirty="0">
                <a:solidFill>
                  <a:srgbClr val="000000"/>
                </a:solidFill>
                <a:latin typeface="+mn-lt"/>
                <a:ea typeface="+mn-ea"/>
              </a:rPr>
              <a:t>       </a:t>
            </a:r>
            <a:r>
              <a:rPr lang="zh-CN" altLang="en-US" b="1" kern="0" dirty="0">
                <a:solidFill>
                  <a:srgbClr val="000000"/>
                </a:solidFill>
                <a:latin typeface="+mn-lt"/>
                <a:ea typeface="+mn-ea"/>
              </a:rPr>
              <a:t>* 实现技术的进步</a:t>
            </a:r>
            <a:endParaRPr lang="en-US" altLang="zh-CN" b="1" kern="0" dirty="0">
              <a:solidFill>
                <a:srgbClr val="FFFFFF"/>
              </a:solidFill>
              <a:latin typeface="+mn-lt"/>
              <a:ea typeface="+mn-ea"/>
            </a:endParaRPr>
          </a:p>
          <a:p>
            <a:pPr eaLnBrk="1" hangingPunct="1">
              <a:spcBef>
                <a:spcPct val="20000"/>
              </a:spcBef>
              <a:buClr>
                <a:schemeClr val="hlink"/>
              </a:buClr>
              <a:buSzPct val="70000"/>
              <a:defRPr/>
            </a:pPr>
            <a:r>
              <a:rPr lang="zh-CN" altLang="en-US" b="1" kern="0" dirty="0">
                <a:solidFill>
                  <a:srgbClr val="0000FF"/>
                </a:solidFill>
              </a:rPr>
              <a:t>       * 系统结构</a:t>
            </a:r>
            <a:r>
              <a:rPr lang="zh-CN" altLang="en-US" b="1" kern="0" dirty="0">
                <a:solidFill>
                  <a:srgbClr val="000000"/>
                </a:solidFill>
              </a:rPr>
              <a:t>革新（</a:t>
            </a:r>
            <a:r>
              <a:rPr lang="en-US" altLang="zh-CN" b="1" kern="0" dirty="0">
                <a:solidFill>
                  <a:srgbClr val="000000"/>
                </a:solidFill>
              </a:rPr>
              <a:t>RISC </a:t>
            </a:r>
            <a:r>
              <a:rPr lang="zh-CN" altLang="en-US" b="1" kern="0" dirty="0">
                <a:solidFill>
                  <a:srgbClr val="000000"/>
                </a:solidFill>
              </a:rPr>
              <a:t>，指令级并行</a:t>
            </a:r>
            <a:r>
              <a:rPr lang="en-US" altLang="zh-CN" b="1" kern="0" dirty="0">
                <a:solidFill>
                  <a:srgbClr val="000000"/>
                </a:solidFill>
              </a:rPr>
              <a:t>ILP</a:t>
            </a:r>
            <a:r>
              <a:rPr lang="zh-CN" altLang="en-US" b="1" kern="0" dirty="0">
                <a:solidFill>
                  <a:srgbClr val="000000"/>
                </a:solidFill>
              </a:rPr>
              <a:t>与</a:t>
            </a:r>
            <a:r>
              <a:rPr lang="en-US" altLang="zh-CN" b="1" kern="0" dirty="0">
                <a:solidFill>
                  <a:srgbClr val="000000"/>
                </a:solidFill>
              </a:rPr>
              <a:t>Cache</a:t>
            </a:r>
            <a:r>
              <a:rPr lang="zh-CN" altLang="en-US" b="1" kern="0" dirty="0">
                <a:solidFill>
                  <a:srgbClr val="000000"/>
                </a:solidFill>
              </a:rPr>
              <a:t>）</a:t>
            </a:r>
            <a:endParaRPr lang="en-US" altLang="zh-CN" b="1" kern="0" dirty="0">
              <a:solidFill>
                <a:srgbClr val="FFFFFF"/>
              </a:solidFill>
              <a:latin typeface="+mn-lt"/>
              <a:ea typeface="+mn-ea"/>
            </a:endParaRPr>
          </a:p>
          <a:p>
            <a:pPr marL="342900" indent="-342900" eaLnBrk="1" hangingPunct="1">
              <a:spcBef>
                <a:spcPct val="20000"/>
              </a:spcBef>
              <a:buClr>
                <a:schemeClr val="hlink"/>
              </a:buClr>
              <a:buSzPct val="70000"/>
              <a:buFont typeface="Wingdings" panose="05000000000000000000" pitchFamily="2" charset="2"/>
              <a:buChar char="n"/>
              <a:defRPr/>
            </a:pPr>
            <a:r>
              <a:rPr lang="en-US" altLang="zh-CN" b="1" kern="0" dirty="0" smtClean="0">
                <a:solidFill>
                  <a:srgbClr val="1A1A00"/>
                </a:solidFill>
                <a:latin typeface="+mn-lt"/>
                <a:ea typeface="+mn-ea"/>
              </a:rPr>
              <a:t>23%</a:t>
            </a:r>
            <a:r>
              <a:rPr lang="zh-CN" altLang="en-US" b="1" kern="0" dirty="0">
                <a:solidFill>
                  <a:srgbClr val="1A1A00"/>
                </a:solidFill>
                <a:latin typeface="+mn-lt"/>
                <a:ea typeface="+mn-ea"/>
              </a:rPr>
              <a:t>（</a:t>
            </a:r>
            <a:r>
              <a:rPr lang="en-US" altLang="zh-CN" b="1" kern="0" dirty="0" smtClean="0">
                <a:solidFill>
                  <a:srgbClr val="1A1A00"/>
                </a:solidFill>
                <a:latin typeface="+mn-lt"/>
                <a:ea typeface="+mn-ea"/>
              </a:rPr>
              <a:t>2004-2011</a:t>
            </a:r>
            <a:r>
              <a:rPr lang="zh-CN" altLang="en-US" b="1" kern="0" dirty="0" smtClean="0">
                <a:solidFill>
                  <a:srgbClr val="1A1A00"/>
                </a:solidFill>
                <a:latin typeface="+mn-lt"/>
                <a:ea typeface="+mn-ea"/>
              </a:rPr>
              <a:t>）</a:t>
            </a:r>
            <a:r>
              <a:rPr lang="en-US" altLang="zh-CN" b="1" kern="0" dirty="0">
                <a:solidFill>
                  <a:srgbClr val="1A1A00"/>
                </a:solidFill>
                <a:latin typeface="+mn-lt"/>
                <a:ea typeface="+mn-ea"/>
              </a:rPr>
              <a:t>: </a:t>
            </a:r>
            <a:r>
              <a:rPr lang="zh-CN" altLang="en-US" b="1" kern="0" dirty="0">
                <a:solidFill>
                  <a:srgbClr val="003FFF"/>
                </a:solidFill>
                <a:latin typeface="+mn-lt"/>
                <a:ea typeface="+mn-ea"/>
              </a:rPr>
              <a:t>指令级并行</a:t>
            </a:r>
            <a:r>
              <a:rPr lang="en-US" altLang="zh-CN" b="1" kern="0" dirty="0">
                <a:solidFill>
                  <a:srgbClr val="003FFF"/>
                </a:solidFill>
                <a:latin typeface="+mn-lt"/>
                <a:ea typeface="+mn-ea"/>
              </a:rPr>
              <a:t> ILP</a:t>
            </a:r>
            <a:r>
              <a:rPr lang="zh-CN" altLang="en-US" b="1" kern="0" dirty="0">
                <a:solidFill>
                  <a:srgbClr val="003FFF"/>
                </a:solidFill>
                <a:latin typeface="+mn-lt"/>
                <a:ea typeface="+mn-ea"/>
              </a:rPr>
              <a:t>开发的限制</a:t>
            </a:r>
            <a:r>
              <a:rPr lang="zh-CN" altLang="en-US" b="1" kern="0" dirty="0">
                <a:solidFill>
                  <a:srgbClr val="000000"/>
                </a:solidFill>
                <a:latin typeface="+mn-lt"/>
                <a:ea typeface="+mn-ea"/>
              </a:rPr>
              <a:t>，功耗</a:t>
            </a:r>
            <a:r>
              <a:rPr lang="zh-CN" altLang="en-US" b="1" kern="0" dirty="0">
                <a:solidFill>
                  <a:srgbClr val="0000FF"/>
                </a:solidFill>
                <a:latin typeface="+mn-lt"/>
                <a:ea typeface="+mn-ea"/>
              </a:rPr>
              <a:t>限制</a:t>
            </a:r>
            <a:r>
              <a:rPr lang="zh-CN" altLang="en-US" b="1" kern="0" dirty="0">
                <a:solidFill>
                  <a:srgbClr val="000000"/>
                </a:solidFill>
                <a:latin typeface="+mn-lt"/>
                <a:ea typeface="+mn-ea"/>
              </a:rPr>
              <a:t>，因此其后性能提升手段出现了以下趋势：</a:t>
            </a:r>
            <a:endParaRPr lang="en-US" altLang="zh-CN" b="1" kern="0" dirty="0">
              <a:solidFill>
                <a:srgbClr val="FFFFFF"/>
              </a:solidFill>
              <a:latin typeface="+mn-lt"/>
              <a:ea typeface="+mn-ea"/>
            </a:endParaRPr>
          </a:p>
          <a:p>
            <a:pPr marL="742950" lvl="1" indent="-285750" eaLnBrk="1" hangingPunct="1">
              <a:spcBef>
                <a:spcPct val="20000"/>
              </a:spcBef>
              <a:buClr>
                <a:schemeClr val="accent2"/>
              </a:buClr>
              <a:buSzPct val="70000"/>
              <a:buFont typeface="Wingdings" panose="05000000000000000000" pitchFamily="2" charset="2"/>
              <a:buChar char="n"/>
              <a:defRPr/>
            </a:pPr>
            <a:r>
              <a:rPr lang="en-US" altLang="zh-CN" b="1" kern="0" dirty="0">
                <a:solidFill>
                  <a:srgbClr val="0000FF"/>
                </a:solidFill>
                <a:latin typeface="+mn-lt"/>
                <a:ea typeface="+mn-ea"/>
              </a:rPr>
              <a:t>ILP  =&gt;</a:t>
            </a:r>
            <a:r>
              <a:rPr lang="en-US" altLang="zh-CN" b="1" kern="0" dirty="0">
                <a:solidFill>
                  <a:srgbClr val="990000"/>
                </a:solidFill>
                <a:latin typeface="+mn-lt"/>
                <a:ea typeface="+mn-ea"/>
              </a:rPr>
              <a:t> TLP and DLP</a:t>
            </a:r>
            <a:r>
              <a:rPr lang="zh-CN" altLang="en-US" b="1" kern="0" dirty="0">
                <a:solidFill>
                  <a:srgbClr val="990000"/>
                </a:solidFill>
                <a:latin typeface="+mn-lt"/>
                <a:ea typeface="+mn-ea"/>
              </a:rPr>
              <a:t>（线程级并行和数据级并行）</a:t>
            </a:r>
            <a:endParaRPr lang="en-US" altLang="zh-CN" b="1" kern="0" dirty="0">
              <a:solidFill>
                <a:srgbClr val="66FFFF"/>
              </a:solidFill>
              <a:latin typeface="+mn-lt"/>
              <a:ea typeface="+mn-ea"/>
            </a:endParaRPr>
          </a:p>
          <a:p>
            <a:pPr marL="742950" lvl="1" indent="-285750" eaLnBrk="1" hangingPunct="1">
              <a:spcBef>
                <a:spcPct val="20000"/>
              </a:spcBef>
              <a:buClr>
                <a:schemeClr val="accent2"/>
              </a:buClr>
              <a:buSzPct val="70000"/>
              <a:buFont typeface="Wingdings" panose="05000000000000000000" pitchFamily="2" charset="2"/>
              <a:buChar char="n"/>
              <a:defRPr/>
            </a:pPr>
            <a:r>
              <a:rPr lang="zh-CN" altLang="en-US" b="1" kern="0" dirty="0">
                <a:solidFill>
                  <a:srgbClr val="0000FF"/>
                </a:solidFill>
                <a:latin typeface="+mn-lt"/>
                <a:ea typeface="+mn-ea"/>
              </a:rPr>
              <a:t>更快的单核处理器</a:t>
            </a:r>
            <a:r>
              <a:rPr lang="en-US" altLang="zh-CN" b="1" kern="0" dirty="0">
                <a:solidFill>
                  <a:srgbClr val="0000FF"/>
                </a:solidFill>
                <a:latin typeface="+mn-lt"/>
                <a:ea typeface="+mn-ea"/>
              </a:rPr>
              <a:t>=&gt; </a:t>
            </a:r>
            <a:r>
              <a:rPr lang="en-US" altLang="zh-CN" b="1" kern="0" dirty="0">
                <a:solidFill>
                  <a:srgbClr val="0000FF"/>
                </a:solidFill>
                <a:latin typeface="+mn-lt"/>
                <a:ea typeface="+mn-ea"/>
                <a:sym typeface="Wingdings" panose="05000000000000000000" pitchFamily="2" charset="2"/>
              </a:rPr>
              <a:t> </a:t>
            </a:r>
            <a:r>
              <a:rPr lang="zh-CN" altLang="en-US" b="1" kern="0" dirty="0">
                <a:solidFill>
                  <a:srgbClr val="990000"/>
                </a:solidFill>
                <a:latin typeface="+mn-lt"/>
                <a:ea typeface="+mn-ea"/>
                <a:sym typeface="Wingdings" panose="05000000000000000000" pitchFamily="2" charset="2"/>
              </a:rPr>
              <a:t>单芯片多处理器（多核）</a:t>
            </a:r>
            <a:endParaRPr lang="en-US" altLang="zh-CN" b="1" kern="0" dirty="0">
              <a:solidFill>
                <a:srgbClr val="66FFFF"/>
              </a:solidFill>
              <a:latin typeface="+mn-lt"/>
              <a:ea typeface="+mn-ea"/>
              <a:sym typeface="Wingdings" panose="05000000000000000000" pitchFamily="2" charset="2"/>
            </a:endParaRPr>
          </a:p>
          <a:p>
            <a:pPr marL="742950" lvl="1" indent="-285750" eaLnBrk="1" hangingPunct="1">
              <a:spcBef>
                <a:spcPct val="20000"/>
              </a:spcBef>
              <a:buClr>
                <a:schemeClr val="accent2"/>
              </a:buClr>
              <a:buSzPct val="70000"/>
              <a:buFont typeface="Wingdings" panose="05000000000000000000" pitchFamily="2" charset="2"/>
              <a:buChar char="n"/>
              <a:defRPr/>
            </a:pPr>
            <a:r>
              <a:rPr lang="zh-CN" altLang="en-US" b="1" kern="0" dirty="0" smtClean="0">
                <a:solidFill>
                  <a:srgbClr val="0000FF"/>
                </a:solidFill>
                <a:latin typeface="+mn-lt"/>
                <a:ea typeface="+mn-ea"/>
              </a:rPr>
              <a:t>隐含在编译器和硬件的硬件级并行处理</a:t>
            </a:r>
            <a:r>
              <a:rPr lang="en-US" altLang="zh-CN" b="1" kern="0" dirty="0" smtClean="0">
                <a:solidFill>
                  <a:srgbClr val="0000FF"/>
                </a:solidFill>
                <a:latin typeface="+mn-lt"/>
                <a:ea typeface="+mn-ea"/>
              </a:rPr>
              <a:t> =&gt; </a:t>
            </a:r>
            <a:r>
              <a:rPr lang="zh-CN" altLang="en-US" b="1" kern="0" dirty="0" smtClean="0">
                <a:solidFill>
                  <a:srgbClr val="990000"/>
                </a:solidFill>
                <a:latin typeface="+mn-lt"/>
                <a:ea typeface="+mn-ea"/>
              </a:rPr>
              <a:t>显示的程序级并行</a:t>
            </a:r>
            <a:endParaRPr lang="en-US" altLang="zh-CN" b="1" kern="0" dirty="0" smtClean="0">
              <a:solidFill>
                <a:srgbClr val="990000"/>
              </a:solidFill>
              <a:latin typeface="+mn-lt"/>
              <a:ea typeface="+mn-ea"/>
            </a:endParaRPr>
          </a:p>
          <a:p>
            <a:pPr marL="342900" indent="-342900" eaLnBrk="1" hangingPunct="1">
              <a:spcBef>
                <a:spcPct val="20000"/>
              </a:spcBef>
              <a:buClr>
                <a:schemeClr val="hlink"/>
              </a:buClr>
              <a:buSzPct val="70000"/>
              <a:buFont typeface="Wingdings" panose="05000000000000000000" pitchFamily="2" charset="2"/>
              <a:buChar char="n"/>
              <a:defRPr/>
            </a:pPr>
            <a:r>
              <a:rPr lang="en-US" altLang="zh-CN" kern="0" dirty="0" smtClean="0">
                <a:solidFill>
                  <a:srgbClr val="1A1A00"/>
                </a:solidFill>
              </a:rPr>
              <a:t>15%</a:t>
            </a:r>
            <a:r>
              <a:rPr lang="zh-CN" altLang="en-US" kern="0" dirty="0">
                <a:solidFill>
                  <a:srgbClr val="1A1A00"/>
                </a:solidFill>
              </a:rPr>
              <a:t>（</a:t>
            </a:r>
            <a:r>
              <a:rPr lang="en-US" altLang="zh-CN" kern="0" dirty="0" smtClean="0">
                <a:solidFill>
                  <a:srgbClr val="1A1A00"/>
                </a:solidFill>
              </a:rPr>
              <a:t>2011-2015</a:t>
            </a:r>
            <a:r>
              <a:rPr lang="zh-CN" altLang="en-US" kern="0" dirty="0" smtClean="0">
                <a:solidFill>
                  <a:srgbClr val="1A1A00"/>
                </a:solidFill>
              </a:rPr>
              <a:t>）</a:t>
            </a:r>
            <a:endParaRPr lang="en-US" altLang="zh-CN" kern="0" dirty="0">
              <a:solidFill>
                <a:srgbClr val="990000"/>
              </a:solidFill>
            </a:endParaRPr>
          </a:p>
          <a:p>
            <a:pPr marL="342900" indent="-342900" eaLnBrk="1" hangingPunct="1">
              <a:spcBef>
                <a:spcPct val="20000"/>
              </a:spcBef>
              <a:buClr>
                <a:schemeClr val="hlink"/>
              </a:buClr>
              <a:buSzPct val="70000"/>
              <a:buFont typeface="Wingdings" panose="05000000000000000000" pitchFamily="2" charset="2"/>
              <a:buChar char="n"/>
              <a:defRPr/>
            </a:pPr>
            <a:r>
              <a:rPr lang="en-US" altLang="zh-CN" kern="0" dirty="0" smtClean="0">
                <a:solidFill>
                  <a:srgbClr val="1A1A00"/>
                </a:solidFill>
              </a:rPr>
              <a:t>3.5</a:t>
            </a:r>
            <a:r>
              <a:rPr lang="en-US" altLang="zh-CN" kern="0" dirty="0">
                <a:solidFill>
                  <a:srgbClr val="1A1A00"/>
                </a:solidFill>
              </a:rPr>
              <a:t>%</a:t>
            </a:r>
            <a:r>
              <a:rPr lang="zh-CN" altLang="en-US" kern="0" dirty="0">
                <a:solidFill>
                  <a:srgbClr val="1A1A00"/>
                </a:solidFill>
              </a:rPr>
              <a:t>（</a:t>
            </a:r>
            <a:r>
              <a:rPr lang="en-US" altLang="zh-CN" kern="0" dirty="0" smtClean="0">
                <a:solidFill>
                  <a:srgbClr val="1A1A00"/>
                </a:solidFill>
              </a:rPr>
              <a:t>2015-2018</a:t>
            </a:r>
            <a:r>
              <a:rPr lang="zh-CN" altLang="en-US" kern="0" dirty="0" smtClean="0">
                <a:solidFill>
                  <a:srgbClr val="1A1A00"/>
                </a:solidFill>
              </a:rPr>
              <a:t>）</a:t>
            </a:r>
            <a:endParaRPr lang="en-US" altLang="zh-CN" sz="2800" kern="0" dirty="0" smtClean="0">
              <a:solidFill>
                <a:srgbClr val="1A1A00"/>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p:txBody>
          <a:bodyPr/>
          <a:lstStyle/>
          <a:p>
            <a:pPr eaLnBrk="1" hangingPunct="1">
              <a:defRPr/>
            </a:pPr>
            <a:r>
              <a:rPr lang="en-US" altLang="zh-CN" dirty="0" smtClean="0">
                <a:solidFill>
                  <a:srgbClr val="1A1A00"/>
                </a:solidFill>
              </a:rPr>
              <a:t>1.5   </a:t>
            </a:r>
            <a:r>
              <a:rPr lang="zh-CN" altLang="en-US" dirty="0" smtClean="0">
                <a:solidFill>
                  <a:srgbClr val="1A1A00"/>
                </a:solidFill>
              </a:rPr>
              <a:t>集成电路功耗</a:t>
            </a:r>
            <a:r>
              <a:rPr lang="zh-CN" altLang="en-US" sz="2800" dirty="0" smtClean="0">
                <a:solidFill>
                  <a:srgbClr val="1A1A00"/>
                </a:solidFill>
              </a:rPr>
              <a:t>（</a:t>
            </a:r>
            <a:r>
              <a:rPr lang="en-US" altLang="zh-CN" sz="2800" dirty="0" smtClean="0">
                <a:solidFill>
                  <a:srgbClr val="1A1A00"/>
                </a:solidFill>
              </a:rPr>
              <a:t>power</a:t>
            </a:r>
            <a:r>
              <a:rPr lang="zh-CN" altLang="en-US" sz="2800" dirty="0" smtClean="0">
                <a:solidFill>
                  <a:srgbClr val="1A1A00"/>
                </a:solidFill>
              </a:rPr>
              <a:t>）</a:t>
            </a:r>
            <a:r>
              <a:rPr lang="zh-CN" altLang="en-US" dirty="0" smtClean="0">
                <a:solidFill>
                  <a:srgbClr val="1A1A00"/>
                </a:solidFill>
              </a:rPr>
              <a:t>的趋势</a:t>
            </a:r>
            <a:endParaRPr lang="en-US" altLang="zh-CN" sz="2400" dirty="0" smtClean="0">
              <a:solidFill>
                <a:srgbClr val="1A1A00"/>
              </a:solidFill>
            </a:endParaRPr>
          </a:p>
        </p:txBody>
      </p:sp>
      <p:sp>
        <p:nvSpPr>
          <p:cNvPr id="69637" name="Rectangle 3"/>
          <p:cNvSpPr>
            <a:spLocks noGrp="1" noChangeArrowheads="1"/>
          </p:cNvSpPr>
          <p:nvPr>
            <p:ph idx="1"/>
          </p:nvPr>
        </p:nvSpPr>
        <p:spPr/>
        <p:txBody>
          <a:bodyPr/>
          <a:lstStyle/>
          <a:p>
            <a:pPr eaLnBrk="1" hangingPunct="1">
              <a:defRPr/>
            </a:pPr>
            <a:r>
              <a:rPr lang="zh-CN" altLang="en-US" b="1" dirty="0" smtClean="0">
                <a:solidFill>
                  <a:srgbClr val="0000FF"/>
                </a:solidFill>
                <a:effectLst/>
                <a:latin typeface="Comic Sans MS" panose="030F0702030302020204" pitchFamily="66" charset="0"/>
                <a:sym typeface="Symbol" panose="05050102010706020507" pitchFamily="18" charset="2"/>
              </a:rPr>
              <a:t>功耗</a:t>
            </a:r>
            <a:r>
              <a:rPr lang="zh-CN" altLang="en-US" b="1" dirty="0" smtClean="0">
                <a:solidFill>
                  <a:srgbClr val="000000"/>
                </a:solidFill>
                <a:effectLst/>
                <a:latin typeface="Comic Sans MS" panose="030F0702030302020204" pitchFamily="66" charset="0"/>
                <a:sym typeface="Symbol" panose="05050102010706020507" pitchFamily="18" charset="2"/>
              </a:rPr>
              <a:t>对芯片的规模也提出了挑战</a:t>
            </a:r>
            <a:endParaRPr lang="en-US" altLang="zh-CN" b="1" dirty="0" smtClean="0">
              <a:solidFill>
                <a:srgbClr val="FFFFFF"/>
              </a:solidFill>
              <a:effectLst/>
              <a:latin typeface="Comic Sans MS" panose="030F0702030302020204" pitchFamily="66" charset="0"/>
              <a:sym typeface="Symbol" panose="05050102010706020507" pitchFamily="18" charset="2"/>
            </a:endParaRPr>
          </a:p>
          <a:p>
            <a:pPr lvl="1" eaLnBrk="1" hangingPunct="1">
              <a:defRPr/>
            </a:pPr>
            <a:r>
              <a:rPr lang="en-US" altLang="zh-CN" b="1" dirty="0" smtClean="0">
                <a:solidFill>
                  <a:srgbClr val="312500"/>
                </a:solidFill>
                <a:effectLst/>
                <a:latin typeface="Comic Sans MS" panose="030F0702030302020204" pitchFamily="66" charset="0"/>
                <a:sym typeface="Symbol" panose="05050102010706020507" pitchFamily="18" charset="2"/>
              </a:rPr>
              <a:t> </a:t>
            </a:r>
            <a:r>
              <a:rPr lang="zh-CN" altLang="en-US" b="1" dirty="0" smtClean="0">
                <a:solidFill>
                  <a:srgbClr val="312500"/>
                </a:solidFill>
                <a:effectLst/>
                <a:latin typeface="Comic Sans MS" panose="030F0702030302020204" pitchFamily="66" charset="0"/>
                <a:sym typeface="Symbol" panose="05050102010706020507" pitchFamily="18" charset="2"/>
              </a:rPr>
              <a:t>第</a:t>
            </a:r>
            <a:r>
              <a:rPr lang="en-US" altLang="zh-CN" b="1" dirty="0" smtClean="0">
                <a:solidFill>
                  <a:srgbClr val="312500"/>
                </a:solidFill>
                <a:effectLst/>
                <a:latin typeface="Comic Sans MS" panose="030F0702030302020204" pitchFamily="66" charset="0"/>
                <a:sym typeface="Symbol" panose="05050102010706020507" pitchFamily="18" charset="2"/>
              </a:rPr>
              <a:t>1</a:t>
            </a:r>
            <a:r>
              <a:rPr lang="zh-CN" altLang="en-US" b="1" dirty="0" smtClean="0">
                <a:solidFill>
                  <a:srgbClr val="312500"/>
                </a:solidFill>
                <a:effectLst/>
                <a:latin typeface="Comic Sans MS" panose="030F0702030302020204" pitchFamily="66" charset="0"/>
                <a:sym typeface="Symbol" panose="05050102010706020507" pitchFamily="18" charset="2"/>
              </a:rPr>
              <a:t>个微处理器</a:t>
            </a:r>
            <a:r>
              <a:rPr lang="en-US" altLang="zh-CN" b="1" dirty="0" smtClean="0">
                <a:solidFill>
                  <a:srgbClr val="312500"/>
                </a:solidFill>
                <a:effectLst/>
                <a:latin typeface="Comic Sans MS" panose="030F0702030302020204" pitchFamily="66" charset="0"/>
                <a:sym typeface="Symbol" panose="05050102010706020507" pitchFamily="18" charset="2"/>
              </a:rPr>
              <a:t>: 1/10watt --&gt; </a:t>
            </a:r>
            <a:endParaRPr lang="en-US" altLang="zh-CN" b="1" dirty="0" smtClean="0">
              <a:solidFill>
                <a:srgbClr val="CEDAFF"/>
              </a:solidFill>
              <a:effectLst/>
              <a:latin typeface="Comic Sans MS" panose="030F0702030302020204" pitchFamily="66" charset="0"/>
              <a:sym typeface="Symbol" panose="05050102010706020507" pitchFamily="18" charset="2"/>
            </a:endParaRPr>
          </a:p>
          <a:p>
            <a:pPr lvl="1" eaLnBrk="1" hangingPunct="1">
              <a:buFont typeface="Wingdings" panose="05000000000000000000" pitchFamily="2" charset="2"/>
              <a:buNone/>
              <a:defRPr/>
            </a:pPr>
            <a:r>
              <a:rPr lang="en-US" altLang="zh-CN" b="1" dirty="0" smtClean="0">
                <a:solidFill>
                  <a:srgbClr val="312500"/>
                </a:solidFill>
                <a:effectLst/>
                <a:latin typeface="Comic Sans MS" panose="030F0702030302020204" pitchFamily="66" charset="0"/>
                <a:sym typeface="Symbol" panose="05050102010706020507" pitchFamily="18" charset="2"/>
              </a:rPr>
              <a:t>          2GHz P4: 135watt</a:t>
            </a:r>
            <a:endParaRPr lang="en-US" altLang="zh-CN" b="1" dirty="0" smtClean="0">
              <a:solidFill>
                <a:srgbClr val="CEDAFF"/>
              </a:solidFill>
              <a:effectLst/>
              <a:latin typeface="Comic Sans MS" panose="030F0702030302020204" pitchFamily="66" charset="0"/>
              <a:sym typeface="Symbol" panose="05050102010706020507" pitchFamily="18" charset="2"/>
            </a:endParaRPr>
          </a:p>
          <a:p>
            <a:pPr eaLnBrk="1" hangingPunct="1">
              <a:defRPr/>
            </a:pPr>
            <a:r>
              <a:rPr lang="zh-CN" altLang="en-US" b="1" dirty="0" smtClean="0">
                <a:solidFill>
                  <a:srgbClr val="312500"/>
                </a:solidFill>
                <a:effectLst/>
                <a:latin typeface="Comic Sans MS" panose="030F0702030302020204" pitchFamily="66" charset="0"/>
                <a:sym typeface="Symbol" panose="05050102010706020507" pitchFamily="18" charset="2"/>
              </a:rPr>
              <a:t>技术挑战：</a:t>
            </a:r>
            <a:endParaRPr lang="en-US" altLang="zh-CN" b="1" dirty="0" smtClean="0">
              <a:solidFill>
                <a:srgbClr val="CEDAFF"/>
              </a:solidFill>
              <a:effectLst/>
              <a:latin typeface="Comic Sans MS" panose="030F0702030302020204" pitchFamily="66" charset="0"/>
              <a:sym typeface="Symbol" panose="05050102010706020507" pitchFamily="18" charset="2"/>
            </a:endParaRPr>
          </a:p>
          <a:p>
            <a:pPr lvl="1" eaLnBrk="1" hangingPunct="1">
              <a:defRPr/>
            </a:pPr>
            <a:r>
              <a:rPr lang="zh-CN" altLang="en-US" b="1" dirty="0" smtClean="0">
                <a:solidFill>
                  <a:srgbClr val="312500"/>
                </a:solidFill>
                <a:effectLst/>
                <a:latin typeface="Comic Sans MS" panose="030F0702030302020204" pitchFamily="66" charset="0"/>
                <a:sym typeface="Symbol" panose="05050102010706020507" pitchFamily="18" charset="2"/>
              </a:rPr>
              <a:t>分配功率</a:t>
            </a:r>
            <a:endParaRPr lang="en-US" altLang="zh-CN" b="1" dirty="0" smtClean="0">
              <a:solidFill>
                <a:srgbClr val="CEDAFF"/>
              </a:solidFill>
              <a:effectLst/>
              <a:latin typeface="Comic Sans MS" panose="030F0702030302020204" pitchFamily="66" charset="0"/>
              <a:sym typeface="Symbol" panose="05050102010706020507" pitchFamily="18" charset="2"/>
            </a:endParaRPr>
          </a:p>
          <a:p>
            <a:pPr lvl="1" eaLnBrk="1" hangingPunct="1">
              <a:defRPr/>
            </a:pPr>
            <a:r>
              <a:rPr lang="zh-CN" altLang="en-US" b="1" dirty="0" smtClean="0">
                <a:solidFill>
                  <a:srgbClr val="312500"/>
                </a:solidFill>
                <a:effectLst/>
                <a:latin typeface="Comic Sans MS" panose="030F0702030302020204" pitchFamily="66" charset="0"/>
                <a:sym typeface="Symbol" panose="05050102010706020507" pitchFamily="18" charset="2"/>
              </a:rPr>
              <a:t>散热</a:t>
            </a:r>
            <a:endParaRPr lang="en-US" altLang="zh-CN" b="1" dirty="0" smtClean="0">
              <a:solidFill>
                <a:srgbClr val="CEDAFF"/>
              </a:solidFill>
              <a:effectLst/>
              <a:latin typeface="Comic Sans MS" panose="030F0702030302020204" pitchFamily="66" charset="0"/>
              <a:sym typeface="Symbol" panose="05050102010706020507" pitchFamily="18" charset="2"/>
            </a:endParaRPr>
          </a:p>
          <a:p>
            <a:pPr lvl="1" eaLnBrk="1" hangingPunct="1">
              <a:defRPr/>
            </a:pPr>
            <a:r>
              <a:rPr lang="zh-CN" altLang="en-US" b="1" dirty="0" smtClean="0">
                <a:solidFill>
                  <a:srgbClr val="312500"/>
                </a:solidFill>
                <a:effectLst/>
                <a:latin typeface="Comic Sans MS" panose="030F0702030302020204" pitchFamily="66" charset="0"/>
                <a:sym typeface="Symbol" panose="05050102010706020507" pitchFamily="18" charset="2"/>
              </a:rPr>
              <a:t>避免过热点</a:t>
            </a:r>
            <a:endParaRPr lang="en-US" altLang="zh-CN" b="1" dirty="0" smtClean="0">
              <a:solidFill>
                <a:srgbClr val="312500"/>
              </a:solidFill>
              <a:effectLst/>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ChangeArrowheads="1"/>
          </p:cNvSpPr>
          <p:nvPr/>
        </p:nvSpPr>
        <p:spPr bwMode="auto">
          <a:xfrm>
            <a:off x="5129213" y="1339850"/>
            <a:ext cx="40147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80000"/>
              </a:lnSpc>
              <a:spcBef>
                <a:spcPct val="0"/>
              </a:spcBef>
              <a:buClrTx/>
              <a:buSzTx/>
              <a:buFontTx/>
              <a:buNone/>
            </a:pPr>
            <a:r>
              <a:rPr lang="en-US" altLang="zh-CN" sz="3700">
                <a:solidFill>
                  <a:srgbClr val="1A1A00"/>
                </a:solidFill>
              </a:rPr>
              <a:t>Pentium</a:t>
            </a:r>
            <a:r>
              <a:rPr lang="en-US" altLang="zh-CN" sz="3700">
                <a:solidFill>
                  <a:srgbClr val="1A1A00"/>
                </a:solidFill>
                <a:latin typeface="Verdana" panose="020B0604030504040204" pitchFamily="34" charset="0"/>
              </a:rPr>
              <a:t>®</a:t>
            </a:r>
            <a:r>
              <a:rPr lang="en-US" altLang="zh-CN" sz="3700">
                <a:solidFill>
                  <a:srgbClr val="1A1A00"/>
                </a:solidFill>
              </a:rPr>
              <a:t> 4 Processor</a:t>
            </a:r>
            <a:endParaRPr lang="en-US" altLang="zh-CN" sz="3700">
              <a:solidFill>
                <a:srgbClr val="1A1A00"/>
              </a:solidFill>
            </a:endParaRPr>
          </a:p>
        </p:txBody>
      </p:sp>
      <p:pic>
        <p:nvPicPr>
          <p:cNvPr id="119811" name="Picture 5" descr="P4dielow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4163" y="2276475"/>
            <a:ext cx="289877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 Box 6"/>
          <p:cNvSpPr txBox="1">
            <a:spLocks noChangeArrowheads="1"/>
          </p:cNvSpPr>
          <p:nvPr/>
        </p:nvSpPr>
        <p:spPr bwMode="auto">
          <a:xfrm>
            <a:off x="5583238" y="5094288"/>
            <a:ext cx="35607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2000" b="1">
                <a:solidFill>
                  <a:srgbClr val="000000"/>
                </a:solidFill>
                <a:latin typeface="Arial" panose="020B0604020202020204" pitchFamily="34" charset="0"/>
              </a:rPr>
              <a:t>August 27, 2003</a:t>
            </a:r>
            <a:endParaRPr lang="en-US" altLang="zh-CN" sz="2000" b="1">
              <a:solidFill>
                <a:srgbClr val="FFFFFF"/>
              </a:solidFill>
              <a:latin typeface="Arial" panose="020B0604020202020204" pitchFamily="34" charset="0"/>
            </a:endParaRPr>
          </a:p>
          <a:p>
            <a:pPr>
              <a:spcBef>
                <a:spcPct val="0"/>
              </a:spcBef>
              <a:buClrTx/>
              <a:buSzTx/>
              <a:buFontTx/>
              <a:buNone/>
            </a:pPr>
            <a:r>
              <a:rPr lang="en-US" altLang="zh-CN" sz="2000" b="1">
                <a:solidFill>
                  <a:srgbClr val="000000"/>
                </a:solidFill>
                <a:latin typeface="Arial" panose="020B0604020202020204" pitchFamily="34" charset="0"/>
              </a:rPr>
              <a:t>@3.2 GHz core</a:t>
            </a:r>
            <a:endParaRPr lang="en-US" altLang="zh-CN" sz="2000" b="1">
              <a:solidFill>
                <a:srgbClr val="FFFFFF"/>
              </a:solidFill>
              <a:latin typeface="Arial" panose="020B0604020202020204" pitchFamily="34" charset="0"/>
            </a:endParaRPr>
          </a:p>
          <a:p>
            <a:pPr>
              <a:spcBef>
                <a:spcPct val="0"/>
              </a:spcBef>
              <a:buClrTx/>
              <a:buSzTx/>
              <a:buFontTx/>
              <a:buNone/>
            </a:pPr>
            <a:r>
              <a:rPr lang="en-US" altLang="zh-CN" sz="2000" b="1">
                <a:solidFill>
                  <a:srgbClr val="000000"/>
                </a:solidFill>
                <a:latin typeface="Arial" panose="020B0604020202020204" pitchFamily="34" charset="0"/>
              </a:rPr>
              <a:t>55 Million 0.13µ transistors</a:t>
            </a:r>
            <a:endParaRPr lang="en-US" altLang="zh-CN" sz="2000" b="1">
              <a:solidFill>
                <a:srgbClr val="FFFFFF"/>
              </a:solidFill>
              <a:latin typeface="Arial" panose="020B0604020202020204" pitchFamily="34" charset="0"/>
            </a:endParaRPr>
          </a:p>
          <a:p>
            <a:pPr>
              <a:spcBef>
                <a:spcPct val="0"/>
              </a:spcBef>
              <a:buClrTx/>
              <a:buSzTx/>
              <a:buFontTx/>
              <a:buNone/>
            </a:pPr>
            <a:r>
              <a:rPr lang="en-US" altLang="zh-CN" sz="2000" b="1">
                <a:solidFill>
                  <a:srgbClr val="000000"/>
                </a:solidFill>
                <a:latin typeface="Arial" panose="020B0604020202020204" pitchFamily="34" charset="0"/>
              </a:rPr>
              <a:t>1249 SPECint2000</a:t>
            </a:r>
            <a:endParaRPr lang="en-US" altLang="zh-CN" sz="2000" b="1">
              <a:solidFill>
                <a:srgbClr val="000000"/>
              </a:solidFill>
              <a:latin typeface="Arial" panose="020B0604020202020204" pitchFamily="34" charset="0"/>
            </a:endParaRPr>
          </a:p>
        </p:txBody>
      </p:sp>
      <p:sp>
        <p:nvSpPr>
          <p:cNvPr id="119813" name="Rectangle 7"/>
          <p:cNvSpPr>
            <a:spLocks noChangeArrowheads="1"/>
          </p:cNvSpPr>
          <p:nvPr/>
        </p:nvSpPr>
        <p:spPr bwMode="auto">
          <a:xfrm>
            <a:off x="179388" y="1268413"/>
            <a:ext cx="384333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4100">
                <a:solidFill>
                  <a:srgbClr val="1A1A00"/>
                </a:solidFill>
              </a:rPr>
              <a:t>386 Processor</a:t>
            </a:r>
            <a:endParaRPr lang="en-US" altLang="zh-CN" sz="4100">
              <a:solidFill>
                <a:srgbClr val="1A1A00"/>
              </a:solidFill>
            </a:endParaRPr>
          </a:p>
        </p:txBody>
      </p:sp>
      <p:sp>
        <p:nvSpPr>
          <p:cNvPr id="119814" name="Text Box 8"/>
          <p:cNvSpPr txBox="1">
            <a:spLocks noChangeArrowheads="1"/>
          </p:cNvSpPr>
          <p:nvPr/>
        </p:nvSpPr>
        <p:spPr bwMode="auto">
          <a:xfrm>
            <a:off x="677863" y="5094288"/>
            <a:ext cx="30511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r">
              <a:spcBef>
                <a:spcPct val="0"/>
              </a:spcBef>
              <a:buClrTx/>
              <a:buSzTx/>
              <a:buFontTx/>
              <a:buNone/>
            </a:pPr>
            <a:r>
              <a:rPr lang="en-US" altLang="zh-CN" sz="2000" b="1">
                <a:solidFill>
                  <a:srgbClr val="000000"/>
                </a:solidFill>
                <a:latin typeface="Arial" panose="020B0604020202020204" pitchFamily="34" charset="0"/>
              </a:rPr>
              <a:t>May 1986</a:t>
            </a:r>
            <a:endParaRPr lang="en-US" altLang="zh-CN" sz="2000" b="1">
              <a:solidFill>
                <a:srgbClr val="FFFFFF"/>
              </a:solidFill>
              <a:latin typeface="Arial" panose="020B0604020202020204" pitchFamily="34" charset="0"/>
            </a:endParaRPr>
          </a:p>
          <a:p>
            <a:pPr algn="r">
              <a:spcBef>
                <a:spcPct val="0"/>
              </a:spcBef>
              <a:buClrTx/>
              <a:buSzTx/>
              <a:buFontTx/>
              <a:buNone/>
            </a:pPr>
            <a:r>
              <a:rPr lang="en-US" altLang="zh-CN" sz="2000" b="1">
                <a:solidFill>
                  <a:srgbClr val="000000"/>
                </a:solidFill>
                <a:latin typeface="Arial" panose="020B0604020202020204" pitchFamily="34" charset="0"/>
              </a:rPr>
              <a:t>@16 MHz core</a:t>
            </a:r>
            <a:endParaRPr lang="en-US" altLang="zh-CN" sz="2000" b="1">
              <a:solidFill>
                <a:srgbClr val="FFFFFF"/>
              </a:solidFill>
              <a:latin typeface="Arial" panose="020B0604020202020204" pitchFamily="34" charset="0"/>
            </a:endParaRPr>
          </a:p>
          <a:p>
            <a:pPr algn="r">
              <a:spcBef>
                <a:spcPct val="0"/>
              </a:spcBef>
              <a:buClrTx/>
              <a:buSzTx/>
              <a:buFontTx/>
              <a:buNone/>
            </a:pPr>
            <a:r>
              <a:rPr lang="en-US" altLang="zh-CN" sz="2000" b="1">
                <a:solidFill>
                  <a:srgbClr val="000000"/>
                </a:solidFill>
                <a:latin typeface="Arial" panose="020B0604020202020204" pitchFamily="34" charset="0"/>
              </a:rPr>
              <a:t>275,000 1.5µ transistors</a:t>
            </a:r>
            <a:endParaRPr lang="en-US" altLang="zh-CN" sz="2000" b="1">
              <a:solidFill>
                <a:srgbClr val="FFFFFF"/>
              </a:solidFill>
              <a:latin typeface="Arial" panose="020B0604020202020204" pitchFamily="34" charset="0"/>
            </a:endParaRPr>
          </a:p>
          <a:p>
            <a:pPr algn="r">
              <a:spcBef>
                <a:spcPct val="0"/>
              </a:spcBef>
              <a:buClrTx/>
              <a:buSzTx/>
              <a:buFontTx/>
              <a:buNone/>
            </a:pPr>
            <a:r>
              <a:rPr lang="en-US" altLang="zh-CN" sz="2000" b="1">
                <a:solidFill>
                  <a:srgbClr val="000000"/>
                </a:solidFill>
                <a:latin typeface="Arial" panose="020B0604020202020204" pitchFamily="34" charset="0"/>
              </a:rPr>
              <a:t>~1.2 SPECint2000</a:t>
            </a:r>
            <a:endParaRPr lang="en-US" altLang="zh-CN" sz="2000" b="1">
              <a:solidFill>
                <a:srgbClr val="000000"/>
              </a:solidFill>
              <a:latin typeface="Arial" panose="020B0604020202020204" pitchFamily="34" charset="0"/>
            </a:endParaRPr>
          </a:p>
        </p:txBody>
      </p:sp>
      <p:pic>
        <p:nvPicPr>
          <p:cNvPr id="119815" name="Picture 9" descr="38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2271713"/>
            <a:ext cx="295751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6" name="Text Box 10"/>
          <p:cNvSpPr txBox="1">
            <a:spLocks noChangeArrowheads="1"/>
          </p:cNvSpPr>
          <p:nvPr/>
        </p:nvSpPr>
        <p:spPr bwMode="auto">
          <a:xfrm>
            <a:off x="3924300" y="5094288"/>
            <a:ext cx="19018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2000" b="1">
                <a:solidFill>
                  <a:srgbClr val="003FFF"/>
                </a:solidFill>
                <a:latin typeface="Arial" panose="020B0604020202020204" pitchFamily="34" charset="0"/>
              </a:rPr>
              <a:t>17 Years</a:t>
            </a:r>
            <a:endParaRPr lang="en-US" altLang="zh-CN" sz="2000" b="1">
              <a:solidFill>
                <a:srgbClr val="FFC000"/>
              </a:solidFill>
              <a:latin typeface="Arial" panose="020B0604020202020204" pitchFamily="34" charset="0"/>
            </a:endParaRPr>
          </a:p>
          <a:p>
            <a:pPr>
              <a:spcBef>
                <a:spcPct val="0"/>
              </a:spcBef>
              <a:buClrTx/>
              <a:buSzTx/>
              <a:buFontTx/>
              <a:buNone/>
            </a:pPr>
            <a:r>
              <a:rPr lang="en-US" altLang="zh-CN" sz="2000" b="1">
                <a:solidFill>
                  <a:srgbClr val="003FFF"/>
                </a:solidFill>
                <a:latin typeface="Arial" panose="020B0604020202020204" pitchFamily="34" charset="0"/>
              </a:rPr>
              <a:t>200x</a:t>
            </a:r>
            <a:endParaRPr lang="en-US" altLang="zh-CN" sz="2000" b="1">
              <a:solidFill>
                <a:srgbClr val="FFC000"/>
              </a:solidFill>
              <a:latin typeface="Arial" panose="020B0604020202020204" pitchFamily="34" charset="0"/>
            </a:endParaRPr>
          </a:p>
          <a:p>
            <a:pPr>
              <a:spcBef>
                <a:spcPct val="0"/>
              </a:spcBef>
              <a:buClrTx/>
              <a:buSzTx/>
              <a:buFontTx/>
              <a:buNone/>
            </a:pPr>
            <a:r>
              <a:rPr lang="en-US" altLang="zh-CN" sz="2000" b="1">
                <a:solidFill>
                  <a:srgbClr val="003FFF"/>
                </a:solidFill>
                <a:latin typeface="Arial" panose="020B0604020202020204" pitchFamily="34" charset="0"/>
              </a:rPr>
              <a:t>200x/11x</a:t>
            </a:r>
            <a:endParaRPr lang="en-US" altLang="zh-CN" sz="2000" b="1">
              <a:solidFill>
                <a:srgbClr val="FFC000"/>
              </a:solidFill>
              <a:latin typeface="Arial" panose="020B0604020202020204" pitchFamily="34" charset="0"/>
            </a:endParaRPr>
          </a:p>
          <a:p>
            <a:pPr>
              <a:spcBef>
                <a:spcPct val="0"/>
              </a:spcBef>
              <a:buClrTx/>
              <a:buSzTx/>
              <a:buFontTx/>
              <a:buNone/>
            </a:pPr>
            <a:r>
              <a:rPr lang="en-US" altLang="zh-CN" sz="2000" b="1">
                <a:solidFill>
                  <a:srgbClr val="003FFF"/>
                </a:solidFill>
                <a:latin typeface="Arial" panose="020B0604020202020204" pitchFamily="34" charset="0"/>
              </a:rPr>
              <a:t>1000x</a:t>
            </a:r>
            <a:endParaRPr lang="en-US" altLang="zh-CN" sz="2000" b="1">
              <a:solidFill>
                <a:srgbClr val="003FFF"/>
              </a:solidFill>
              <a:latin typeface="Arial" panose="020B0604020202020204" pitchFamily="34" charset="0"/>
            </a:endParaRPr>
          </a:p>
        </p:txBody>
      </p:sp>
      <p:sp>
        <p:nvSpPr>
          <p:cNvPr id="119817" name="TextBox 8"/>
          <p:cNvSpPr txBox="1">
            <a:spLocks noChangeArrowheads="1"/>
          </p:cNvSpPr>
          <p:nvPr/>
        </p:nvSpPr>
        <p:spPr bwMode="auto">
          <a:xfrm>
            <a:off x="2214563" y="428625"/>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FF"/>
                </a:solidFill>
              </a:rPr>
              <a:t>晶体管数量：以下</a:t>
            </a:r>
            <a:r>
              <a:rPr lang="en-US" altLang="zh-CN" sz="2800" b="1">
                <a:solidFill>
                  <a:srgbClr val="0000FF"/>
                </a:solidFill>
              </a:rPr>
              <a:t>P4</a:t>
            </a:r>
            <a:r>
              <a:rPr lang="zh-CN" altLang="en-US" sz="2800" b="1">
                <a:solidFill>
                  <a:srgbClr val="0000FF"/>
                </a:solidFill>
              </a:rPr>
              <a:t>是</a:t>
            </a:r>
            <a:r>
              <a:rPr lang="en-US" altLang="zh-CN" sz="2800" b="1">
                <a:solidFill>
                  <a:srgbClr val="0000FF"/>
                </a:solidFill>
              </a:rPr>
              <a:t>386</a:t>
            </a:r>
            <a:r>
              <a:rPr lang="zh-CN" altLang="en-US" sz="2800" b="1">
                <a:solidFill>
                  <a:srgbClr val="0000FF"/>
                </a:solidFill>
              </a:rPr>
              <a:t>的</a:t>
            </a:r>
            <a:r>
              <a:rPr lang="en-US" altLang="zh-CN" sz="2800" b="1">
                <a:solidFill>
                  <a:srgbClr val="0000FF"/>
                </a:solidFill>
              </a:rPr>
              <a:t>200</a:t>
            </a:r>
            <a:r>
              <a:rPr lang="zh-CN" altLang="en-US" sz="2800" b="1">
                <a:solidFill>
                  <a:srgbClr val="0000FF"/>
                </a:solidFill>
              </a:rPr>
              <a:t>倍</a:t>
            </a:r>
            <a:endParaRPr lang="zh-CN" altLang="en-US" sz="2800" b="1">
              <a:solidFill>
                <a:srgbClr val="0000FF"/>
              </a:solidFill>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defRPr/>
            </a:pPr>
            <a:r>
              <a:rPr lang="zh-CN" altLang="en-US" dirty="0" smtClean="0">
                <a:solidFill>
                  <a:srgbClr val="1A1A00"/>
                </a:solidFill>
              </a:rPr>
              <a:t>两个概念</a:t>
            </a:r>
            <a:endParaRPr lang="en-US" altLang="zh-CN" dirty="0" smtClean="0">
              <a:solidFill>
                <a:srgbClr val="1A1A00"/>
              </a:solidFill>
            </a:endParaRPr>
          </a:p>
        </p:txBody>
      </p:sp>
      <p:sp>
        <p:nvSpPr>
          <p:cNvPr id="120835" name="Rectangle 3"/>
          <p:cNvSpPr>
            <a:spLocks noGrp="1" noChangeArrowheads="1"/>
          </p:cNvSpPr>
          <p:nvPr>
            <p:ph idx="1"/>
          </p:nvPr>
        </p:nvSpPr>
        <p:spPr/>
        <p:txBody>
          <a:bodyPr/>
          <a:lstStyle/>
          <a:p>
            <a:pPr eaLnBrk="1" hangingPunct="1">
              <a:lnSpc>
                <a:spcPct val="110000"/>
              </a:lnSpc>
            </a:pPr>
            <a:r>
              <a:rPr lang="zh-CN" altLang="en-US" b="1" smtClean="0">
                <a:solidFill>
                  <a:srgbClr val="0000FF"/>
                </a:solidFill>
                <a:effectLst/>
              </a:rPr>
              <a:t>动态功率</a:t>
            </a:r>
            <a:r>
              <a:rPr lang="en-US" altLang="zh-CN" b="1" smtClean="0">
                <a:solidFill>
                  <a:srgbClr val="0000FF"/>
                </a:solidFill>
                <a:effectLst/>
              </a:rPr>
              <a:t>: </a:t>
            </a:r>
            <a:r>
              <a:rPr lang="zh-CN" altLang="en-US" sz="2800" b="1" smtClean="0">
                <a:solidFill>
                  <a:srgbClr val="FF00FF"/>
                </a:solidFill>
                <a:effectLst/>
              </a:rPr>
              <a:t>开关晶体管</a:t>
            </a:r>
            <a:r>
              <a:rPr lang="zh-CN" altLang="en-US" sz="2800" b="1" smtClean="0">
                <a:solidFill>
                  <a:srgbClr val="000000"/>
                </a:solidFill>
                <a:effectLst/>
              </a:rPr>
              <a:t>产生的功耗</a:t>
            </a:r>
            <a:endParaRPr lang="en-US" altLang="zh-CN" b="1" smtClean="0">
              <a:solidFill>
                <a:srgbClr val="FFFFFF"/>
              </a:solidFill>
              <a:effectLst/>
            </a:endParaRPr>
          </a:p>
          <a:p>
            <a:pPr lvl="1" eaLnBrk="1" hangingPunct="1">
              <a:lnSpc>
                <a:spcPct val="110000"/>
              </a:lnSpc>
            </a:pPr>
            <a:r>
              <a:rPr lang="en-US" altLang="zh-CN" b="1" smtClean="0">
                <a:solidFill>
                  <a:srgbClr val="000000"/>
                </a:solidFill>
                <a:effectLst/>
              </a:rPr>
              <a:t>Power </a:t>
            </a:r>
            <a:r>
              <a:rPr lang="en-US" altLang="zh-CN" b="1" baseline="-25000" smtClean="0">
                <a:solidFill>
                  <a:srgbClr val="000000"/>
                </a:solidFill>
                <a:effectLst/>
              </a:rPr>
              <a:t>dynamic</a:t>
            </a:r>
            <a:r>
              <a:rPr lang="en-US" altLang="zh-CN" b="1" smtClean="0">
                <a:solidFill>
                  <a:srgbClr val="000000"/>
                </a:solidFill>
                <a:effectLst/>
              </a:rPr>
              <a:t> = </a:t>
            </a:r>
            <a:r>
              <a:rPr lang="en-US" altLang="zh-CN" b="1" smtClean="0">
                <a:solidFill>
                  <a:srgbClr val="000000"/>
                </a:solidFill>
                <a:effectLst/>
                <a:latin typeface="Arial" panose="020B0604020202020204" pitchFamily="34" charset="0"/>
              </a:rPr>
              <a:t>½</a:t>
            </a:r>
            <a:r>
              <a:rPr lang="en-US" altLang="zh-CN" b="1" smtClean="0">
                <a:solidFill>
                  <a:srgbClr val="000000"/>
                </a:solidFill>
                <a:effectLst/>
              </a:rPr>
              <a:t> *Capacitive load * </a:t>
            </a:r>
            <a:r>
              <a:rPr lang="en-US" altLang="zh-CN" b="1" smtClean="0">
                <a:solidFill>
                  <a:srgbClr val="990000"/>
                </a:solidFill>
                <a:effectLst/>
              </a:rPr>
              <a:t>Voltage</a:t>
            </a:r>
            <a:r>
              <a:rPr lang="en-US" altLang="zh-CN" b="1" baseline="30000" smtClean="0">
                <a:solidFill>
                  <a:srgbClr val="990000"/>
                </a:solidFill>
                <a:effectLst/>
              </a:rPr>
              <a:t>2</a:t>
            </a:r>
            <a:r>
              <a:rPr lang="en-US" altLang="zh-CN" b="1" smtClean="0">
                <a:solidFill>
                  <a:srgbClr val="990000"/>
                </a:solidFill>
                <a:effectLst/>
              </a:rPr>
              <a:t> </a:t>
            </a:r>
            <a:r>
              <a:rPr lang="en-US" altLang="zh-CN" b="1" smtClean="0">
                <a:solidFill>
                  <a:srgbClr val="000000"/>
                </a:solidFill>
                <a:effectLst/>
              </a:rPr>
              <a:t>* </a:t>
            </a:r>
            <a:r>
              <a:rPr lang="en-US" altLang="zh-CN" b="1" smtClean="0">
                <a:solidFill>
                  <a:srgbClr val="003FFF"/>
                </a:solidFill>
                <a:effectLst/>
              </a:rPr>
              <a:t>Frequency switched</a:t>
            </a:r>
            <a:endParaRPr lang="en-US" altLang="zh-CN" b="1" smtClean="0">
              <a:solidFill>
                <a:srgbClr val="FFC000"/>
              </a:solidFill>
              <a:effectLst/>
            </a:endParaRPr>
          </a:p>
          <a:p>
            <a:pPr lvl="1" eaLnBrk="1" hangingPunct="1">
              <a:lnSpc>
                <a:spcPct val="110000"/>
              </a:lnSpc>
            </a:pPr>
            <a:r>
              <a:rPr lang="en-US" altLang="zh-CN" b="1" smtClean="0">
                <a:solidFill>
                  <a:srgbClr val="000000"/>
                </a:solidFill>
                <a:effectLst/>
              </a:rPr>
              <a:t>Energy </a:t>
            </a:r>
            <a:r>
              <a:rPr lang="en-US" altLang="zh-CN" b="1" baseline="-25000" smtClean="0">
                <a:solidFill>
                  <a:srgbClr val="000000"/>
                </a:solidFill>
                <a:effectLst/>
              </a:rPr>
              <a:t>dynamic</a:t>
            </a:r>
            <a:r>
              <a:rPr lang="en-US" altLang="zh-CN" b="1" smtClean="0">
                <a:solidFill>
                  <a:srgbClr val="000000"/>
                </a:solidFill>
                <a:effectLst/>
              </a:rPr>
              <a:t> = Capacitive load * </a:t>
            </a:r>
            <a:r>
              <a:rPr lang="en-US" altLang="zh-CN" b="1" smtClean="0">
                <a:solidFill>
                  <a:srgbClr val="990000"/>
                </a:solidFill>
                <a:effectLst/>
              </a:rPr>
              <a:t>Voltage</a:t>
            </a:r>
            <a:r>
              <a:rPr lang="en-US" altLang="zh-CN" b="1" baseline="30000" smtClean="0">
                <a:solidFill>
                  <a:srgbClr val="990000"/>
                </a:solidFill>
                <a:effectLst/>
              </a:rPr>
              <a:t>2</a:t>
            </a:r>
            <a:r>
              <a:rPr lang="en-US" altLang="zh-CN" b="1" smtClean="0">
                <a:solidFill>
                  <a:srgbClr val="000000"/>
                </a:solidFill>
                <a:effectLst/>
              </a:rPr>
              <a:t> </a:t>
            </a:r>
            <a:endParaRPr lang="en-US" altLang="zh-CN" b="1" smtClean="0">
              <a:solidFill>
                <a:srgbClr val="FFFFFF"/>
              </a:solidFill>
              <a:effectLst/>
            </a:endParaRPr>
          </a:p>
          <a:p>
            <a:pPr eaLnBrk="1" hangingPunct="1">
              <a:lnSpc>
                <a:spcPct val="110000"/>
              </a:lnSpc>
            </a:pPr>
            <a:r>
              <a:rPr lang="zh-CN" altLang="en-US" b="1" smtClean="0">
                <a:solidFill>
                  <a:srgbClr val="0000FF"/>
                </a:solidFill>
                <a:effectLst/>
              </a:rPr>
              <a:t>静态功率</a:t>
            </a:r>
            <a:r>
              <a:rPr lang="en-US" altLang="zh-CN" b="1" smtClean="0">
                <a:solidFill>
                  <a:srgbClr val="0000FF"/>
                </a:solidFill>
                <a:effectLst/>
              </a:rPr>
              <a:t>: </a:t>
            </a:r>
            <a:r>
              <a:rPr lang="zh-CN" altLang="en-US" sz="2800" b="1" smtClean="0">
                <a:solidFill>
                  <a:srgbClr val="000000"/>
                </a:solidFill>
                <a:effectLst/>
              </a:rPr>
              <a:t>晶体管在关闭时</a:t>
            </a:r>
            <a:r>
              <a:rPr lang="zh-CN" altLang="en-US" sz="2800" b="1" smtClean="0">
                <a:solidFill>
                  <a:srgbClr val="FF00FF"/>
                </a:solidFill>
                <a:effectLst/>
              </a:rPr>
              <a:t>漏电</a:t>
            </a:r>
            <a:r>
              <a:rPr lang="zh-CN" altLang="en-US" sz="2800" b="1" smtClean="0">
                <a:solidFill>
                  <a:srgbClr val="000000"/>
                </a:solidFill>
                <a:effectLst/>
              </a:rPr>
              <a:t>产生的功耗</a:t>
            </a:r>
            <a:endParaRPr lang="en-US" altLang="zh-CN" sz="2800" b="1" smtClean="0">
              <a:solidFill>
                <a:srgbClr val="FFFFFF"/>
              </a:solidFill>
              <a:effectLst/>
            </a:endParaRPr>
          </a:p>
          <a:p>
            <a:pPr lvl="1" eaLnBrk="1" hangingPunct="1">
              <a:lnSpc>
                <a:spcPct val="110000"/>
              </a:lnSpc>
            </a:pPr>
            <a:r>
              <a:rPr lang="en-US" altLang="zh-CN" b="1" smtClean="0">
                <a:solidFill>
                  <a:srgbClr val="000000"/>
                </a:solidFill>
                <a:effectLst/>
              </a:rPr>
              <a:t>Power</a:t>
            </a:r>
            <a:r>
              <a:rPr lang="en-US" altLang="zh-CN" b="1" baseline="-25000" smtClean="0">
                <a:solidFill>
                  <a:srgbClr val="000000"/>
                </a:solidFill>
                <a:effectLst/>
              </a:rPr>
              <a:t> static</a:t>
            </a:r>
            <a:r>
              <a:rPr lang="en-US" altLang="zh-CN" b="1" smtClean="0">
                <a:solidFill>
                  <a:srgbClr val="000000"/>
                </a:solidFill>
                <a:effectLst/>
              </a:rPr>
              <a:t> = current static * </a:t>
            </a:r>
            <a:r>
              <a:rPr lang="en-US" altLang="zh-CN" b="1" smtClean="0">
                <a:solidFill>
                  <a:srgbClr val="990000"/>
                </a:solidFill>
                <a:effectLst/>
              </a:rPr>
              <a:t>Voltage</a:t>
            </a:r>
            <a:endParaRPr lang="en-US" altLang="zh-CN" b="1" smtClean="0">
              <a:solidFill>
                <a:srgbClr val="990000"/>
              </a:solidFill>
              <a:effectLst/>
            </a:endParaRPr>
          </a:p>
        </p:txBody>
      </p:sp>
      <p:sp>
        <p:nvSpPr>
          <p:cNvPr id="120836"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108D45BA-43FC-4DF2-ADB3-A2C3C9A23A8F}"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396000" y="819000"/>
            <a:ext cx="8229600" cy="1529880"/>
          </a:xfrm>
        </p:spPr>
        <p:txBody>
          <a:bodyPr/>
          <a:lstStyle/>
          <a:p>
            <a:r>
              <a:rPr lang="en-US" altLang="zh-CN" sz="2000" dirty="0">
                <a:solidFill>
                  <a:srgbClr val="231F20"/>
                </a:solidFill>
                <a:latin typeface="Times New Roman" panose="02020603050405020304"/>
                <a:cs typeface="Times New Roman" panose="02020603050405020304"/>
              </a:rPr>
              <a:t>Some microprocessors </a:t>
            </a:r>
            <a:r>
              <a:rPr lang="en-US" altLang="zh-CN" sz="2000" spc="-5" dirty="0">
                <a:solidFill>
                  <a:srgbClr val="231F20"/>
                </a:solidFill>
                <a:latin typeface="Times New Roman" panose="02020603050405020304"/>
                <a:cs typeface="Times New Roman" panose="02020603050405020304"/>
              </a:rPr>
              <a:t>today </a:t>
            </a:r>
            <a:r>
              <a:rPr lang="en-US" altLang="zh-CN" sz="2000" dirty="0">
                <a:solidFill>
                  <a:srgbClr val="231F20"/>
                </a:solidFill>
                <a:latin typeface="Times New Roman" panose="02020603050405020304"/>
                <a:cs typeface="Times New Roman" panose="02020603050405020304"/>
              </a:rPr>
              <a:t>are designed to have adjustable voltage, </a:t>
            </a:r>
            <a:r>
              <a:rPr lang="en-US" altLang="zh-CN" sz="2000" spc="5" dirty="0">
                <a:solidFill>
                  <a:srgbClr val="231F20"/>
                </a:solidFill>
                <a:latin typeface="Times New Roman" panose="02020603050405020304"/>
                <a:cs typeface="Times New Roman" panose="02020603050405020304"/>
              </a:rPr>
              <a:t>so </a:t>
            </a:r>
            <a:r>
              <a:rPr lang="en-US" altLang="zh-CN" sz="2000" dirty="0">
                <a:solidFill>
                  <a:srgbClr val="231F20"/>
                </a:solidFill>
                <a:latin typeface="Times New Roman" panose="02020603050405020304"/>
                <a:cs typeface="Times New Roman" panose="02020603050405020304"/>
              </a:rPr>
              <a:t>a 15% </a:t>
            </a:r>
            <a:r>
              <a:rPr lang="en-US" altLang="zh-CN" sz="2000" dirty="0" smtClean="0">
                <a:solidFill>
                  <a:srgbClr val="231F20"/>
                </a:solidFill>
                <a:latin typeface="Times New Roman" panose="02020603050405020304"/>
                <a:cs typeface="Times New Roman" panose="02020603050405020304"/>
              </a:rPr>
              <a:t>reduction </a:t>
            </a:r>
            <a:r>
              <a:rPr lang="en-US" altLang="zh-CN" sz="2000" dirty="0">
                <a:solidFill>
                  <a:srgbClr val="231F20"/>
                </a:solidFill>
                <a:latin typeface="Times New Roman" panose="02020603050405020304"/>
                <a:cs typeface="Times New Roman" panose="02020603050405020304"/>
              </a:rPr>
              <a:t>in voltage may result in a 15% reduction in </a:t>
            </a:r>
            <a:r>
              <a:rPr lang="en-US" altLang="zh-CN" sz="2000" spc="-15" dirty="0">
                <a:solidFill>
                  <a:srgbClr val="231F20"/>
                </a:solidFill>
                <a:latin typeface="Times New Roman" panose="02020603050405020304"/>
                <a:cs typeface="Times New Roman" panose="02020603050405020304"/>
              </a:rPr>
              <a:t>frequency. </a:t>
            </a:r>
            <a:r>
              <a:rPr lang="en-US" altLang="zh-CN" sz="2000" dirty="0">
                <a:solidFill>
                  <a:srgbClr val="231F20"/>
                </a:solidFill>
                <a:latin typeface="Times New Roman" panose="02020603050405020304"/>
                <a:cs typeface="Times New Roman" panose="02020603050405020304"/>
              </a:rPr>
              <a:t>What would be  the impact on dynamic </a:t>
            </a:r>
            <a:r>
              <a:rPr lang="en-US" altLang="zh-CN" sz="2000" spc="-5" dirty="0">
                <a:solidFill>
                  <a:srgbClr val="231F20"/>
                </a:solidFill>
                <a:latin typeface="Times New Roman" panose="02020603050405020304"/>
                <a:cs typeface="Times New Roman" panose="02020603050405020304"/>
              </a:rPr>
              <a:t>energy and on </a:t>
            </a:r>
            <a:r>
              <a:rPr lang="en-US" altLang="zh-CN" sz="2000" dirty="0">
                <a:solidFill>
                  <a:srgbClr val="231F20"/>
                </a:solidFill>
                <a:latin typeface="Times New Roman" panose="02020603050405020304"/>
                <a:cs typeface="Times New Roman" panose="02020603050405020304"/>
              </a:rPr>
              <a:t>dynamic</a:t>
            </a:r>
            <a:r>
              <a:rPr lang="en-US" altLang="zh-CN" sz="2000" spc="4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power</a:t>
            </a:r>
            <a:r>
              <a:rPr lang="en-US" altLang="zh-CN" sz="2000" dirty="0" smtClean="0">
                <a:solidFill>
                  <a:srgbClr val="231F20"/>
                </a:solidFill>
                <a:latin typeface="Times New Roman" panose="02020603050405020304"/>
                <a:cs typeface="Times New Roman" panose="02020603050405020304"/>
              </a:rPr>
              <a:t>?</a:t>
            </a:r>
            <a:endParaRPr lang="zh-CN" altLang="en-US" sz="20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396000" y="819000"/>
            <a:ext cx="8229600" cy="1529880"/>
          </a:xfrm>
        </p:spPr>
        <p:txBody>
          <a:bodyPr/>
          <a:lstStyle/>
          <a:p>
            <a:r>
              <a:rPr lang="en-US" altLang="zh-CN" sz="2000" dirty="0">
                <a:solidFill>
                  <a:srgbClr val="231F20"/>
                </a:solidFill>
                <a:latin typeface="Times New Roman" panose="02020603050405020304"/>
                <a:cs typeface="Times New Roman" panose="02020603050405020304"/>
              </a:rPr>
              <a:t>Some microprocessors </a:t>
            </a:r>
            <a:r>
              <a:rPr lang="en-US" altLang="zh-CN" sz="2000" spc="-5" dirty="0">
                <a:solidFill>
                  <a:srgbClr val="231F20"/>
                </a:solidFill>
                <a:latin typeface="Times New Roman" panose="02020603050405020304"/>
                <a:cs typeface="Times New Roman" panose="02020603050405020304"/>
              </a:rPr>
              <a:t>today </a:t>
            </a:r>
            <a:r>
              <a:rPr lang="en-US" altLang="zh-CN" sz="2000" dirty="0">
                <a:solidFill>
                  <a:srgbClr val="231F20"/>
                </a:solidFill>
                <a:latin typeface="Times New Roman" panose="02020603050405020304"/>
                <a:cs typeface="Times New Roman" panose="02020603050405020304"/>
              </a:rPr>
              <a:t>are designed to have adjustable voltage, </a:t>
            </a:r>
            <a:r>
              <a:rPr lang="en-US" altLang="zh-CN" sz="2000" spc="5" dirty="0">
                <a:solidFill>
                  <a:srgbClr val="231F20"/>
                </a:solidFill>
                <a:latin typeface="Times New Roman" panose="02020603050405020304"/>
                <a:cs typeface="Times New Roman" panose="02020603050405020304"/>
              </a:rPr>
              <a:t>so </a:t>
            </a:r>
            <a:r>
              <a:rPr lang="en-US" altLang="zh-CN" sz="2000" dirty="0">
                <a:solidFill>
                  <a:srgbClr val="231F20"/>
                </a:solidFill>
                <a:latin typeface="Times New Roman" panose="02020603050405020304"/>
                <a:cs typeface="Times New Roman" panose="02020603050405020304"/>
              </a:rPr>
              <a:t>a 15% </a:t>
            </a:r>
            <a:r>
              <a:rPr lang="en-US" altLang="zh-CN" sz="2000" dirty="0" smtClean="0">
                <a:solidFill>
                  <a:srgbClr val="231F20"/>
                </a:solidFill>
                <a:latin typeface="Times New Roman" panose="02020603050405020304"/>
                <a:cs typeface="Times New Roman" panose="02020603050405020304"/>
              </a:rPr>
              <a:t>reduction </a:t>
            </a:r>
            <a:r>
              <a:rPr lang="en-US" altLang="zh-CN" sz="2000" dirty="0">
                <a:solidFill>
                  <a:srgbClr val="231F20"/>
                </a:solidFill>
                <a:latin typeface="Times New Roman" panose="02020603050405020304"/>
                <a:cs typeface="Times New Roman" panose="02020603050405020304"/>
              </a:rPr>
              <a:t>in voltage may result in a 15% reduction in </a:t>
            </a:r>
            <a:r>
              <a:rPr lang="en-US" altLang="zh-CN" sz="2000" spc="-15" dirty="0">
                <a:solidFill>
                  <a:srgbClr val="231F20"/>
                </a:solidFill>
                <a:latin typeface="Times New Roman" panose="02020603050405020304"/>
                <a:cs typeface="Times New Roman" panose="02020603050405020304"/>
              </a:rPr>
              <a:t>frequency. </a:t>
            </a:r>
            <a:r>
              <a:rPr lang="en-US" altLang="zh-CN" sz="2000" dirty="0">
                <a:solidFill>
                  <a:srgbClr val="231F20"/>
                </a:solidFill>
                <a:latin typeface="Times New Roman" panose="02020603050405020304"/>
                <a:cs typeface="Times New Roman" panose="02020603050405020304"/>
              </a:rPr>
              <a:t>What would be  the impact on dynamic </a:t>
            </a:r>
            <a:r>
              <a:rPr lang="en-US" altLang="zh-CN" sz="2000" spc="-5" dirty="0">
                <a:solidFill>
                  <a:srgbClr val="231F20"/>
                </a:solidFill>
                <a:latin typeface="Times New Roman" panose="02020603050405020304"/>
                <a:cs typeface="Times New Roman" panose="02020603050405020304"/>
              </a:rPr>
              <a:t>energy and on </a:t>
            </a:r>
            <a:r>
              <a:rPr lang="en-US" altLang="zh-CN" sz="2000" dirty="0">
                <a:solidFill>
                  <a:srgbClr val="231F20"/>
                </a:solidFill>
                <a:latin typeface="Times New Roman" panose="02020603050405020304"/>
                <a:cs typeface="Times New Roman" panose="02020603050405020304"/>
              </a:rPr>
              <a:t>dynamic</a:t>
            </a:r>
            <a:r>
              <a:rPr lang="en-US" altLang="zh-CN" sz="2000" spc="4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power</a:t>
            </a:r>
            <a:r>
              <a:rPr lang="en-US" altLang="zh-CN" sz="2000" dirty="0" smtClean="0">
                <a:solidFill>
                  <a:srgbClr val="231F20"/>
                </a:solidFill>
                <a:latin typeface="Times New Roman" panose="02020603050405020304"/>
                <a:cs typeface="Times New Roman" panose="02020603050405020304"/>
              </a:rPr>
              <a:t>?</a:t>
            </a:r>
            <a:endParaRPr lang="zh-CN" altLang="en-US" sz="2000" dirty="0"/>
          </a:p>
        </p:txBody>
      </p:sp>
      <mc:AlternateContent xmlns:mc="http://schemas.openxmlformats.org/markup-compatibility/2006">
        <mc:Choice xmlns:a14="http://schemas.microsoft.com/office/drawing/2010/main" Requires="a14">
          <p:sp>
            <p:nvSpPr>
              <p:cNvPr id="5" name="内容占位符 2"/>
              <p:cNvSpPr txBox="1"/>
              <p:nvPr/>
            </p:nvSpPr>
            <p:spPr bwMode="auto">
              <a:xfrm>
                <a:off x="396000" y="2420888"/>
                <a:ext cx="8229600" cy="388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6800" rIns="91440" bIns="45720" numCol="1" anchor="t" anchorCtr="0" compatLnSpc="1"/>
              <a:lstStyle>
                <a:lvl1pPr marL="342900" indent="-342900" algn="l" rtl="0" fontAlgn="base">
                  <a:lnSpc>
                    <a:spcPct val="120000"/>
                  </a:lnSpc>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fontAlgn="base">
                  <a:lnSpc>
                    <a:spcPct val="120000"/>
                  </a:lnSpc>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r>
                  <a:rPr kumimoji="0" lang="en-US" altLang="zh-CN" sz="2000" kern="0" dirty="0" smtClean="0">
                    <a:solidFill>
                      <a:srgbClr val="231F20"/>
                    </a:solidFill>
                    <a:latin typeface="Times New Roman" panose="02020603050405020304"/>
                    <a:cs typeface="Times New Roman" panose="02020603050405020304"/>
                  </a:rPr>
                  <a:t>Answer: </a:t>
                </a:r>
                <a:endParaRPr kumimoji="0" lang="en-US" altLang="zh-CN" sz="2000" kern="0" dirty="0" smtClean="0">
                  <a:solidFill>
                    <a:srgbClr val="231F20"/>
                  </a:solidFill>
                  <a:latin typeface="Times New Roman" panose="02020603050405020304"/>
                  <a:cs typeface="Times New Roman" panose="02020603050405020304"/>
                </a:endParaRPr>
              </a:p>
              <a:p>
                <a:pPr marL="0" indent="0" eaLnBrk="1" hangingPunct="1">
                  <a:buNone/>
                </a:pPr>
                <a:r>
                  <a:rPr kumimoji="0" lang="en-US" altLang="zh-CN" sz="2000" kern="0" dirty="0">
                    <a:solidFill>
                      <a:srgbClr val="231F20"/>
                    </a:solidFill>
                    <a:latin typeface="Times New Roman" panose="02020603050405020304"/>
                    <a:cs typeface="Times New Roman" panose="02020603050405020304"/>
                  </a:rPr>
                  <a:t> </a:t>
                </a:r>
                <a:r>
                  <a:rPr kumimoji="0" lang="en-US" altLang="zh-CN" sz="2000" kern="0" dirty="0" smtClean="0">
                    <a:solidFill>
                      <a:srgbClr val="231F20"/>
                    </a:solidFill>
                    <a:latin typeface="Times New Roman" panose="02020603050405020304"/>
                    <a:cs typeface="Times New Roman" panose="02020603050405020304"/>
                  </a:rPr>
                  <a:t>    </a:t>
                </a:r>
                <a:r>
                  <a:rPr lang="en-US" altLang="zh-CN" sz="2000" dirty="0" smtClean="0">
                    <a:solidFill>
                      <a:srgbClr val="231F20"/>
                    </a:solidFill>
                    <a:latin typeface="Times New Roman" panose="02020603050405020304"/>
                    <a:cs typeface="Times New Roman" panose="02020603050405020304"/>
                  </a:rPr>
                  <a:t>Since </a:t>
                </a:r>
                <a:r>
                  <a:rPr lang="en-US" altLang="zh-CN" sz="2000" spc="-5" dirty="0">
                    <a:solidFill>
                      <a:srgbClr val="231F20"/>
                    </a:solidFill>
                    <a:latin typeface="Times New Roman" panose="02020603050405020304"/>
                    <a:cs typeface="Times New Roman" panose="02020603050405020304"/>
                  </a:rPr>
                  <a:t>the </a:t>
                </a:r>
                <a:r>
                  <a:rPr lang="en-US" altLang="zh-CN" sz="2000" dirty="0">
                    <a:solidFill>
                      <a:srgbClr val="231F20"/>
                    </a:solidFill>
                    <a:latin typeface="Times New Roman" panose="02020603050405020304"/>
                    <a:cs typeface="Times New Roman" panose="02020603050405020304"/>
                  </a:rPr>
                  <a:t>capacitance is </a:t>
                </a:r>
                <a:r>
                  <a:rPr lang="en-US" altLang="zh-CN" sz="2000" spc="-5" dirty="0">
                    <a:solidFill>
                      <a:srgbClr val="231F20"/>
                    </a:solidFill>
                    <a:latin typeface="Times New Roman" panose="02020603050405020304"/>
                    <a:cs typeface="Times New Roman" panose="02020603050405020304"/>
                  </a:rPr>
                  <a:t>unchanged, the answer for energy </a:t>
                </a:r>
                <a:r>
                  <a:rPr lang="en-US" altLang="zh-CN" sz="2000" dirty="0">
                    <a:solidFill>
                      <a:srgbClr val="231F20"/>
                    </a:solidFill>
                    <a:latin typeface="Times New Roman" panose="02020603050405020304"/>
                    <a:cs typeface="Times New Roman" panose="02020603050405020304"/>
                  </a:rPr>
                  <a:t>is the </a:t>
                </a:r>
                <a:r>
                  <a:rPr lang="en-US" altLang="zh-CN" sz="2000" spc="-5" dirty="0">
                    <a:solidFill>
                      <a:srgbClr val="231F20"/>
                    </a:solidFill>
                    <a:latin typeface="Times New Roman" panose="02020603050405020304"/>
                    <a:cs typeface="Times New Roman" panose="02020603050405020304"/>
                  </a:rPr>
                  <a:t>ratio </a:t>
                </a:r>
                <a:r>
                  <a:rPr lang="en-US" altLang="zh-CN" sz="2000" dirty="0">
                    <a:solidFill>
                      <a:srgbClr val="231F20"/>
                    </a:solidFill>
                    <a:latin typeface="Times New Roman" panose="02020603050405020304"/>
                    <a:cs typeface="Times New Roman" panose="02020603050405020304"/>
                  </a:rPr>
                  <a:t>of the volt-  </a:t>
                </a:r>
                <a:r>
                  <a:rPr lang="en-US" altLang="zh-CN" sz="2000" spc="-5" dirty="0">
                    <a:solidFill>
                      <a:srgbClr val="231F20"/>
                    </a:solidFill>
                    <a:latin typeface="Times New Roman" panose="02020603050405020304"/>
                    <a:cs typeface="Times New Roman" panose="02020603050405020304"/>
                  </a:rPr>
                  <a:t>ages since the </a:t>
                </a:r>
                <a:r>
                  <a:rPr lang="en-US" altLang="zh-CN" sz="2000" dirty="0">
                    <a:solidFill>
                      <a:srgbClr val="231F20"/>
                    </a:solidFill>
                    <a:latin typeface="Times New Roman" panose="02020603050405020304"/>
                    <a:cs typeface="Times New Roman" panose="02020603050405020304"/>
                  </a:rPr>
                  <a:t>capacitance is</a:t>
                </a:r>
                <a:r>
                  <a:rPr lang="en-US" altLang="zh-CN" sz="2000" spc="45"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unchanged</a:t>
                </a:r>
                <a:r>
                  <a:rPr lang="en-US" altLang="zh-CN" sz="2000" spc="-5" dirty="0" smtClean="0">
                    <a:solidFill>
                      <a:srgbClr val="231F20"/>
                    </a:solidFill>
                    <a:latin typeface="Times New Roman" panose="02020603050405020304"/>
                    <a:cs typeface="Times New Roman" panose="02020603050405020304"/>
                  </a:rPr>
                  <a:t>:</a:t>
                </a:r>
                <a:endParaRPr lang="en-US" altLang="zh-CN" sz="2000" spc="-5" dirty="0" smtClean="0">
                  <a:solidFill>
                    <a:srgbClr val="231F20"/>
                  </a:solidFill>
                  <a:latin typeface="Times New Roman" panose="02020603050405020304"/>
                  <a:cs typeface="Times New Roman" panose="02020603050405020304"/>
                </a:endParaRPr>
              </a:p>
              <a:p>
                <a:pPr marL="0" indent="0" eaLnBrk="1" hangingPunct="1">
                  <a:buNone/>
                </a:pPr>
                <a14:m>
                  <m:oMathPara xmlns:m="http://schemas.openxmlformats.org/officeDocument/2006/math">
                    <m:oMathParaPr>
                      <m:jc m:val="centerGroup"/>
                    </m:oMathParaPr>
                    <m:oMath xmlns:m="http://schemas.openxmlformats.org/officeDocument/2006/math">
                      <m:f>
                        <m:fPr>
                          <m:ctrlPr>
                            <a:rPr kumimoji="0" lang="en-US" altLang="zh-CN" sz="2000" i="1" kern="0" spc="-5" smtClean="0">
                              <a:solidFill>
                                <a:srgbClr val="00B050"/>
                              </a:solidFill>
                              <a:latin typeface="Cambria Math" panose="02040503050406030204" pitchFamily="18" charset="0"/>
                              <a:cs typeface="Times New Roman" panose="02020603050405020304"/>
                            </a:rPr>
                          </m:ctrlPr>
                        </m:fPr>
                        <m:num>
                          <m:r>
                            <a:rPr kumimoji="0" lang="en-US" altLang="zh-CN" sz="2000" b="1" i="1" kern="0" spc="-5" smtClean="0">
                              <a:solidFill>
                                <a:srgbClr val="00B050"/>
                              </a:solidFill>
                              <a:latin typeface="Cambria Math" panose="02040503050406030204" pitchFamily="18" charset="0"/>
                              <a:cs typeface="Times New Roman" panose="02020603050405020304"/>
                            </a:rPr>
                            <m:t>𝑬𝒏𝒆𝒓𝒈𝒚</m:t>
                          </m:r>
                          <m:r>
                            <a:rPr kumimoji="0" lang="en-US" altLang="zh-CN" sz="2000" b="1" i="1" kern="0" spc="-5" baseline="-25000" smtClean="0">
                              <a:solidFill>
                                <a:srgbClr val="00B050"/>
                              </a:solidFill>
                              <a:latin typeface="Cambria Math" panose="02040503050406030204" pitchFamily="18" charset="0"/>
                              <a:cs typeface="Times New Roman" panose="02020603050405020304"/>
                            </a:rPr>
                            <m:t>𝒏𝒆𝒘</m:t>
                          </m:r>
                        </m:num>
                        <m:den>
                          <m:r>
                            <a:rPr kumimoji="0" lang="en-US" altLang="zh-CN" sz="2000" i="1" kern="0" spc="-5">
                              <a:solidFill>
                                <a:srgbClr val="00B050"/>
                              </a:solidFill>
                              <a:latin typeface="Cambria Math" panose="02040503050406030204" pitchFamily="18" charset="0"/>
                              <a:cs typeface="Times New Roman" panose="02020603050405020304"/>
                            </a:rPr>
                            <m:t>𝑬𝒏𝒆𝒓𝒈𝒚</m:t>
                          </m:r>
                          <m:r>
                            <a:rPr kumimoji="0" lang="en-US" altLang="zh-CN" sz="2000" b="1" i="1" kern="0" spc="-5" baseline="-25000" smtClean="0">
                              <a:solidFill>
                                <a:srgbClr val="00B050"/>
                              </a:solidFill>
                              <a:latin typeface="Cambria Math" panose="02040503050406030204" pitchFamily="18" charset="0"/>
                              <a:cs typeface="Times New Roman" panose="02020603050405020304"/>
                            </a:rPr>
                            <m:t>𝒐𝒍𝒅</m:t>
                          </m:r>
                        </m:den>
                      </m:f>
                      <m:r>
                        <a:rPr kumimoji="0" lang="en-US" altLang="zh-CN" sz="2000" i="1" kern="0" spc="-5" smtClean="0">
                          <a:solidFill>
                            <a:srgbClr val="00B050"/>
                          </a:solidFill>
                          <a:latin typeface="Cambria Math" panose="02040503050406030204" pitchFamily="18" charset="0"/>
                          <a:cs typeface="Times New Roman" panose="02020603050405020304"/>
                        </a:rPr>
                        <m:t>=</m:t>
                      </m:r>
                      <m:f>
                        <m:fPr>
                          <m:ctrlPr>
                            <a:rPr kumimoji="0" lang="en-US" altLang="zh-CN" sz="2000" i="1" kern="0" spc="-5" smtClean="0">
                              <a:solidFill>
                                <a:srgbClr val="00B050"/>
                              </a:solidFill>
                              <a:latin typeface="Cambria Math" panose="02040503050406030204" pitchFamily="18" charset="0"/>
                              <a:cs typeface="Times New Roman" panose="02020603050405020304"/>
                            </a:rPr>
                          </m:ctrlPr>
                        </m:fPr>
                        <m:num>
                          <m:d>
                            <m:dPr>
                              <m:ctrlPr>
                                <a:rPr kumimoji="0" lang="en-US" altLang="zh-CN" sz="2000" b="1" i="1" kern="0" spc="-5" smtClean="0">
                                  <a:solidFill>
                                    <a:srgbClr val="00B050"/>
                                  </a:solidFill>
                                  <a:latin typeface="Cambria Math" panose="02040503050406030204" pitchFamily="18" charset="0"/>
                                  <a:cs typeface="Times New Roman" panose="02020603050405020304"/>
                                </a:rPr>
                              </m:ctrlPr>
                            </m:dPr>
                            <m:e>
                              <m:r>
                                <a:rPr kumimoji="0" lang="en-US" altLang="zh-CN" sz="2000" b="1" i="1" kern="0" spc="-5" smtClean="0">
                                  <a:solidFill>
                                    <a:srgbClr val="00B050"/>
                                  </a:solidFill>
                                  <a:latin typeface="Cambria Math" panose="02040503050406030204" pitchFamily="18" charset="0"/>
                                  <a:cs typeface="Times New Roman" panose="02020603050405020304"/>
                                </a:rPr>
                                <m:t>𝑽𝒐𝒍𝒕𝒂𝒈𝒆</m:t>
                              </m:r>
                              <m:r>
                                <a:rPr kumimoji="0" lang="en-US" altLang="zh-CN" sz="2000" b="1" i="1" kern="0" spc="-5" smtClean="0">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𝟎</m:t>
                              </m:r>
                              <m:r>
                                <a:rPr kumimoji="0" lang="en-US" altLang="zh-CN" sz="2000" b="1" i="1" kern="0" spc="-5" smtClean="0">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𝟖𝟓</m:t>
                              </m:r>
                            </m:e>
                          </m:d>
                          <m:r>
                            <a:rPr kumimoji="0" lang="en-US" altLang="zh-CN" sz="2000" b="1" i="1" kern="0" spc="-5" baseline="30000" smtClean="0">
                              <a:solidFill>
                                <a:srgbClr val="00B050"/>
                              </a:solidFill>
                              <a:latin typeface="Cambria Math" panose="02040503050406030204" pitchFamily="18" charset="0"/>
                              <a:cs typeface="Times New Roman" panose="02020603050405020304"/>
                            </a:rPr>
                            <m:t>𝟐</m:t>
                          </m:r>
                        </m:num>
                        <m:den>
                          <m:r>
                            <a:rPr kumimoji="0" lang="en-US" altLang="zh-CN" sz="2000" b="1" i="1" kern="0" spc="-5" smtClean="0">
                              <a:solidFill>
                                <a:srgbClr val="00B050"/>
                              </a:solidFill>
                              <a:latin typeface="Cambria Math" panose="02040503050406030204" pitchFamily="18" charset="0"/>
                              <a:cs typeface="Times New Roman" panose="02020603050405020304"/>
                            </a:rPr>
                            <m:t>𝑽𝒐𝒍𝒕𝒂𝒈𝒆</m:t>
                          </m:r>
                          <m:r>
                            <a:rPr kumimoji="0" lang="en-US" altLang="zh-CN" sz="2000" b="1" i="1" kern="0" spc="-5" baseline="30000" smtClean="0">
                              <a:solidFill>
                                <a:srgbClr val="00B050"/>
                              </a:solidFill>
                              <a:latin typeface="Cambria Math" panose="02040503050406030204" pitchFamily="18" charset="0"/>
                              <a:cs typeface="Times New Roman" panose="02020603050405020304"/>
                            </a:rPr>
                            <m:t>𝟐</m:t>
                          </m:r>
                        </m:den>
                      </m:f>
                      <m:r>
                        <a:rPr kumimoji="0" lang="en-US" altLang="zh-CN" sz="2000" b="1" i="1" kern="0" spc="-5" smtClean="0">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𝟎</m:t>
                      </m:r>
                      <m:r>
                        <a:rPr kumimoji="0" lang="en-US" altLang="zh-CN" sz="2000" b="1" i="1" kern="0" spc="-5" smtClean="0">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𝟖𝟓𝟐</m:t>
                      </m:r>
                      <m:r>
                        <a:rPr kumimoji="0" lang="en-US" altLang="zh-CN" sz="2000" i="1" kern="0" spc="-5">
                          <a:solidFill>
                            <a:srgbClr val="00B050"/>
                          </a:solidFill>
                          <a:latin typeface="Cambria Math" panose="02040503050406030204" pitchFamily="18" charset="0"/>
                          <a:cs typeface="Times New Roman" panose="02020603050405020304"/>
                        </a:rPr>
                        <m:t>=</m:t>
                      </m:r>
                      <m:r>
                        <a:rPr kumimoji="0" lang="en-US" altLang="zh-CN" sz="2000" i="1" kern="0" spc="-5">
                          <a:solidFill>
                            <a:srgbClr val="00B050"/>
                          </a:solidFill>
                          <a:latin typeface="Cambria Math" panose="02040503050406030204" pitchFamily="18" charset="0"/>
                          <a:cs typeface="Times New Roman" panose="02020603050405020304"/>
                        </a:rPr>
                        <m:t>𝟎</m:t>
                      </m:r>
                      <m:r>
                        <a:rPr kumimoji="0" lang="en-US" altLang="zh-CN" sz="2000" i="1" kern="0" spc="-5">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𝟕𝟐</m:t>
                      </m:r>
                    </m:oMath>
                  </m:oMathPara>
                </a14:m>
                <a:endParaRPr kumimoji="0" lang="en-US" altLang="zh-CN" sz="2000" kern="0" spc="-5" dirty="0">
                  <a:solidFill>
                    <a:srgbClr val="00B050"/>
                  </a:solidFill>
                  <a:latin typeface="Times New Roman" panose="02020603050405020304"/>
                  <a:cs typeface="Times New Roman" panose="02020603050405020304"/>
                </a:endParaRPr>
              </a:p>
              <a:p>
                <a:pPr marL="0" indent="0" eaLnBrk="1" hangingPunct="1">
                  <a:buNone/>
                </a:pPr>
                <a:r>
                  <a:rPr lang="en-US" altLang="zh-CN" sz="2000" dirty="0" smtClean="0">
                    <a:solidFill>
                      <a:srgbClr val="231F20"/>
                    </a:solidFill>
                    <a:latin typeface="Times New Roman" panose="02020603050405020304"/>
                    <a:cs typeface="Times New Roman" panose="02020603050405020304"/>
                  </a:rPr>
                  <a:t>     thereby</a:t>
                </a:r>
                <a:r>
                  <a:rPr lang="en-US" altLang="zh-CN" sz="2000" spc="-25" dirty="0" smtClean="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reducing</a:t>
                </a:r>
                <a:r>
                  <a:rPr lang="en-US" altLang="zh-CN" sz="2000" spc="-25"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energy</a:t>
                </a:r>
                <a:r>
                  <a:rPr lang="en-US" altLang="zh-CN" sz="2000" spc="-40"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to</a:t>
                </a:r>
                <a:r>
                  <a:rPr lang="en-US" altLang="zh-CN" sz="2000" spc="-40"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about</a:t>
                </a:r>
                <a:r>
                  <a:rPr lang="en-US" altLang="zh-CN" sz="2000" spc="-30"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72%</a:t>
                </a:r>
                <a:r>
                  <a:rPr lang="en-US" altLang="zh-CN" sz="2000" spc="-2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of</a:t>
                </a:r>
                <a:r>
                  <a:rPr lang="en-US" altLang="zh-CN" sz="2000" spc="-25"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the</a:t>
                </a:r>
                <a:r>
                  <a:rPr lang="en-US" altLang="zh-CN" sz="2000" spc="-2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original.</a:t>
                </a:r>
                <a:r>
                  <a:rPr lang="en-US" altLang="zh-CN" sz="2000" spc="-45"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For</a:t>
                </a:r>
                <a:r>
                  <a:rPr lang="en-US" altLang="zh-CN" sz="2000" spc="-25" dirty="0">
                    <a:solidFill>
                      <a:srgbClr val="231F20"/>
                    </a:solidFill>
                    <a:latin typeface="Times New Roman" panose="02020603050405020304"/>
                    <a:cs typeface="Times New Roman" panose="02020603050405020304"/>
                  </a:rPr>
                  <a:t> </a:t>
                </a:r>
                <a:r>
                  <a:rPr lang="en-US" altLang="zh-CN" sz="2000" spc="-10" dirty="0">
                    <a:solidFill>
                      <a:srgbClr val="231F20"/>
                    </a:solidFill>
                    <a:latin typeface="Times New Roman" panose="02020603050405020304"/>
                    <a:cs typeface="Times New Roman" panose="02020603050405020304"/>
                  </a:rPr>
                  <a:t>power,</a:t>
                </a:r>
                <a:r>
                  <a:rPr lang="en-US" altLang="zh-CN" sz="2000" spc="-20"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we</a:t>
                </a:r>
                <a:r>
                  <a:rPr lang="en-US" altLang="zh-CN" sz="2000" spc="-2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add</a:t>
                </a:r>
                <a:r>
                  <a:rPr lang="en-US" altLang="zh-CN" sz="2000" spc="-40"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the</a:t>
                </a:r>
                <a:r>
                  <a:rPr lang="en-US" altLang="zh-CN" sz="2000" spc="-25"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ratio  </a:t>
                </a:r>
                <a:r>
                  <a:rPr lang="en-US" altLang="zh-CN" sz="2000" spc="-5" dirty="0">
                    <a:solidFill>
                      <a:srgbClr val="231F20"/>
                    </a:solidFill>
                    <a:latin typeface="Times New Roman" panose="02020603050405020304"/>
                    <a:cs typeface="Times New Roman" panose="02020603050405020304"/>
                  </a:rPr>
                  <a:t>of </a:t>
                </a:r>
                <a:r>
                  <a:rPr lang="en-US" altLang="zh-CN" sz="2000" dirty="0">
                    <a:solidFill>
                      <a:srgbClr val="231F20"/>
                    </a:solidFill>
                    <a:latin typeface="Times New Roman" panose="02020603050405020304"/>
                    <a:cs typeface="Times New Roman" panose="02020603050405020304"/>
                  </a:rPr>
                  <a:t>the</a:t>
                </a:r>
                <a:r>
                  <a:rPr lang="en-US" altLang="zh-CN" sz="2000" spc="15" dirty="0">
                    <a:solidFill>
                      <a:srgbClr val="231F20"/>
                    </a:solidFill>
                    <a:latin typeface="Times New Roman" panose="02020603050405020304"/>
                    <a:cs typeface="Times New Roman" panose="02020603050405020304"/>
                  </a:rPr>
                  <a:t> </a:t>
                </a:r>
                <a:r>
                  <a:rPr lang="en-US" altLang="zh-CN" sz="2000" spc="-5" dirty="0" smtClean="0">
                    <a:solidFill>
                      <a:srgbClr val="231F20"/>
                    </a:solidFill>
                    <a:latin typeface="Times New Roman" panose="02020603050405020304"/>
                    <a:cs typeface="Times New Roman" panose="02020603050405020304"/>
                  </a:rPr>
                  <a:t>frequencies</a:t>
                </a:r>
                <a:endParaRPr lang="en-US" altLang="zh-CN" sz="2000" spc="-5" dirty="0" smtClean="0">
                  <a:solidFill>
                    <a:srgbClr val="231F20"/>
                  </a:solidFill>
                  <a:latin typeface="Times New Roman" panose="02020603050405020304"/>
                  <a:cs typeface="Times New Roman" panose="02020603050405020304"/>
                </a:endParaRPr>
              </a:p>
              <a:p>
                <a:pPr marL="0" indent="0" eaLnBrk="1" hangingPunct="1">
                  <a:buNone/>
                </a:pPr>
                <a14:m>
                  <m:oMathPara xmlns:m="http://schemas.openxmlformats.org/officeDocument/2006/math">
                    <m:oMathParaPr>
                      <m:jc m:val="centerGroup"/>
                    </m:oMathParaPr>
                    <m:oMath xmlns:m="http://schemas.openxmlformats.org/officeDocument/2006/math">
                      <m:f>
                        <m:fPr>
                          <m:ctrlPr>
                            <a:rPr kumimoji="0" lang="en-US" altLang="zh-CN" sz="2000" i="1" kern="0" spc="-5" smtClean="0">
                              <a:solidFill>
                                <a:srgbClr val="00B0F0"/>
                              </a:solidFill>
                              <a:latin typeface="Cambria Math" panose="02040503050406030204" pitchFamily="18" charset="0"/>
                              <a:cs typeface="Times New Roman" panose="02020603050405020304"/>
                            </a:rPr>
                          </m:ctrlPr>
                        </m:fPr>
                        <m:num>
                          <m:r>
                            <a:rPr kumimoji="0" lang="en-US" altLang="zh-CN" sz="2000" b="1" i="1" kern="0" spc="-5" smtClean="0">
                              <a:solidFill>
                                <a:srgbClr val="00B0F0"/>
                              </a:solidFill>
                              <a:latin typeface="Cambria Math" panose="02040503050406030204" pitchFamily="18" charset="0"/>
                              <a:cs typeface="Times New Roman" panose="02020603050405020304"/>
                            </a:rPr>
                            <m:t>𝑷𝒐𝒘𝒆𝒓</m:t>
                          </m:r>
                          <m:r>
                            <a:rPr kumimoji="0" lang="en-US" altLang="zh-CN" sz="2000" i="1" kern="0" spc="-5" baseline="-25000">
                              <a:solidFill>
                                <a:srgbClr val="00B0F0"/>
                              </a:solidFill>
                              <a:latin typeface="Cambria Math" panose="02040503050406030204" pitchFamily="18" charset="0"/>
                              <a:cs typeface="Times New Roman" panose="02020603050405020304"/>
                            </a:rPr>
                            <m:t>𝒏𝒆𝒘</m:t>
                          </m:r>
                        </m:num>
                        <m:den>
                          <m:r>
                            <a:rPr kumimoji="0" lang="en-US" altLang="zh-CN" sz="2000" b="1" i="1" kern="0" spc="-5" smtClean="0">
                              <a:solidFill>
                                <a:srgbClr val="00B0F0"/>
                              </a:solidFill>
                              <a:latin typeface="Cambria Math" panose="02040503050406030204" pitchFamily="18" charset="0"/>
                              <a:cs typeface="Times New Roman" panose="02020603050405020304"/>
                            </a:rPr>
                            <m:t>𝑷𝒐𝒘𝒆𝒓</m:t>
                          </m:r>
                          <m:r>
                            <a:rPr kumimoji="0" lang="en-US" altLang="zh-CN" sz="2000" i="1" kern="0" spc="-5">
                              <a:solidFill>
                                <a:srgbClr val="00B0F0"/>
                              </a:solidFill>
                              <a:latin typeface="Cambria Math" panose="02040503050406030204" pitchFamily="18" charset="0"/>
                              <a:cs typeface="Times New Roman" panose="02020603050405020304"/>
                            </a:rPr>
                            <m:t>𝒚</m:t>
                          </m:r>
                          <m:r>
                            <a:rPr kumimoji="0" lang="en-US" altLang="zh-CN" sz="2000" i="1" kern="0" spc="-5" baseline="-25000">
                              <a:solidFill>
                                <a:srgbClr val="00B0F0"/>
                              </a:solidFill>
                              <a:latin typeface="Cambria Math" panose="02040503050406030204" pitchFamily="18" charset="0"/>
                              <a:cs typeface="Times New Roman" panose="02020603050405020304"/>
                            </a:rPr>
                            <m:t>𝒐𝒍𝒅</m:t>
                          </m:r>
                        </m:den>
                      </m:f>
                      <m:r>
                        <a:rPr kumimoji="0" lang="en-US" altLang="zh-CN" sz="2000" i="1" kern="0" spc="-5">
                          <a:solidFill>
                            <a:srgbClr val="00B0F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𝟎</m:t>
                      </m:r>
                      <m:r>
                        <a:rPr kumimoji="0" lang="en-US" altLang="zh-CN" sz="2000" b="1" i="1" kern="0" spc="-5" smtClean="0">
                          <a:solidFill>
                            <a:srgbClr val="00B050"/>
                          </a:solidFill>
                          <a:latin typeface="Cambria Math" panose="02040503050406030204" pitchFamily="18" charset="0"/>
                          <a:cs typeface="Times New Roman" panose="02020603050405020304"/>
                        </a:rPr>
                        <m:t>.</m:t>
                      </m:r>
                      <m:r>
                        <a:rPr kumimoji="0" lang="en-US" altLang="zh-CN" sz="2000" b="1" i="1" kern="0" spc="-5" smtClean="0">
                          <a:solidFill>
                            <a:srgbClr val="00B050"/>
                          </a:solidFill>
                          <a:latin typeface="Cambria Math" panose="02040503050406030204" pitchFamily="18" charset="0"/>
                          <a:cs typeface="Times New Roman" panose="02020603050405020304"/>
                        </a:rPr>
                        <m:t>𝟕𝟐</m:t>
                      </m:r>
                      <m:r>
                        <a:rPr kumimoji="0" lang="en-US" altLang="zh-CN" sz="2000" b="1" i="1" kern="0" spc="-5" smtClean="0">
                          <a:solidFill>
                            <a:srgbClr val="00B0F0"/>
                          </a:solidFill>
                          <a:latin typeface="Cambria Math" panose="02040503050406030204" pitchFamily="18" charset="0"/>
                          <a:cs typeface="Times New Roman" panose="02020603050405020304"/>
                        </a:rPr>
                        <m:t>∗</m:t>
                      </m:r>
                      <m:f>
                        <m:fPr>
                          <m:ctrlPr>
                            <a:rPr kumimoji="0" lang="en-US" altLang="zh-CN" sz="2000" i="1" kern="0" spc="-5">
                              <a:solidFill>
                                <a:srgbClr val="00B0F0"/>
                              </a:solidFill>
                              <a:latin typeface="Cambria Math" panose="02040503050406030204" pitchFamily="18" charset="0"/>
                              <a:cs typeface="Times New Roman" panose="02020603050405020304"/>
                            </a:rPr>
                          </m:ctrlPr>
                        </m:fPr>
                        <m:num>
                          <m:d>
                            <m:dPr>
                              <m:ctrlPr>
                                <a:rPr kumimoji="0" lang="en-US" altLang="zh-CN" sz="2000" i="1" kern="0" spc="-5">
                                  <a:solidFill>
                                    <a:srgbClr val="00B0F0"/>
                                  </a:solidFill>
                                  <a:latin typeface="Cambria Math" panose="02040503050406030204" pitchFamily="18" charset="0"/>
                                  <a:cs typeface="Times New Roman" panose="02020603050405020304"/>
                                </a:rPr>
                              </m:ctrlPr>
                            </m:dPr>
                            <m:e>
                              <m:r>
                                <a:rPr kumimoji="0" lang="en-US" altLang="zh-CN" sz="2000" b="1" i="1" kern="0" spc="-5" smtClean="0">
                                  <a:solidFill>
                                    <a:srgbClr val="00B0F0"/>
                                  </a:solidFill>
                                  <a:latin typeface="Cambria Math" panose="02040503050406030204" pitchFamily="18" charset="0"/>
                                  <a:cs typeface="Times New Roman" panose="02020603050405020304"/>
                                </a:rPr>
                                <m:t>𝑭𝒓𝒆𝒒𝒖𝒆𝒏𝒄𝒚</m:t>
                              </m:r>
                              <m:r>
                                <a:rPr kumimoji="0" lang="en-US" altLang="zh-CN" sz="2000" b="1" i="1" kern="0" spc="-5" smtClean="0">
                                  <a:solidFill>
                                    <a:srgbClr val="00B0F0"/>
                                  </a:solidFill>
                                  <a:latin typeface="Cambria Math" panose="02040503050406030204" pitchFamily="18" charset="0"/>
                                  <a:cs typeface="Times New Roman" panose="02020603050405020304"/>
                                </a:rPr>
                                <m:t> </m:t>
                              </m:r>
                              <m:r>
                                <a:rPr kumimoji="0" lang="en-US" altLang="zh-CN" sz="2000" b="1" i="1" kern="0" spc="-5" smtClean="0">
                                  <a:solidFill>
                                    <a:srgbClr val="00B0F0"/>
                                  </a:solidFill>
                                  <a:latin typeface="Cambria Math" panose="02040503050406030204" pitchFamily="18" charset="0"/>
                                  <a:cs typeface="Times New Roman" panose="02020603050405020304"/>
                                </a:rPr>
                                <m:t>𝒔𝒘𝒊𝒕𝒄𝒉𝒆𝒅</m:t>
                              </m:r>
                              <m:r>
                                <a:rPr kumimoji="0" lang="en-US" altLang="zh-CN" sz="2000" i="1" kern="0" spc="-5">
                                  <a:solidFill>
                                    <a:srgbClr val="00B0F0"/>
                                  </a:solidFill>
                                  <a:latin typeface="Cambria Math" panose="02040503050406030204" pitchFamily="18" charset="0"/>
                                  <a:cs typeface="Times New Roman" panose="02020603050405020304"/>
                                </a:rPr>
                                <m:t>∗</m:t>
                              </m:r>
                              <m:r>
                                <a:rPr kumimoji="0" lang="en-US" altLang="zh-CN" sz="2000" i="1" kern="0" spc="-5">
                                  <a:solidFill>
                                    <a:srgbClr val="00B0F0"/>
                                  </a:solidFill>
                                  <a:latin typeface="Cambria Math" panose="02040503050406030204" pitchFamily="18" charset="0"/>
                                  <a:cs typeface="Times New Roman" panose="02020603050405020304"/>
                                </a:rPr>
                                <m:t>𝟎</m:t>
                              </m:r>
                              <m:r>
                                <a:rPr kumimoji="0" lang="en-US" altLang="zh-CN" sz="2000" i="1" kern="0" spc="-5">
                                  <a:solidFill>
                                    <a:srgbClr val="00B0F0"/>
                                  </a:solidFill>
                                  <a:latin typeface="Cambria Math" panose="02040503050406030204" pitchFamily="18" charset="0"/>
                                  <a:cs typeface="Times New Roman" panose="02020603050405020304"/>
                                </a:rPr>
                                <m:t>.</m:t>
                              </m:r>
                              <m:r>
                                <a:rPr kumimoji="0" lang="en-US" altLang="zh-CN" sz="2000" i="1" kern="0" spc="-5">
                                  <a:solidFill>
                                    <a:srgbClr val="00B0F0"/>
                                  </a:solidFill>
                                  <a:latin typeface="Cambria Math" panose="02040503050406030204" pitchFamily="18" charset="0"/>
                                  <a:cs typeface="Times New Roman" panose="02020603050405020304"/>
                                </a:rPr>
                                <m:t>𝟖𝟓</m:t>
                              </m:r>
                            </m:e>
                          </m:d>
                        </m:num>
                        <m:den>
                          <m:r>
                            <a:rPr kumimoji="0" lang="en-US" altLang="zh-CN" sz="2000" b="1" i="1" kern="0" spc="-5" smtClean="0">
                              <a:solidFill>
                                <a:srgbClr val="00B0F0"/>
                              </a:solidFill>
                              <a:latin typeface="Cambria Math" panose="02040503050406030204" pitchFamily="18" charset="0"/>
                              <a:cs typeface="Times New Roman" panose="02020603050405020304"/>
                            </a:rPr>
                            <m:t>𝑭𝒓𝒆𝒒𝒖𝒆𝒏𝒄𝒚</m:t>
                          </m:r>
                          <m:r>
                            <a:rPr kumimoji="0" lang="en-US" altLang="zh-CN" sz="2000" b="1" i="1" kern="0" spc="-5" smtClean="0">
                              <a:solidFill>
                                <a:srgbClr val="00B0F0"/>
                              </a:solidFill>
                              <a:latin typeface="Cambria Math" panose="02040503050406030204" pitchFamily="18" charset="0"/>
                              <a:cs typeface="Times New Roman" panose="02020603050405020304"/>
                            </a:rPr>
                            <m:t> </m:t>
                          </m:r>
                          <m:r>
                            <a:rPr kumimoji="0" lang="en-US" altLang="zh-CN" sz="2000" b="1" i="1" kern="0" spc="-5" smtClean="0">
                              <a:solidFill>
                                <a:srgbClr val="00B0F0"/>
                              </a:solidFill>
                              <a:latin typeface="Cambria Math" panose="02040503050406030204" pitchFamily="18" charset="0"/>
                              <a:cs typeface="Times New Roman" panose="02020603050405020304"/>
                            </a:rPr>
                            <m:t>𝒔𝒘𝒊𝒕𝒄𝒉𝒆𝒅</m:t>
                          </m:r>
                        </m:den>
                      </m:f>
                      <m:r>
                        <a:rPr kumimoji="0" lang="en-US" altLang="zh-CN" sz="2000" i="1" kern="0" spc="-5">
                          <a:solidFill>
                            <a:srgbClr val="00B0F0"/>
                          </a:solidFill>
                          <a:latin typeface="Cambria Math" panose="02040503050406030204" pitchFamily="18" charset="0"/>
                          <a:cs typeface="Times New Roman" panose="02020603050405020304"/>
                        </a:rPr>
                        <m:t>=</m:t>
                      </m:r>
                      <m:r>
                        <a:rPr kumimoji="0" lang="en-US" altLang="zh-CN" sz="2000" i="1" kern="0" spc="-5">
                          <a:solidFill>
                            <a:srgbClr val="00B0F0"/>
                          </a:solidFill>
                          <a:latin typeface="Cambria Math" panose="02040503050406030204" pitchFamily="18" charset="0"/>
                          <a:cs typeface="Times New Roman" panose="02020603050405020304"/>
                        </a:rPr>
                        <m:t>𝟎</m:t>
                      </m:r>
                      <m:r>
                        <a:rPr kumimoji="0" lang="en-US" altLang="zh-CN" sz="2000" i="1" kern="0" spc="-5">
                          <a:solidFill>
                            <a:srgbClr val="00B0F0"/>
                          </a:solidFill>
                          <a:latin typeface="Cambria Math" panose="02040503050406030204" pitchFamily="18" charset="0"/>
                          <a:cs typeface="Times New Roman" panose="02020603050405020304"/>
                        </a:rPr>
                        <m:t>.</m:t>
                      </m:r>
                      <m:r>
                        <a:rPr kumimoji="0" lang="en-US" altLang="zh-CN" sz="2000" b="1" i="1" kern="0" spc="-5" smtClean="0">
                          <a:solidFill>
                            <a:srgbClr val="00B0F0"/>
                          </a:solidFill>
                          <a:latin typeface="Cambria Math" panose="02040503050406030204" pitchFamily="18" charset="0"/>
                          <a:cs typeface="Times New Roman" panose="02020603050405020304"/>
                        </a:rPr>
                        <m:t>𝟔𝟏</m:t>
                      </m:r>
                    </m:oMath>
                  </m:oMathPara>
                </a14:m>
                <a:endParaRPr kumimoji="0" lang="en-US" altLang="zh-CN" sz="2000" kern="0" spc="-5" dirty="0">
                  <a:solidFill>
                    <a:srgbClr val="00B0F0"/>
                  </a:solidFill>
                  <a:latin typeface="Times New Roman" panose="02020603050405020304"/>
                  <a:cs typeface="Times New Roman" panose="02020603050405020304"/>
                </a:endParaRPr>
              </a:p>
              <a:p>
                <a:pPr marL="0" indent="0" eaLnBrk="1" hangingPunct="1">
                  <a:buNone/>
                </a:pPr>
                <a:r>
                  <a:rPr lang="en-US" altLang="zh-CN" sz="2000" spc="-5" dirty="0" smtClean="0">
                    <a:solidFill>
                      <a:srgbClr val="231F20"/>
                    </a:solidFill>
                    <a:latin typeface="Times New Roman" panose="02020603050405020304"/>
                    <a:cs typeface="Times New Roman" panose="02020603050405020304"/>
                  </a:rPr>
                  <a:t>    shrinking </a:t>
                </a:r>
                <a:r>
                  <a:rPr lang="en-US" altLang="zh-CN" sz="2000" dirty="0">
                    <a:solidFill>
                      <a:srgbClr val="231F20"/>
                    </a:solidFill>
                    <a:latin typeface="Times New Roman" panose="02020603050405020304"/>
                    <a:cs typeface="Times New Roman" panose="02020603050405020304"/>
                  </a:rPr>
                  <a:t>power </a:t>
                </a:r>
                <a:r>
                  <a:rPr lang="en-US" altLang="zh-CN" sz="2000" spc="-5" dirty="0">
                    <a:solidFill>
                      <a:srgbClr val="231F20"/>
                    </a:solidFill>
                    <a:latin typeface="Times New Roman" panose="02020603050405020304"/>
                    <a:cs typeface="Times New Roman" panose="02020603050405020304"/>
                  </a:rPr>
                  <a:t>to </a:t>
                </a:r>
                <a:r>
                  <a:rPr lang="en-US" altLang="zh-CN" sz="2000" dirty="0">
                    <a:solidFill>
                      <a:srgbClr val="231F20"/>
                    </a:solidFill>
                    <a:latin typeface="Times New Roman" panose="02020603050405020304"/>
                    <a:cs typeface="Times New Roman" panose="02020603050405020304"/>
                  </a:rPr>
                  <a:t>about 61% of the</a:t>
                </a:r>
                <a:r>
                  <a:rPr lang="en-US" altLang="zh-CN" sz="2000" spc="10" dirty="0">
                    <a:solidFill>
                      <a:srgbClr val="231F20"/>
                    </a:solidFill>
                    <a:latin typeface="Times New Roman" panose="02020603050405020304"/>
                    <a:cs typeface="Times New Roman" panose="02020603050405020304"/>
                  </a:rPr>
                  <a:t> </a:t>
                </a:r>
                <a:r>
                  <a:rPr lang="en-US" altLang="zh-CN" sz="2000" spc="-5" dirty="0">
                    <a:solidFill>
                      <a:srgbClr val="231F20"/>
                    </a:solidFill>
                    <a:latin typeface="Times New Roman" panose="02020603050405020304"/>
                    <a:cs typeface="Times New Roman" panose="02020603050405020304"/>
                  </a:rPr>
                  <a:t>original</a:t>
                </a:r>
                <a:r>
                  <a:rPr lang="en-US" altLang="zh-CN" sz="2000" spc="-5" dirty="0" smtClean="0">
                    <a:solidFill>
                      <a:srgbClr val="231F20"/>
                    </a:solidFill>
                    <a:latin typeface="Times New Roman" panose="02020603050405020304"/>
                    <a:cs typeface="Times New Roman" panose="02020603050405020304"/>
                  </a:rPr>
                  <a:t>.</a:t>
                </a:r>
                <a:endParaRPr kumimoji="0" lang="zh-CN" altLang="en-US" sz="2000" kern="0" dirty="0"/>
              </a:p>
            </p:txBody>
          </p:sp>
        </mc:Choice>
        <mc:Fallback>
          <p:sp>
            <p:nvSpPr>
              <p:cNvPr id="5" name="内容占位符 2"/>
              <p:cNvSpPr txBox="1">
                <a:spLocks noRot="1" noChangeAspect="1" noMove="1" noResize="1" noEditPoints="1" noAdjustHandles="1" noChangeArrowheads="1" noChangeShapeType="1" noTextEdit="1"/>
              </p:cNvSpPr>
              <p:nvPr/>
            </p:nvSpPr>
            <p:spPr bwMode="auto">
              <a:xfrm>
                <a:off x="396000" y="2420888"/>
                <a:ext cx="8229600" cy="3883521"/>
              </a:xfrm>
              <a:prstGeom prst="rect">
                <a:avLst/>
              </a:prstGeom>
              <a:blipFill rotWithShape="1">
                <a:blip r:embed="rId1"/>
                <a:stretch>
                  <a:fillRect l="-5" t="-7" r="5" b="-19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ChangeArrowheads="1"/>
          </p:cNvSpPr>
          <p:nvPr>
            <p:ph type="title"/>
          </p:nvPr>
        </p:nvSpPr>
        <p:spPr/>
        <p:txBody>
          <a:bodyPr/>
          <a:lstStyle/>
          <a:p>
            <a:pPr eaLnBrk="1" hangingPunct="1">
              <a:defRPr/>
            </a:pPr>
            <a:r>
              <a:rPr lang="zh-CN" altLang="en-US" dirty="0" smtClean="0">
                <a:solidFill>
                  <a:srgbClr val="1A1A00"/>
                </a:solidFill>
              </a:rPr>
              <a:t>经验法则</a:t>
            </a:r>
            <a:endParaRPr lang="en-US" altLang="zh-CN" dirty="0" smtClean="0">
              <a:solidFill>
                <a:srgbClr val="1A1A00"/>
              </a:solidFill>
            </a:endParaRPr>
          </a:p>
        </p:txBody>
      </p:sp>
      <p:sp>
        <p:nvSpPr>
          <p:cNvPr id="73733" name="Rectangle 3"/>
          <p:cNvSpPr>
            <a:spLocks noGrp="1" noChangeArrowheads="1"/>
          </p:cNvSpPr>
          <p:nvPr>
            <p:ph idx="1"/>
          </p:nvPr>
        </p:nvSpPr>
        <p:spPr>
          <a:xfrm>
            <a:off x="254018" y="1593777"/>
            <a:ext cx="3754438" cy="1323975"/>
          </a:xfrm>
        </p:spPr>
        <p:txBody>
          <a:bodyPr/>
          <a:lstStyle/>
          <a:p>
            <a:pPr eaLnBrk="1" hangingPunct="1">
              <a:defRPr/>
            </a:pPr>
            <a:r>
              <a:rPr lang="zh-CN" altLang="en-US" b="1" dirty="0" smtClean="0">
                <a:solidFill>
                  <a:srgbClr val="000000"/>
                </a:solidFill>
              </a:rPr>
              <a:t>电压减少</a:t>
            </a:r>
            <a:r>
              <a:rPr lang="en-US" altLang="zh-CN" b="1" dirty="0" smtClean="0">
                <a:solidFill>
                  <a:srgbClr val="000000"/>
                </a:solidFill>
              </a:rPr>
              <a:t>10%</a:t>
            </a:r>
            <a:endParaRPr lang="en-US" altLang="zh-CN" b="1" dirty="0" smtClean="0">
              <a:solidFill>
                <a:srgbClr val="FFFFFF"/>
              </a:solidFill>
            </a:endParaRPr>
          </a:p>
          <a:p>
            <a:pPr marL="342900" lvl="1" indent="-342900" eaLnBrk="1" hangingPunct="1">
              <a:buClr>
                <a:schemeClr val="hlink"/>
              </a:buClr>
              <a:defRPr/>
            </a:pPr>
            <a:r>
              <a:rPr lang="zh-CN" altLang="en-US" b="1" dirty="0">
                <a:solidFill>
                  <a:srgbClr val="000000"/>
                </a:solidFill>
              </a:rPr>
              <a:t>频率减少</a:t>
            </a:r>
            <a:r>
              <a:rPr lang="en-US" altLang="zh-CN" b="1" dirty="0">
                <a:solidFill>
                  <a:srgbClr val="000000"/>
                </a:solidFill>
              </a:rPr>
              <a:t>10%</a:t>
            </a:r>
            <a:endParaRPr lang="en-US" altLang="zh-CN" b="1" dirty="0">
              <a:solidFill>
                <a:srgbClr val="FFFFFF"/>
              </a:solidFill>
            </a:endParaRPr>
          </a:p>
          <a:p>
            <a:pPr eaLnBrk="1" hangingPunct="1">
              <a:defRPr/>
            </a:pPr>
            <a:endParaRPr lang="en-US" altLang="zh-CN" b="1" dirty="0" smtClean="0"/>
          </a:p>
        </p:txBody>
      </p:sp>
      <p:graphicFrame>
        <p:nvGraphicFramePr>
          <p:cNvPr id="144406" name="Group 22"/>
          <p:cNvGraphicFramePr>
            <a:graphicFrameLocks noGrp="1"/>
          </p:cNvGraphicFramePr>
          <p:nvPr/>
        </p:nvGraphicFramePr>
        <p:xfrm>
          <a:off x="611560" y="3717032"/>
          <a:ext cx="8355013" cy="1463675"/>
        </p:xfrm>
        <a:graphic>
          <a:graphicData uri="http://schemas.openxmlformats.org/drawingml/2006/table">
            <a:tbl>
              <a:tblPr/>
              <a:tblGrid>
                <a:gridCol w="2089162"/>
                <a:gridCol w="2144831"/>
                <a:gridCol w="1456684"/>
                <a:gridCol w="2664336"/>
              </a:tblGrid>
              <a:tr h="945290">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Voltage </a:t>
                      </a:r>
                      <a:endPar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Frequency</a:t>
                      </a:r>
                      <a:endPar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Power </a:t>
                      </a:r>
                      <a:endPar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Performance</a:t>
                      </a:r>
                      <a:endPar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r>
              <a:tr h="518385">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1%</a:t>
                      </a:r>
                      <a:endPar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1%</a:t>
                      </a:r>
                      <a:endParaRPr kumimoji="0" lang="en-US" altLang="zh-CN" sz="28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3%</a:t>
                      </a:r>
                      <a:endPar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0.66%</a:t>
                      </a:r>
                      <a:endParaRPr kumimoji="0" lang="en-US" altLang="zh-CN" sz="28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1" marR="91441" marT="45740" marB="45740"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r>
            </a:tbl>
          </a:graphicData>
        </a:graphic>
      </p:graphicFrame>
      <p:sp>
        <p:nvSpPr>
          <p:cNvPr id="144405" name="Text Box 21"/>
          <p:cNvSpPr txBox="1">
            <a:spLocks noChangeArrowheads="1"/>
          </p:cNvSpPr>
          <p:nvPr/>
        </p:nvSpPr>
        <p:spPr bwMode="auto">
          <a:xfrm>
            <a:off x="230560" y="3031232"/>
            <a:ext cx="3409950" cy="396875"/>
          </a:xfrm>
          <a:prstGeom prst="rect">
            <a:avLst/>
          </a:prstGeom>
          <a:noFill/>
          <a:ln>
            <a:noFill/>
          </a:ln>
          <a:effectLst/>
        </p:spPr>
        <p:txBody>
          <a:bodyPr>
            <a:spAutoFit/>
          </a:bodyPr>
          <a:lstStyle/>
          <a:p>
            <a:pPr eaLnBrk="1" hangingPunct="1">
              <a:spcBef>
                <a:spcPct val="50000"/>
              </a:spcBef>
              <a:defRPr/>
            </a:pPr>
            <a:r>
              <a:rPr lang="en-US" altLang="zh-CN" sz="2000" b="1">
                <a:solidFill>
                  <a:srgbClr val="000000"/>
                </a:solidFill>
                <a:effectLst>
                  <a:outerShdw blurRad="38100" dist="38100" dir="2700000" algn="tl">
                    <a:srgbClr val="C0C0C0"/>
                  </a:outerShdw>
                </a:effectLst>
                <a:latin typeface="Arial" panose="020B0604020202020204" pitchFamily="34" charset="0"/>
              </a:rPr>
              <a:t>Rule of Thumb</a:t>
            </a:r>
            <a:endParaRPr lang="en-US" altLang="zh-CN" sz="2000" b="1">
              <a:solidFill>
                <a:srgbClr val="000000"/>
              </a:solidFill>
              <a:effectLst>
                <a:outerShdw blurRad="38100" dist="38100" dir="2700000" algn="tl">
                  <a:srgbClr val="C0C0C0"/>
                </a:outerShdw>
              </a:effectLst>
              <a:latin typeface="Arial" panose="020B0604020202020204" pitchFamily="34" charset="0"/>
            </a:endParaRPr>
          </a:p>
        </p:txBody>
      </p:sp>
      <p:sp>
        <p:nvSpPr>
          <p:cNvPr id="121879" name="右大括号 1"/>
          <p:cNvSpPr/>
          <p:nvPr/>
        </p:nvSpPr>
        <p:spPr bwMode="auto">
          <a:xfrm>
            <a:off x="3352800" y="1773238"/>
            <a:ext cx="285750" cy="765175"/>
          </a:xfrm>
          <a:prstGeom prst="rightBrace">
            <a:avLst>
              <a:gd name="adj1" fmla="val 8318"/>
              <a:gd name="adj2" fmla="val 50000"/>
            </a:avLst>
          </a:prstGeom>
          <a:noFill/>
          <a:ln w="3810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1880" name="矩形 2"/>
          <p:cNvSpPr>
            <a:spLocks noChangeArrowheads="1"/>
          </p:cNvSpPr>
          <p:nvPr/>
        </p:nvSpPr>
        <p:spPr bwMode="auto">
          <a:xfrm>
            <a:off x="4211638" y="1662113"/>
            <a:ext cx="4572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914400" indent="-45720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lvl="1" eaLnBrk="1" hangingPunct="1">
              <a:spcBef>
                <a:spcPct val="0"/>
              </a:spcBef>
              <a:buClrTx/>
              <a:buSzTx/>
              <a:buFont typeface="Wingdings" panose="05000000000000000000" pitchFamily="2" charset="2"/>
              <a:buChar char="Ø"/>
            </a:pPr>
            <a:r>
              <a:rPr lang="zh-CN" altLang="en-US" b="1">
                <a:solidFill>
                  <a:srgbClr val="0000FF"/>
                </a:solidFill>
              </a:rPr>
              <a:t>功率减少</a:t>
            </a:r>
            <a:r>
              <a:rPr lang="en-US" altLang="zh-CN" b="1">
                <a:solidFill>
                  <a:srgbClr val="0000FF"/>
                </a:solidFill>
              </a:rPr>
              <a:t>30%</a:t>
            </a:r>
            <a:endParaRPr lang="en-US" altLang="zh-CN" b="1">
              <a:solidFill>
                <a:srgbClr val="FFFF00"/>
              </a:solidFill>
            </a:endParaRPr>
          </a:p>
          <a:p>
            <a:pPr lvl="1" eaLnBrk="1" hangingPunct="1">
              <a:spcBef>
                <a:spcPct val="0"/>
              </a:spcBef>
              <a:buClrTx/>
              <a:buSzTx/>
              <a:buFont typeface="Wingdings" panose="05000000000000000000" pitchFamily="2" charset="2"/>
              <a:buChar char="Ø"/>
            </a:pPr>
            <a:r>
              <a:rPr lang="zh-CN" altLang="en-US" b="1">
                <a:solidFill>
                  <a:srgbClr val="003FFF"/>
                </a:solidFill>
              </a:rPr>
              <a:t>性能减少</a:t>
            </a:r>
            <a:r>
              <a:rPr lang="en-US" altLang="zh-CN" b="1">
                <a:solidFill>
                  <a:srgbClr val="003FFF"/>
                </a:solidFill>
              </a:rPr>
              <a:t>&lt; 10%</a:t>
            </a:r>
            <a:endParaRPr lang="en-US" altLang="zh-CN" b="1">
              <a:solidFill>
                <a:srgbClr val="003FFF"/>
              </a:solidFill>
            </a:endParaRPr>
          </a:p>
        </p:txBody>
      </p:sp>
      <p:sp>
        <p:nvSpPr>
          <p:cNvPr id="121881" name="TextBox 3"/>
          <p:cNvSpPr txBox="1">
            <a:spLocks noChangeArrowheads="1"/>
          </p:cNvSpPr>
          <p:nvPr/>
        </p:nvSpPr>
        <p:spPr bwMode="auto">
          <a:xfrm>
            <a:off x="3667125" y="1893888"/>
            <a:ext cx="1223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FF"/>
                </a:solidFill>
                <a:latin typeface="宋体" panose="02010600030101010101" pitchFamily="2" charset="-122"/>
              </a:rPr>
              <a:t>＝＞</a:t>
            </a:r>
            <a:endParaRPr lang="zh-CN" altLang="en-US" sz="2800" b="1">
              <a:solidFill>
                <a:srgbClr val="0000FF"/>
              </a:solidFill>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45" name="Group 37"/>
          <p:cNvGraphicFramePr>
            <a:graphicFrameLocks noGrp="1"/>
          </p:cNvGraphicFramePr>
          <p:nvPr>
            <p:ph idx="1"/>
          </p:nvPr>
        </p:nvGraphicFramePr>
        <p:xfrm>
          <a:off x="3419475" y="1804988"/>
          <a:ext cx="5040313" cy="1192224"/>
        </p:xfrm>
        <a:graphic>
          <a:graphicData uri="http://schemas.openxmlformats.org/drawingml/2006/table">
            <a:tbl>
              <a:tblPr/>
              <a:tblGrid>
                <a:gridCol w="1608138"/>
                <a:gridCol w="1565275"/>
                <a:gridCol w="1866900"/>
              </a:tblGrid>
              <a:tr h="801844">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Frequency</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Reduction</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Power</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Reduction</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Performance</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Reduction</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r>
              <a:tr h="390368">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pPr>
                      <a:r>
                        <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a:t>
                      </a:r>
                      <a:endParaRPr kumimoji="0" lang="en-US" altLang="zh-CN" sz="20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85699" marR="85699" marT="42786" marB="42786"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r>
            </a:tbl>
          </a:graphicData>
        </a:graphic>
      </p:graphicFrame>
      <p:sp>
        <p:nvSpPr>
          <p:cNvPr id="123921" name="AutoShape 5"/>
          <p:cNvSpPr>
            <a:spLocks noChangeArrowheads="1"/>
          </p:cNvSpPr>
          <p:nvPr/>
        </p:nvSpPr>
        <p:spPr bwMode="auto">
          <a:xfrm>
            <a:off x="1514475" y="3487738"/>
            <a:ext cx="6299200" cy="3109912"/>
          </a:xfrm>
          <a:prstGeom prst="roundRect">
            <a:avLst>
              <a:gd name="adj" fmla="val 22398"/>
            </a:avLst>
          </a:prstGeom>
          <a:gradFill flip="none" rotWithShape="1">
            <a:gsLst>
              <a:gs pos="0">
                <a:srgbClr val="D7C5A9"/>
              </a:gs>
              <a:gs pos="100000">
                <a:srgbClr val="A98146"/>
              </a:gs>
            </a:gsLst>
            <a:lin ang="5400000" scaled="1"/>
            <a:tileRect/>
          </a:gradFill>
          <a:ln w="44450" algn="ctr">
            <a:solidFill>
              <a:srgbClr val="654D29"/>
            </a:solidFill>
            <a:round/>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2" name="AutoShape 6"/>
          <p:cNvSpPr>
            <a:spLocks noChangeArrowheads="1"/>
          </p:cNvSpPr>
          <p:nvPr/>
        </p:nvSpPr>
        <p:spPr bwMode="auto">
          <a:xfrm>
            <a:off x="755650" y="1341438"/>
            <a:ext cx="7734300" cy="1801812"/>
          </a:xfrm>
          <a:prstGeom prst="roundRect">
            <a:avLst>
              <a:gd name="adj" fmla="val 5468"/>
            </a:avLst>
          </a:prstGeom>
          <a:solidFill>
            <a:srgbClr val="FFFAEB">
              <a:alpha val="23137"/>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3" name="AutoShape 7"/>
          <p:cNvSpPr>
            <a:spLocks noChangeArrowheads="1"/>
          </p:cNvSpPr>
          <p:nvPr/>
        </p:nvSpPr>
        <p:spPr bwMode="auto">
          <a:xfrm>
            <a:off x="5118100" y="3571875"/>
            <a:ext cx="2260600" cy="2932113"/>
          </a:xfrm>
          <a:prstGeom prst="roundRect">
            <a:avLst>
              <a:gd name="adj" fmla="val 5468"/>
            </a:avLst>
          </a:prstGeom>
          <a:solidFill>
            <a:srgbClr val="FFFAEB">
              <a:alpha val="23137"/>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4" name="AutoShape 8"/>
          <p:cNvSpPr>
            <a:spLocks noChangeArrowheads="1"/>
          </p:cNvSpPr>
          <p:nvPr/>
        </p:nvSpPr>
        <p:spPr bwMode="auto">
          <a:xfrm>
            <a:off x="1993900" y="3597275"/>
            <a:ext cx="2260600" cy="2932113"/>
          </a:xfrm>
          <a:prstGeom prst="roundRect">
            <a:avLst>
              <a:gd name="adj" fmla="val 5468"/>
            </a:avLst>
          </a:prstGeom>
          <a:solidFill>
            <a:srgbClr val="FFFAEB">
              <a:alpha val="23137"/>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5" name="Rectangle 9"/>
          <p:cNvSpPr>
            <a:spLocks noChangeArrowheads="1"/>
          </p:cNvSpPr>
          <p:nvPr/>
        </p:nvSpPr>
        <p:spPr bwMode="auto">
          <a:xfrm>
            <a:off x="1714500" y="357188"/>
            <a:ext cx="631348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100" b="1">
                <a:solidFill>
                  <a:srgbClr val="1A1A00"/>
                </a:solidFill>
              </a:rPr>
              <a:t>单核与双核功耗</a:t>
            </a:r>
            <a:r>
              <a:rPr lang="en-US" altLang="zh-CN" sz="4100" b="1">
                <a:solidFill>
                  <a:srgbClr val="1A1A00"/>
                </a:solidFill>
              </a:rPr>
              <a:t>/</a:t>
            </a:r>
            <a:r>
              <a:rPr lang="zh-CN" altLang="en-US" sz="4100" b="1">
                <a:solidFill>
                  <a:srgbClr val="1A1A00"/>
                </a:solidFill>
              </a:rPr>
              <a:t>性能比较</a:t>
            </a:r>
            <a:endParaRPr lang="en-US" altLang="zh-CN" sz="4100" b="1">
              <a:solidFill>
                <a:srgbClr val="1A1A00"/>
              </a:solidFill>
            </a:endParaRPr>
          </a:p>
        </p:txBody>
      </p:sp>
      <p:sp>
        <p:nvSpPr>
          <p:cNvPr id="145418" name="Text Box 10"/>
          <p:cNvSpPr txBox="1">
            <a:spLocks noChangeArrowheads="1"/>
          </p:cNvSpPr>
          <p:nvPr/>
        </p:nvSpPr>
        <p:spPr bwMode="auto">
          <a:xfrm>
            <a:off x="2311400" y="4938713"/>
            <a:ext cx="1700213" cy="1497012"/>
          </a:xfrm>
          <a:prstGeom prst="rect">
            <a:avLst/>
          </a:prstGeom>
          <a:noFill/>
          <a:ln>
            <a:noFill/>
          </a:ln>
          <a:effectLst/>
        </p:spPr>
        <p:txBody>
          <a:bodyPr>
            <a:spAutoFit/>
          </a:bodyPr>
          <a:lstStyle/>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rPr>
              <a:t>Area      = 1</a:t>
            </a:r>
            <a:endParaRPr lang="en-US" altLang="zh-CN" sz="1600" b="1">
              <a:solidFill>
                <a:srgbClr val="FFFFFF"/>
              </a:solidFill>
              <a:effectLst>
                <a:outerShdw blurRad="38100" dist="38100" dir="2700000" algn="tl">
                  <a:srgbClr val="C0C0C0"/>
                </a:outerShdw>
              </a:effectLst>
              <a:latin typeface="Verdana" panose="020B060403050404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rPr>
              <a:t>Voltage = 1</a:t>
            </a:r>
            <a:endParaRPr lang="en-US" altLang="zh-CN" sz="1600" b="1">
              <a:solidFill>
                <a:srgbClr val="FFFFFF"/>
              </a:solidFill>
              <a:effectLst>
                <a:outerShdw blurRad="38100" dist="38100" dir="2700000" algn="tl">
                  <a:srgbClr val="C0C0C0"/>
                </a:outerShdw>
              </a:effectLst>
              <a:latin typeface="Verdana" panose="020B060403050404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rPr>
              <a:t>Freq      = 1</a:t>
            </a:r>
            <a:endParaRPr lang="en-US" altLang="zh-CN" sz="1600" b="1">
              <a:solidFill>
                <a:srgbClr val="FFFFFF"/>
              </a:solidFill>
              <a:effectLst>
                <a:outerShdw blurRad="38100" dist="38100" dir="2700000" algn="tl">
                  <a:srgbClr val="C0C0C0"/>
                </a:outerShdw>
              </a:effectLst>
              <a:latin typeface="Verdana" panose="020B060403050404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rPr>
              <a:t>Power   = 1</a:t>
            </a:r>
            <a:endParaRPr lang="en-US" altLang="zh-CN" sz="1600" b="1">
              <a:solidFill>
                <a:srgbClr val="FFFFFF"/>
              </a:solidFill>
              <a:effectLst>
                <a:outerShdw blurRad="38100" dist="38100" dir="2700000" algn="tl">
                  <a:srgbClr val="C0C0C0"/>
                </a:outerShdw>
              </a:effectLst>
              <a:latin typeface="Verdana" panose="020B060403050404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rPr>
              <a:t>Perf       = 1</a:t>
            </a:r>
            <a:endParaRPr lang="en-US" altLang="zh-CN" sz="1600" b="1">
              <a:solidFill>
                <a:srgbClr val="000000"/>
              </a:solidFill>
              <a:effectLst>
                <a:outerShdw blurRad="38100" dist="38100" dir="2700000" algn="tl">
                  <a:srgbClr val="C0C0C0"/>
                </a:outerShdw>
              </a:effectLst>
              <a:latin typeface="Verdana" panose="020B0604030504040204" pitchFamily="34" charset="0"/>
            </a:endParaRPr>
          </a:p>
        </p:txBody>
      </p:sp>
      <p:sp>
        <p:nvSpPr>
          <p:cNvPr id="145419" name="Text Box 11"/>
          <p:cNvSpPr txBox="1">
            <a:spLocks noChangeArrowheads="1"/>
          </p:cNvSpPr>
          <p:nvPr/>
        </p:nvSpPr>
        <p:spPr bwMode="auto">
          <a:xfrm>
            <a:off x="5199063" y="4975225"/>
            <a:ext cx="2344737" cy="1497013"/>
          </a:xfrm>
          <a:prstGeom prst="rect">
            <a:avLst/>
          </a:prstGeom>
          <a:noFill/>
          <a:ln>
            <a:noFill/>
          </a:ln>
          <a:effectLst/>
        </p:spPr>
        <p:txBody>
          <a:bodyPr>
            <a:spAutoFit/>
          </a:bodyPr>
          <a:lstStyle/>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Area      =  2</a:t>
            </a:r>
            <a:endParaRPr lang="en-US" altLang="zh-CN" sz="1600" b="1">
              <a:solidFill>
                <a:srgbClr val="FFFFFF"/>
              </a:solidFill>
              <a:effectLst>
                <a:outerShdw blurRad="38100" dist="38100" dir="2700000" algn="tl">
                  <a:srgbClr val="C0C0C0"/>
                </a:outerShdw>
              </a:effectLst>
              <a:latin typeface="Verdana" panose="020B0604030504040204" pitchFamily="34" charset="0"/>
              <a:cs typeface="Arial" panose="020B060402020202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Voltage =  0.85</a:t>
            </a:r>
            <a:endParaRPr lang="en-US" altLang="zh-CN" sz="1600" b="1">
              <a:solidFill>
                <a:srgbClr val="FFFFFF"/>
              </a:solidFill>
              <a:effectLst>
                <a:outerShdw blurRad="38100" dist="38100" dir="2700000" algn="tl">
                  <a:srgbClr val="C0C0C0"/>
                </a:outerShdw>
              </a:effectLst>
              <a:latin typeface="Verdana" panose="020B0604030504040204" pitchFamily="34" charset="0"/>
              <a:cs typeface="Arial" panose="020B060402020202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Freq      =  0.85</a:t>
            </a:r>
            <a:endParaRPr lang="en-US" altLang="zh-CN" sz="1600" b="1">
              <a:solidFill>
                <a:srgbClr val="FFFFFF"/>
              </a:solidFill>
              <a:effectLst>
                <a:outerShdw blurRad="38100" dist="38100" dir="2700000" algn="tl">
                  <a:srgbClr val="C0C0C0"/>
                </a:outerShdw>
              </a:effectLst>
              <a:latin typeface="Verdana" panose="020B0604030504040204" pitchFamily="34" charset="0"/>
              <a:cs typeface="Arial" panose="020B060402020202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Power   =  1</a:t>
            </a:r>
            <a:endParaRPr lang="en-US" altLang="zh-CN" sz="1600" b="1">
              <a:solidFill>
                <a:srgbClr val="FFFFFF"/>
              </a:solidFill>
              <a:effectLst>
                <a:outerShdw blurRad="38100" dist="38100" dir="2700000" algn="tl">
                  <a:srgbClr val="C0C0C0"/>
                </a:outerShdw>
              </a:effectLst>
              <a:latin typeface="Verdana" panose="020B0604030504040204" pitchFamily="34" charset="0"/>
              <a:cs typeface="Arial" panose="020B0604020202020204" pitchFamily="34" charset="0"/>
            </a:endParaRPr>
          </a:p>
          <a:p>
            <a:pPr eaLnBrk="1" hangingPunct="1">
              <a:lnSpc>
                <a:spcPct val="115000"/>
              </a:lnSpc>
              <a:defRPr/>
            </a:pPr>
            <a:r>
              <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Perf       =  ~1.8</a:t>
            </a:r>
            <a:endParaRPr lang="en-US" altLang="zh-CN" sz="1600"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endParaRPr>
          </a:p>
        </p:txBody>
      </p:sp>
      <p:sp>
        <p:nvSpPr>
          <p:cNvPr id="123928" name="AutoShape 26"/>
          <p:cNvSpPr>
            <a:spLocks noChangeArrowheads="1"/>
          </p:cNvSpPr>
          <p:nvPr/>
        </p:nvSpPr>
        <p:spPr bwMode="auto">
          <a:xfrm>
            <a:off x="2565633" y="2141314"/>
            <a:ext cx="767035" cy="643616"/>
          </a:xfrm>
          <a:prstGeom prst="rightArrow">
            <a:avLst>
              <a:gd name="adj1" fmla="val 49972"/>
              <a:gd name="adj2" fmla="val 48548"/>
            </a:avLst>
          </a:prstGeom>
          <a:gradFill flip="none" rotWithShape="1">
            <a:gsLst>
              <a:gs pos="0">
                <a:srgbClr val="A19B93"/>
              </a:gs>
              <a:gs pos="100000">
                <a:srgbClr val="332715"/>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9" name="AutoShape 27"/>
          <p:cNvSpPr>
            <a:spLocks noChangeArrowheads="1"/>
          </p:cNvSpPr>
          <p:nvPr/>
        </p:nvSpPr>
        <p:spPr bwMode="auto">
          <a:xfrm>
            <a:off x="900113" y="1773238"/>
            <a:ext cx="1536700" cy="1252537"/>
          </a:xfrm>
          <a:prstGeom prst="roundRect">
            <a:avLst>
              <a:gd name="adj" fmla="val 16667"/>
            </a:avLst>
          </a:prstGeom>
          <a:solidFill>
            <a:srgbClr val="0033FF">
              <a:alpha val="76077"/>
            </a:srgbClr>
          </a:solidFill>
          <a:ln w="38100" algn="ctr">
            <a:solidFill>
              <a:srgbClr val="654D29"/>
            </a:solidFill>
            <a:round/>
          </a:ln>
        </p:spPr>
        <p:txBody>
          <a:bodyPr lIns="85699" tIns="42850" rIns="85699" bIns="42850" anchor="ctr"/>
          <a:lstStyle>
            <a:lvl1pPr defTabSz="85725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defTabSz="8572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defTabSz="85725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defTabSz="85725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defTabSz="85725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defTabSz="85725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defTabSz="85725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defTabSz="85725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defTabSz="85725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35000"/>
              </a:spcBef>
              <a:buClrTx/>
              <a:buSzTx/>
              <a:buFontTx/>
              <a:buNone/>
            </a:pPr>
            <a:r>
              <a:rPr lang="en-US" altLang="zh-CN" sz="1400" b="1" dirty="0">
                <a:solidFill>
                  <a:schemeClr val="bg1"/>
                </a:solidFill>
                <a:latin typeface="Verdana" panose="020B0604030504040204" pitchFamily="34" charset="0"/>
                <a:cs typeface="Arial" panose="020B0604020202020204" pitchFamily="34" charset="0"/>
              </a:rPr>
              <a:t>A 15% </a:t>
            </a:r>
            <a:endParaRPr lang="en-US" altLang="zh-CN" sz="1400" b="1" dirty="0">
              <a:solidFill>
                <a:schemeClr val="bg1"/>
              </a:solidFill>
              <a:latin typeface="Verdana" panose="020B0604030504040204" pitchFamily="34" charset="0"/>
              <a:cs typeface="Arial" panose="020B0604020202020204" pitchFamily="34" charset="0"/>
            </a:endParaRPr>
          </a:p>
          <a:p>
            <a:pPr eaLnBrk="1" hangingPunct="1">
              <a:spcBef>
                <a:spcPct val="35000"/>
              </a:spcBef>
              <a:buClrTx/>
              <a:buSzTx/>
              <a:buFontTx/>
              <a:buNone/>
            </a:pPr>
            <a:r>
              <a:rPr lang="en-US" altLang="zh-CN" sz="1400" b="1" dirty="0">
                <a:solidFill>
                  <a:schemeClr val="bg1"/>
                </a:solidFill>
                <a:latin typeface="Verdana" panose="020B0604030504040204" pitchFamily="34" charset="0"/>
                <a:cs typeface="Arial" panose="020B0604020202020204" pitchFamily="34" charset="0"/>
              </a:rPr>
              <a:t>Reduction</a:t>
            </a:r>
            <a:endParaRPr lang="en-US" altLang="zh-CN" sz="1400" b="1" dirty="0">
              <a:solidFill>
                <a:schemeClr val="bg1"/>
              </a:solidFill>
              <a:latin typeface="Verdana" panose="020B0604030504040204" pitchFamily="34" charset="0"/>
              <a:cs typeface="Arial" panose="020B0604020202020204" pitchFamily="34" charset="0"/>
            </a:endParaRPr>
          </a:p>
          <a:p>
            <a:pPr eaLnBrk="1" hangingPunct="1">
              <a:spcBef>
                <a:spcPct val="35000"/>
              </a:spcBef>
              <a:buClrTx/>
              <a:buSzTx/>
              <a:buFontTx/>
              <a:buNone/>
            </a:pPr>
            <a:r>
              <a:rPr lang="en-US" altLang="zh-CN" sz="1400" b="1" dirty="0">
                <a:solidFill>
                  <a:schemeClr val="bg1"/>
                </a:solidFill>
                <a:latin typeface="Verdana" panose="020B0604030504040204" pitchFamily="34" charset="0"/>
                <a:cs typeface="Arial" panose="020B0604020202020204" pitchFamily="34" charset="0"/>
              </a:rPr>
              <a:t>In Voltage</a:t>
            </a:r>
            <a:endParaRPr lang="en-US" altLang="zh-CN" sz="1400" b="1" dirty="0">
              <a:solidFill>
                <a:schemeClr val="bg1"/>
              </a:solidFill>
              <a:latin typeface="Verdana" panose="020B0604030504040204" pitchFamily="34" charset="0"/>
              <a:cs typeface="Arial" panose="020B0604020202020204" pitchFamily="34" charset="0"/>
            </a:endParaRPr>
          </a:p>
          <a:p>
            <a:pPr eaLnBrk="1" hangingPunct="1">
              <a:spcBef>
                <a:spcPct val="35000"/>
              </a:spcBef>
              <a:buClrTx/>
              <a:buSzTx/>
              <a:buFontTx/>
              <a:buNone/>
            </a:pPr>
            <a:r>
              <a:rPr lang="en-US" altLang="zh-CN" sz="1400" b="1" dirty="0">
                <a:solidFill>
                  <a:schemeClr val="bg1"/>
                </a:solidFill>
                <a:latin typeface="Verdana" panose="020B0604030504040204" pitchFamily="34" charset="0"/>
                <a:cs typeface="Arial" panose="020B0604020202020204" pitchFamily="34" charset="0"/>
              </a:rPr>
              <a:t>Yields</a:t>
            </a:r>
            <a:endParaRPr lang="en-US" altLang="zh-CN" sz="1400" b="1" dirty="0">
              <a:solidFill>
                <a:schemeClr val="bg1"/>
              </a:solidFill>
              <a:latin typeface="Verdana" panose="020B0604030504040204" pitchFamily="34" charset="0"/>
              <a:cs typeface="Arial" panose="020B0604020202020204" pitchFamily="34" charset="0"/>
            </a:endParaRPr>
          </a:p>
        </p:txBody>
      </p:sp>
      <p:pic>
        <p:nvPicPr>
          <p:cNvPr id="123930" name="Picture 28" descr="Die shot of the Intel® Pentium® M Processor (formerly codenamed Banias), part of Intel® Centrino™ Mobile Technology">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4027488"/>
            <a:ext cx="677863" cy="903287"/>
          </a:xfrm>
          <a:prstGeom prst="rect">
            <a:avLst/>
          </a:prstGeom>
          <a:noFill/>
          <a:ln w="9525">
            <a:solidFill>
              <a:srgbClr val="A98146"/>
            </a:solidFill>
            <a:miter lim="800000"/>
            <a:headEnd/>
            <a:tailEnd/>
          </a:ln>
          <a:extLst>
            <a:ext uri="{909E8E84-426E-40DD-AFC4-6F175D3DCCD1}">
              <a14:hiddenFill xmlns:a14="http://schemas.microsoft.com/office/drawing/2010/main">
                <a:solidFill>
                  <a:srgbClr val="FFFFFF"/>
                </a:solidFill>
              </a14:hiddenFill>
            </a:ext>
          </a:extLst>
        </p:spPr>
      </p:pic>
      <p:grpSp>
        <p:nvGrpSpPr>
          <p:cNvPr id="123931" name="Group 29"/>
          <p:cNvGrpSpPr/>
          <p:nvPr/>
        </p:nvGrpSpPr>
        <p:grpSpPr bwMode="auto">
          <a:xfrm>
            <a:off x="5572125" y="4027488"/>
            <a:ext cx="1350963" cy="903287"/>
            <a:chOff x="3094" y="2128"/>
            <a:chExt cx="851" cy="569"/>
          </a:xfrm>
        </p:grpSpPr>
        <p:pic>
          <p:nvPicPr>
            <p:cNvPr id="123937" name="Picture 30" descr="Die shot of the Intel® Pentium® M Processor (formerly codenamed Banias), part of Intel® Centrino™ Mobile Technology">
              <a:hlinkClick r:id="rId1"/>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094" y="2128"/>
              <a:ext cx="427" cy="569"/>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3938" name="Picture 31" descr="Die shot of the Intel® Pentium® M Processor (formerly codenamed Banias), part of Intel® Centrino™ Mobile Technology">
              <a:hlinkClick r:id="rId1"/>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18" y="2128"/>
              <a:ext cx="427" cy="569"/>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grpSp>
      <p:sp>
        <p:nvSpPr>
          <p:cNvPr id="123932" name="AutoShape 32"/>
          <p:cNvSpPr>
            <a:spLocks noChangeArrowheads="1"/>
          </p:cNvSpPr>
          <p:nvPr/>
        </p:nvSpPr>
        <p:spPr bwMode="auto">
          <a:xfrm>
            <a:off x="4054475" y="3978275"/>
            <a:ext cx="1193800" cy="1001713"/>
          </a:xfrm>
          <a:prstGeom prst="rightArrow">
            <a:avLst>
              <a:gd name="adj1" fmla="val 49972"/>
              <a:gd name="adj2" fmla="val 48548"/>
            </a:avLst>
          </a:prstGeom>
          <a:gradFill flip="none" rotWithShape="1">
            <a:gsLst>
              <a:gs pos="0">
                <a:srgbClr val="A19B93"/>
              </a:gs>
              <a:gs pos="100000">
                <a:srgbClr val="332715"/>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5441" name="Text Box 33"/>
          <p:cNvSpPr txBox="1">
            <a:spLocks noChangeArrowheads="1"/>
          </p:cNvSpPr>
          <p:nvPr/>
        </p:nvSpPr>
        <p:spPr bwMode="auto">
          <a:xfrm>
            <a:off x="2147888" y="3590925"/>
            <a:ext cx="1924050" cy="366713"/>
          </a:xfrm>
          <a:prstGeom prst="rect">
            <a:avLst/>
          </a:prstGeom>
          <a:noFill/>
          <a:ln>
            <a:noFill/>
          </a:ln>
          <a:effectLst/>
        </p:spPr>
        <p:txBody>
          <a:bodyPr wrap="none">
            <a:spAutoFit/>
          </a:bodyPr>
          <a:lstStyle/>
          <a:p>
            <a:pPr eaLnBrk="1" hangingPunct="1">
              <a:defRPr/>
            </a:pPr>
            <a:r>
              <a:rPr lang="en-US" altLang="zh-CN"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SINGLE CORE</a:t>
            </a:r>
            <a:endParaRPr lang="en-US" altLang="zh-CN"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endParaRPr>
          </a:p>
        </p:txBody>
      </p:sp>
      <p:sp>
        <p:nvSpPr>
          <p:cNvPr id="145442" name="Text Box 34"/>
          <p:cNvSpPr txBox="1">
            <a:spLocks noChangeArrowheads="1"/>
          </p:cNvSpPr>
          <p:nvPr/>
        </p:nvSpPr>
        <p:spPr bwMode="auto">
          <a:xfrm>
            <a:off x="5414963" y="3590925"/>
            <a:ext cx="1655762" cy="366713"/>
          </a:xfrm>
          <a:prstGeom prst="rect">
            <a:avLst/>
          </a:prstGeom>
          <a:noFill/>
          <a:ln>
            <a:noFill/>
          </a:ln>
          <a:effectLst/>
        </p:spPr>
        <p:txBody>
          <a:bodyPr wrap="none">
            <a:spAutoFit/>
          </a:bodyPr>
          <a:lstStyle/>
          <a:p>
            <a:pPr eaLnBrk="1" hangingPunct="1">
              <a:defRPr/>
            </a:pPr>
            <a:r>
              <a:rPr lang="en-US" altLang="zh-CN"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rPr>
              <a:t>DUAL CORE</a:t>
            </a:r>
            <a:endParaRPr lang="en-US" altLang="zh-CN" b="1">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endParaRPr>
          </a:p>
        </p:txBody>
      </p:sp>
      <p:sp>
        <p:nvSpPr>
          <p:cNvPr id="145443" name="Text Box 35"/>
          <p:cNvSpPr txBox="1">
            <a:spLocks noChangeArrowheads="1"/>
          </p:cNvSpPr>
          <p:nvPr/>
        </p:nvSpPr>
        <p:spPr bwMode="auto">
          <a:xfrm>
            <a:off x="3571875" y="1143000"/>
            <a:ext cx="1422400" cy="461963"/>
          </a:xfrm>
          <a:prstGeom prst="rect">
            <a:avLst/>
          </a:prstGeom>
          <a:noFill/>
          <a:ln>
            <a:noFill/>
          </a:ln>
          <a:effectLst/>
        </p:spPr>
        <p:txBody>
          <a:bodyPr wrap="none">
            <a:spAutoFit/>
          </a:bodyPr>
          <a:lstStyle/>
          <a:p>
            <a:pPr eaLnBrk="1" hangingPunct="1">
              <a:defRPr/>
            </a:pPr>
            <a:r>
              <a:rPr lang="zh-CN" altLang="en-US" sz="2400" b="1" dirty="0">
                <a:solidFill>
                  <a:srgbClr val="000000"/>
                </a:solidFill>
                <a:latin typeface="Verdana" panose="020B0604030504040204" pitchFamily="34" charset="0"/>
                <a:cs typeface="Arial" panose="020B0604020202020204" pitchFamily="34" charset="0"/>
              </a:rPr>
              <a:t>经验法则</a:t>
            </a:r>
            <a:endParaRPr lang="en-US" altLang="zh-CN" b="1" dirty="0">
              <a:solidFill>
                <a:srgbClr val="000000"/>
              </a:solidFill>
              <a:effectLst>
                <a:outerShdw blurRad="38100" dist="38100" dir="2700000" algn="tl">
                  <a:srgbClr val="C0C0C0"/>
                </a:outerShdw>
              </a:effectLst>
              <a:latin typeface="Verdana" panose="020B060403050404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17" name="Rectangle 40"/>
          <p:cNvSpPr>
            <a:spLocks noGrp="1" noChangeArrowheads="1"/>
          </p:cNvSpPr>
          <p:nvPr>
            <p:ph type="title"/>
          </p:nvPr>
        </p:nvSpPr>
        <p:spPr/>
        <p:txBody>
          <a:bodyPr/>
          <a:lstStyle/>
          <a:p>
            <a:pPr eaLnBrk="1" hangingPunct="1">
              <a:defRPr/>
            </a:pPr>
            <a:r>
              <a:rPr lang="zh-CN" altLang="en-US" sz="4100" dirty="0" smtClean="0">
                <a:solidFill>
                  <a:srgbClr val="1A1A00"/>
                </a:solidFill>
              </a:rPr>
              <a:t>对于多核，每瓦提供更多性能</a:t>
            </a:r>
            <a:endParaRPr lang="en-US" altLang="zh-CN" sz="4100" dirty="0" smtClean="0">
              <a:solidFill>
                <a:srgbClr val="1A1A00"/>
              </a:solidFill>
            </a:endParaRPr>
          </a:p>
        </p:txBody>
      </p:sp>
      <p:sp>
        <p:nvSpPr>
          <p:cNvPr id="124931" name="Rectangle 3"/>
          <p:cNvSpPr>
            <a:spLocks noChangeArrowheads="1"/>
          </p:cNvSpPr>
          <p:nvPr/>
        </p:nvSpPr>
        <p:spPr bwMode="auto">
          <a:xfrm>
            <a:off x="6195045" y="2173536"/>
            <a:ext cx="1557338" cy="1414462"/>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6436" name="Rectangle 4"/>
          <p:cNvSpPr>
            <a:spLocks noChangeArrowheads="1"/>
          </p:cNvSpPr>
          <p:nvPr/>
        </p:nvSpPr>
        <p:spPr bwMode="auto">
          <a:xfrm>
            <a:off x="6280770" y="2244973"/>
            <a:ext cx="1400175" cy="1300163"/>
          </a:xfrm>
          <a:prstGeom prst="rect">
            <a:avLst/>
          </a:prstGeom>
          <a:solidFill>
            <a:srgbClr val="0099FF"/>
          </a:solidFill>
          <a:ln w="19050" algn="ctr">
            <a:solidFill>
              <a:srgbClr val="000000"/>
            </a:solidFill>
            <a:miter lim="800000"/>
            <a:tailEnd type="none" w="lg" len="med"/>
          </a:ln>
          <a:effectLst/>
        </p:spPr>
        <p:txBody>
          <a:bodyPr wrap="none" anchor="ctr"/>
          <a:lstStyle/>
          <a:p>
            <a:pPr eaLnBrk="1" hangingPunct="1">
              <a:defRPr/>
            </a:pPr>
            <a:endParaRPr lang="zh-CN" altLang="zh-CN" sz="2000" b="1">
              <a:latin typeface="Arial" panose="020B0604020202020204" pitchFamily="34" charset="0"/>
            </a:endParaRPr>
          </a:p>
        </p:txBody>
      </p:sp>
      <p:sp>
        <p:nvSpPr>
          <p:cNvPr id="124933" name="Rectangle 5"/>
          <p:cNvSpPr>
            <a:spLocks noChangeArrowheads="1"/>
          </p:cNvSpPr>
          <p:nvPr/>
        </p:nvSpPr>
        <p:spPr bwMode="auto">
          <a:xfrm>
            <a:off x="789608" y="1101973"/>
            <a:ext cx="3057525" cy="254317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4934" name="Rectangle 6"/>
          <p:cNvSpPr>
            <a:spLocks noChangeArrowheads="1"/>
          </p:cNvSpPr>
          <p:nvPr/>
        </p:nvSpPr>
        <p:spPr bwMode="auto">
          <a:xfrm>
            <a:off x="761033" y="3926136"/>
            <a:ext cx="3057525" cy="254317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6439" name="Rectangle 7"/>
          <p:cNvSpPr>
            <a:spLocks noChangeArrowheads="1"/>
          </p:cNvSpPr>
          <p:nvPr/>
        </p:nvSpPr>
        <p:spPr bwMode="auto">
          <a:xfrm>
            <a:off x="932483" y="4021386"/>
            <a:ext cx="1157287" cy="1000125"/>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C1</a:t>
            </a:r>
            <a:endParaRPr lang="en-US" altLang="zh-CN" sz="2000" b="1">
              <a:solidFill>
                <a:srgbClr val="000000"/>
              </a:solidFill>
              <a:latin typeface="Arial" panose="020B0604020202020204" pitchFamily="34" charset="0"/>
            </a:endParaRPr>
          </a:p>
        </p:txBody>
      </p:sp>
      <p:sp>
        <p:nvSpPr>
          <p:cNvPr id="146440" name="Rectangle 8"/>
          <p:cNvSpPr>
            <a:spLocks noChangeArrowheads="1"/>
          </p:cNvSpPr>
          <p:nvPr/>
        </p:nvSpPr>
        <p:spPr bwMode="auto">
          <a:xfrm>
            <a:off x="2570783" y="5335836"/>
            <a:ext cx="1157287" cy="1000125"/>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C4</a:t>
            </a:r>
            <a:endParaRPr lang="en-US" altLang="zh-CN" sz="2000" b="1">
              <a:solidFill>
                <a:srgbClr val="000000"/>
              </a:solidFill>
              <a:latin typeface="Arial" panose="020B0604020202020204" pitchFamily="34" charset="0"/>
            </a:endParaRPr>
          </a:p>
        </p:txBody>
      </p:sp>
      <p:sp>
        <p:nvSpPr>
          <p:cNvPr id="146441" name="Rectangle 9"/>
          <p:cNvSpPr>
            <a:spLocks noChangeArrowheads="1"/>
          </p:cNvSpPr>
          <p:nvPr/>
        </p:nvSpPr>
        <p:spPr bwMode="auto">
          <a:xfrm>
            <a:off x="2542208" y="4021386"/>
            <a:ext cx="1157287" cy="1000125"/>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C2</a:t>
            </a:r>
            <a:endParaRPr lang="en-US" altLang="zh-CN" sz="2000" b="1">
              <a:solidFill>
                <a:srgbClr val="000000"/>
              </a:solidFill>
              <a:latin typeface="Arial" panose="020B0604020202020204" pitchFamily="34" charset="0"/>
            </a:endParaRPr>
          </a:p>
        </p:txBody>
      </p:sp>
      <p:sp>
        <p:nvSpPr>
          <p:cNvPr id="146442" name="Rectangle 10"/>
          <p:cNvSpPr>
            <a:spLocks noChangeArrowheads="1"/>
          </p:cNvSpPr>
          <p:nvPr/>
        </p:nvSpPr>
        <p:spPr bwMode="auto">
          <a:xfrm>
            <a:off x="932483" y="5335836"/>
            <a:ext cx="1157287" cy="1000125"/>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C3</a:t>
            </a:r>
            <a:endParaRPr lang="en-US" altLang="zh-CN" sz="2000" b="1">
              <a:solidFill>
                <a:srgbClr val="000000"/>
              </a:solidFill>
              <a:latin typeface="Arial" panose="020B0604020202020204" pitchFamily="34" charset="0"/>
            </a:endParaRPr>
          </a:p>
        </p:txBody>
      </p:sp>
      <p:sp>
        <p:nvSpPr>
          <p:cNvPr id="146443" name="Rectangle 11"/>
          <p:cNvSpPr>
            <a:spLocks noChangeArrowheads="1"/>
          </p:cNvSpPr>
          <p:nvPr/>
        </p:nvSpPr>
        <p:spPr bwMode="auto">
          <a:xfrm>
            <a:off x="6266483" y="2545011"/>
            <a:ext cx="1157287" cy="1000125"/>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Small</a:t>
            </a:r>
            <a:endParaRPr lang="en-US" altLang="zh-CN" sz="2000" b="1">
              <a:solidFill>
                <a:srgbClr val="FFFFFF"/>
              </a:solidFill>
              <a:latin typeface="Arial" panose="020B0604020202020204" pitchFamily="34" charset="0"/>
            </a:endParaRPr>
          </a:p>
          <a:p>
            <a:pPr eaLnBrk="1" hangingPunct="1">
              <a:defRPr/>
            </a:pPr>
            <a:r>
              <a:rPr lang="en-US" altLang="zh-CN" sz="2000" b="1">
                <a:solidFill>
                  <a:srgbClr val="000000"/>
                </a:solidFill>
                <a:latin typeface="Arial" panose="020B0604020202020204" pitchFamily="34" charset="0"/>
              </a:rPr>
              <a:t> core</a:t>
            </a:r>
            <a:endParaRPr lang="en-US" altLang="zh-CN" sz="2000" b="1">
              <a:solidFill>
                <a:srgbClr val="000000"/>
              </a:solidFill>
              <a:latin typeface="Arial" panose="020B0604020202020204" pitchFamily="34" charset="0"/>
            </a:endParaRPr>
          </a:p>
        </p:txBody>
      </p:sp>
      <p:sp>
        <p:nvSpPr>
          <p:cNvPr id="124940" name="Rectangle 12"/>
          <p:cNvSpPr>
            <a:spLocks noChangeArrowheads="1"/>
          </p:cNvSpPr>
          <p:nvPr/>
        </p:nvSpPr>
        <p:spPr bwMode="auto">
          <a:xfrm>
            <a:off x="775320" y="2640261"/>
            <a:ext cx="1157288" cy="100012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4941" name="Rectangle 13"/>
          <p:cNvSpPr>
            <a:spLocks noChangeArrowheads="1"/>
          </p:cNvSpPr>
          <p:nvPr/>
        </p:nvSpPr>
        <p:spPr bwMode="auto">
          <a:xfrm>
            <a:off x="1956420" y="2649786"/>
            <a:ext cx="1157288" cy="100012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4942" name="Rectangle 14"/>
          <p:cNvSpPr>
            <a:spLocks noChangeArrowheads="1"/>
          </p:cNvSpPr>
          <p:nvPr/>
        </p:nvSpPr>
        <p:spPr bwMode="auto">
          <a:xfrm>
            <a:off x="775320" y="1611561"/>
            <a:ext cx="1157288" cy="100012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4943" name="Rectangle 15"/>
          <p:cNvSpPr>
            <a:spLocks noChangeArrowheads="1"/>
          </p:cNvSpPr>
          <p:nvPr/>
        </p:nvSpPr>
        <p:spPr bwMode="auto">
          <a:xfrm>
            <a:off x="1946895" y="1611561"/>
            <a:ext cx="1157288" cy="1000125"/>
          </a:xfrm>
          <a:prstGeom prst="rect">
            <a:avLst/>
          </a:prstGeom>
          <a:solidFill>
            <a:srgbClr val="FF6633"/>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6448" name="Rectangle 16"/>
          <p:cNvSpPr>
            <a:spLocks noChangeArrowheads="1"/>
          </p:cNvSpPr>
          <p:nvPr/>
        </p:nvSpPr>
        <p:spPr bwMode="auto">
          <a:xfrm>
            <a:off x="780083" y="1644898"/>
            <a:ext cx="2314575" cy="1985963"/>
          </a:xfrm>
          <a:prstGeom prst="rect">
            <a:avLst/>
          </a:prstGeom>
          <a:solidFill>
            <a:srgbClr val="CC6699"/>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Big core</a:t>
            </a:r>
            <a:endParaRPr lang="en-US" altLang="zh-CN" sz="2000" b="1">
              <a:solidFill>
                <a:srgbClr val="000000"/>
              </a:solidFill>
              <a:latin typeface="Arial" panose="020B0604020202020204" pitchFamily="34" charset="0"/>
            </a:endParaRPr>
          </a:p>
        </p:txBody>
      </p:sp>
      <p:sp>
        <p:nvSpPr>
          <p:cNvPr id="146449" name="Rectangle 17"/>
          <p:cNvSpPr>
            <a:spLocks noChangeArrowheads="1"/>
          </p:cNvSpPr>
          <p:nvPr/>
        </p:nvSpPr>
        <p:spPr bwMode="auto">
          <a:xfrm>
            <a:off x="865808" y="1144836"/>
            <a:ext cx="2886075" cy="400050"/>
          </a:xfrm>
          <a:prstGeom prst="rect">
            <a:avLst/>
          </a:prstGeom>
          <a:solidFill>
            <a:srgbClr val="0099FF"/>
          </a:solidFill>
          <a:ln w="19050" algn="ctr">
            <a:solidFill>
              <a:srgbClr val="000000"/>
            </a:solidFill>
            <a:miter lim="800000"/>
            <a:tailEnd type="none" w="lg" len="med"/>
          </a:ln>
          <a:effectLst/>
        </p:spPr>
        <p:txBody>
          <a:bodyPr wrap="none" anchor="ctr"/>
          <a:lstStyle/>
          <a:p>
            <a:pPr eaLnBrk="1" hangingPunct="1">
              <a:defRPr/>
            </a:pPr>
            <a:r>
              <a:rPr lang="en-US" altLang="zh-CN" sz="2000" b="1" dirty="0">
                <a:solidFill>
                  <a:srgbClr val="000000"/>
                </a:solidFill>
                <a:latin typeface="Arial" panose="020B0604020202020204" pitchFamily="34" charset="0"/>
              </a:rPr>
              <a:t>Cache</a:t>
            </a:r>
            <a:endParaRPr lang="en-US" altLang="zh-CN" sz="2000" b="1" dirty="0">
              <a:solidFill>
                <a:srgbClr val="000000"/>
              </a:solidFill>
              <a:latin typeface="Arial" panose="020B0604020202020204" pitchFamily="34" charset="0"/>
            </a:endParaRPr>
          </a:p>
        </p:txBody>
      </p:sp>
      <p:sp>
        <p:nvSpPr>
          <p:cNvPr id="124946" name="Rectangle 18"/>
          <p:cNvSpPr>
            <a:spLocks noChangeArrowheads="1"/>
          </p:cNvSpPr>
          <p:nvPr/>
        </p:nvSpPr>
        <p:spPr bwMode="auto">
          <a:xfrm>
            <a:off x="3123233" y="1559173"/>
            <a:ext cx="628650" cy="2043113"/>
          </a:xfrm>
          <a:prstGeom prst="rect">
            <a:avLst/>
          </a:prstGeom>
          <a:solidFill>
            <a:srgbClr val="0099FF"/>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4947" name="Rectangle 19"/>
          <p:cNvSpPr>
            <a:spLocks noChangeArrowheads="1"/>
          </p:cNvSpPr>
          <p:nvPr/>
        </p:nvSpPr>
        <p:spPr bwMode="auto">
          <a:xfrm>
            <a:off x="2223120" y="4102348"/>
            <a:ext cx="214313" cy="2314575"/>
          </a:xfrm>
          <a:prstGeom prst="rect">
            <a:avLst/>
          </a:prstGeom>
          <a:solidFill>
            <a:srgbClr val="0099FF"/>
          </a:solidFill>
          <a:ln w="19050" algn="ctr">
            <a:solidFill>
              <a:srgbClr val="000000"/>
            </a:solidFill>
            <a:miter lim="800000"/>
            <a:tailEnd type="none" w="lg" len="me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6452" name="Rectangle 20"/>
          <p:cNvSpPr>
            <a:spLocks noChangeArrowheads="1"/>
          </p:cNvSpPr>
          <p:nvPr/>
        </p:nvSpPr>
        <p:spPr bwMode="auto">
          <a:xfrm>
            <a:off x="1022970" y="5059611"/>
            <a:ext cx="2743200" cy="214312"/>
          </a:xfrm>
          <a:prstGeom prst="rect">
            <a:avLst/>
          </a:prstGeom>
          <a:solidFill>
            <a:srgbClr val="0099FF"/>
          </a:solidFill>
          <a:ln w="19050" algn="ctr">
            <a:solidFill>
              <a:srgbClr val="000000"/>
            </a:solidFill>
            <a:miter lim="800000"/>
            <a:tailEnd type="none" w="lg" len="med"/>
          </a:ln>
          <a:effectLst/>
        </p:spPr>
        <p:txBody>
          <a:bodyPr wrap="none" anchor="ctr"/>
          <a:lstStyle/>
          <a:p>
            <a:pPr eaLnBrk="1" hangingPunct="1">
              <a:defRPr/>
            </a:pPr>
            <a:r>
              <a:rPr lang="en-US" altLang="zh-CN" sz="2000" b="1">
                <a:solidFill>
                  <a:srgbClr val="000000"/>
                </a:solidFill>
                <a:latin typeface="Arial" panose="020B0604020202020204" pitchFamily="34" charset="0"/>
              </a:rPr>
              <a:t>Cache</a:t>
            </a:r>
            <a:endParaRPr lang="en-US" altLang="zh-CN" sz="2000" b="1">
              <a:solidFill>
                <a:srgbClr val="000000"/>
              </a:solidFill>
              <a:latin typeface="Arial" panose="020B0604020202020204" pitchFamily="34" charset="0"/>
            </a:endParaRPr>
          </a:p>
        </p:txBody>
      </p:sp>
      <p:sp>
        <p:nvSpPr>
          <p:cNvPr id="146453" name="Rectangle 21"/>
          <p:cNvSpPr>
            <a:spLocks noChangeArrowheads="1"/>
          </p:cNvSpPr>
          <p:nvPr/>
        </p:nvSpPr>
        <p:spPr bwMode="auto">
          <a:xfrm>
            <a:off x="4180508" y="3102223"/>
            <a:ext cx="428625" cy="500063"/>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1</a:t>
            </a:r>
            <a:endParaRPr lang="en-US" altLang="zh-CN" sz="2000" b="1" smtClean="0">
              <a:solidFill>
                <a:srgbClr val="000000"/>
              </a:solidFill>
              <a:latin typeface="Arial" panose="020B0604020202020204" pitchFamily="34" charset="0"/>
            </a:endParaRPr>
          </a:p>
        </p:txBody>
      </p:sp>
      <p:sp>
        <p:nvSpPr>
          <p:cNvPr id="146454" name="Rectangle 22"/>
          <p:cNvSpPr>
            <a:spLocks noChangeArrowheads="1"/>
          </p:cNvSpPr>
          <p:nvPr/>
        </p:nvSpPr>
        <p:spPr bwMode="auto">
          <a:xfrm>
            <a:off x="4180508" y="2602161"/>
            <a:ext cx="428625" cy="500062"/>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2</a:t>
            </a:r>
            <a:endParaRPr lang="en-US" altLang="zh-CN" sz="2000" b="1" smtClean="0">
              <a:solidFill>
                <a:srgbClr val="000000"/>
              </a:solidFill>
              <a:latin typeface="Arial" panose="020B0604020202020204" pitchFamily="34" charset="0"/>
            </a:endParaRPr>
          </a:p>
        </p:txBody>
      </p:sp>
      <p:sp>
        <p:nvSpPr>
          <p:cNvPr id="146455" name="Rectangle 23"/>
          <p:cNvSpPr>
            <a:spLocks noChangeArrowheads="1"/>
          </p:cNvSpPr>
          <p:nvPr/>
        </p:nvSpPr>
        <p:spPr bwMode="auto">
          <a:xfrm>
            <a:off x="4180508" y="2087811"/>
            <a:ext cx="428625" cy="500062"/>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3</a:t>
            </a:r>
            <a:endParaRPr lang="en-US" altLang="zh-CN" sz="2000" b="1" smtClean="0">
              <a:solidFill>
                <a:srgbClr val="000000"/>
              </a:solidFill>
              <a:latin typeface="Arial" panose="020B0604020202020204" pitchFamily="34" charset="0"/>
            </a:endParaRPr>
          </a:p>
        </p:txBody>
      </p:sp>
      <p:sp>
        <p:nvSpPr>
          <p:cNvPr id="146456" name="Rectangle 24"/>
          <p:cNvSpPr>
            <a:spLocks noChangeArrowheads="1"/>
          </p:cNvSpPr>
          <p:nvPr/>
        </p:nvSpPr>
        <p:spPr bwMode="auto">
          <a:xfrm>
            <a:off x="4180508" y="1573461"/>
            <a:ext cx="428625" cy="500062"/>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4</a:t>
            </a:r>
            <a:endParaRPr lang="en-US" altLang="zh-CN" sz="2000" b="1" smtClean="0">
              <a:solidFill>
                <a:srgbClr val="000000"/>
              </a:solidFill>
              <a:latin typeface="Arial" panose="020B0604020202020204" pitchFamily="34" charset="0"/>
            </a:endParaRPr>
          </a:p>
        </p:txBody>
      </p:sp>
      <p:sp>
        <p:nvSpPr>
          <p:cNvPr id="146457" name="Rectangle 25"/>
          <p:cNvSpPr>
            <a:spLocks noChangeArrowheads="1"/>
          </p:cNvSpPr>
          <p:nvPr/>
        </p:nvSpPr>
        <p:spPr bwMode="auto">
          <a:xfrm>
            <a:off x="4837733" y="3102223"/>
            <a:ext cx="428625" cy="500063"/>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1</a:t>
            </a:r>
            <a:endParaRPr lang="en-US" altLang="zh-CN" sz="2000" b="1" smtClean="0">
              <a:solidFill>
                <a:srgbClr val="000000"/>
              </a:solidFill>
              <a:latin typeface="Arial" panose="020B0604020202020204" pitchFamily="34" charset="0"/>
            </a:endParaRPr>
          </a:p>
        </p:txBody>
      </p:sp>
      <p:sp>
        <p:nvSpPr>
          <p:cNvPr id="146458" name="Rectangle 26"/>
          <p:cNvSpPr>
            <a:spLocks noChangeArrowheads="1"/>
          </p:cNvSpPr>
          <p:nvPr/>
        </p:nvSpPr>
        <p:spPr bwMode="auto">
          <a:xfrm>
            <a:off x="4837733" y="2616448"/>
            <a:ext cx="428625" cy="500063"/>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dirty="0" smtClean="0">
                <a:solidFill>
                  <a:srgbClr val="000000"/>
                </a:solidFill>
                <a:latin typeface="Arial" panose="020B0604020202020204" pitchFamily="34" charset="0"/>
              </a:rPr>
              <a:t>2</a:t>
            </a:r>
            <a:endParaRPr lang="en-US" altLang="zh-CN" sz="2000" b="1" dirty="0" smtClean="0">
              <a:solidFill>
                <a:srgbClr val="000000"/>
              </a:solidFill>
              <a:latin typeface="Arial" panose="020B0604020202020204" pitchFamily="34" charset="0"/>
            </a:endParaRPr>
          </a:p>
        </p:txBody>
      </p:sp>
      <p:sp>
        <p:nvSpPr>
          <p:cNvPr id="146459" name="Rectangle 27"/>
          <p:cNvSpPr>
            <a:spLocks noChangeArrowheads="1"/>
          </p:cNvSpPr>
          <p:nvPr/>
        </p:nvSpPr>
        <p:spPr bwMode="auto">
          <a:xfrm>
            <a:off x="7923833" y="3073648"/>
            <a:ext cx="428625" cy="500063"/>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1</a:t>
            </a:r>
            <a:endParaRPr lang="en-US" altLang="zh-CN" sz="2000" b="1" smtClean="0">
              <a:solidFill>
                <a:srgbClr val="000000"/>
              </a:solidFill>
              <a:latin typeface="Arial" panose="020B0604020202020204" pitchFamily="34" charset="0"/>
            </a:endParaRPr>
          </a:p>
        </p:txBody>
      </p:sp>
      <p:sp>
        <p:nvSpPr>
          <p:cNvPr id="146460" name="Rectangle 28"/>
          <p:cNvSpPr>
            <a:spLocks noChangeArrowheads="1"/>
          </p:cNvSpPr>
          <p:nvPr/>
        </p:nvSpPr>
        <p:spPr bwMode="auto">
          <a:xfrm>
            <a:off x="8395320" y="3073648"/>
            <a:ext cx="428625" cy="500063"/>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dirty="0" smtClean="0">
                <a:solidFill>
                  <a:srgbClr val="000000"/>
                </a:solidFill>
                <a:latin typeface="Arial" panose="020B0604020202020204" pitchFamily="34" charset="0"/>
              </a:rPr>
              <a:t>1</a:t>
            </a:r>
            <a:endParaRPr lang="en-US" altLang="zh-CN" sz="2000" b="1" dirty="0" smtClean="0">
              <a:solidFill>
                <a:srgbClr val="000000"/>
              </a:solidFill>
              <a:latin typeface="Arial" panose="020B0604020202020204" pitchFamily="34" charset="0"/>
            </a:endParaRPr>
          </a:p>
        </p:txBody>
      </p:sp>
      <p:sp>
        <p:nvSpPr>
          <p:cNvPr id="146462" name="Rectangle 30"/>
          <p:cNvSpPr>
            <a:spLocks noChangeArrowheads="1"/>
          </p:cNvSpPr>
          <p:nvPr/>
        </p:nvSpPr>
        <p:spPr bwMode="auto">
          <a:xfrm>
            <a:off x="4118595" y="5454898"/>
            <a:ext cx="428625" cy="500063"/>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2</a:t>
            </a:r>
            <a:endParaRPr lang="en-US" altLang="zh-CN" sz="2000" b="1" smtClean="0">
              <a:solidFill>
                <a:srgbClr val="000000"/>
              </a:solidFill>
              <a:latin typeface="Arial" panose="020B0604020202020204" pitchFamily="34" charset="0"/>
            </a:endParaRPr>
          </a:p>
        </p:txBody>
      </p:sp>
      <p:sp>
        <p:nvSpPr>
          <p:cNvPr id="146463" name="Rectangle 31"/>
          <p:cNvSpPr>
            <a:spLocks noChangeArrowheads="1"/>
          </p:cNvSpPr>
          <p:nvPr/>
        </p:nvSpPr>
        <p:spPr bwMode="auto">
          <a:xfrm>
            <a:off x="4118595" y="4926261"/>
            <a:ext cx="428625" cy="500062"/>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3</a:t>
            </a:r>
            <a:endParaRPr lang="en-US" altLang="zh-CN" sz="2000" b="1" smtClean="0">
              <a:solidFill>
                <a:srgbClr val="000000"/>
              </a:solidFill>
              <a:latin typeface="Arial" panose="020B0604020202020204" pitchFamily="34" charset="0"/>
            </a:endParaRPr>
          </a:p>
        </p:txBody>
      </p:sp>
      <p:sp>
        <p:nvSpPr>
          <p:cNvPr id="146464" name="Rectangle 32"/>
          <p:cNvSpPr>
            <a:spLocks noChangeArrowheads="1"/>
          </p:cNvSpPr>
          <p:nvPr/>
        </p:nvSpPr>
        <p:spPr bwMode="auto">
          <a:xfrm>
            <a:off x="4118595" y="4426198"/>
            <a:ext cx="428625" cy="500063"/>
          </a:xfrm>
          <a:prstGeom prst="rect">
            <a:avLst/>
          </a:prstGeom>
          <a:solidFill>
            <a:srgbClr val="00FF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4</a:t>
            </a:r>
            <a:endParaRPr lang="en-US" altLang="zh-CN" sz="2000" b="1" smtClean="0">
              <a:solidFill>
                <a:srgbClr val="000000"/>
              </a:solidFill>
              <a:latin typeface="Arial" panose="020B0604020202020204" pitchFamily="34" charset="0"/>
            </a:endParaRPr>
          </a:p>
        </p:txBody>
      </p:sp>
      <p:sp>
        <p:nvSpPr>
          <p:cNvPr id="146466" name="Rectangle 34"/>
          <p:cNvSpPr>
            <a:spLocks noChangeArrowheads="1"/>
          </p:cNvSpPr>
          <p:nvPr/>
        </p:nvSpPr>
        <p:spPr bwMode="auto">
          <a:xfrm>
            <a:off x="4842495" y="5450136"/>
            <a:ext cx="428625" cy="500062"/>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2</a:t>
            </a:r>
            <a:endParaRPr lang="en-US" altLang="zh-CN" sz="2000" b="1" smtClean="0">
              <a:solidFill>
                <a:srgbClr val="000000"/>
              </a:solidFill>
              <a:latin typeface="Arial" panose="020B0604020202020204" pitchFamily="34" charset="0"/>
            </a:endParaRPr>
          </a:p>
        </p:txBody>
      </p:sp>
      <p:sp>
        <p:nvSpPr>
          <p:cNvPr id="146467" name="Rectangle 35"/>
          <p:cNvSpPr>
            <a:spLocks noChangeArrowheads="1"/>
          </p:cNvSpPr>
          <p:nvPr/>
        </p:nvSpPr>
        <p:spPr bwMode="auto">
          <a:xfrm>
            <a:off x="4842495" y="4935786"/>
            <a:ext cx="428625" cy="500062"/>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3</a:t>
            </a:r>
            <a:endParaRPr lang="en-US" altLang="zh-CN" sz="2000" b="1" smtClean="0">
              <a:solidFill>
                <a:srgbClr val="000000"/>
              </a:solidFill>
              <a:latin typeface="Arial" panose="020B0604020202020204" pitchFamily="34" charset="0"/>
            </a:endParaRPr>
          </a:p>
        </p:txBody>
      </p:sp>
      <p:sp>
        <p:nvSpPr>
          <p:cNvPr id="146468" name="Rectangle 36"/>
          <p:cNvSpPr>
            <a:spLocks noChangeArrowheads="1"/>
          </p:cNvSpPr>
          <p:nvPr/>
        </p:nvSpPr>
        <p:spPr bwMode="auto">
          <a:xfrm>
            <a:off x="4842495" y="4421436"/>
            <a:ext cx="428625" cy="500062"/>
          </a:xfrm>
          <a:prstGeom prst="rect">
            <a:avLst/>
          </a:prstGeom>
          <a:solidFill>
            <a:srgbClr val="6633FF"/>
          </a:solidFill>
          <a:ln w="19050" algn="ctr">
            <a:solidFill>
              <a:srgbClr val="000000"/>
            </a:solidFill>
            <a:miter lim="800000"/>
            <a:tailEnd type="none" w="lg" len="med"/>
          </a:ln>
          <a:effectLst/>
        </p:spPr>
        <p:txBody>
          <a:bodyPr wrap="none" anchor="ct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000" b="1" smtClean="0">
                <a:solidFill>
                  <a:srgbClr val="000000"/>
                </a:solidFill>
                <a:latin typeface="Arial" panose="020B0604020202020204" pitchFamily="34" charset="0"/>
              </a:rPr>
              <a:t>4</a:t>
            </a:r>
            <a:endParaRPr lang="en-US" altLang="zh-CN" sz="2000" b="1" smtClean="0">
              <a:solidFill>
                <a:srgbClr val="000000"/>
              </a:solidFill>
              <a:latin typeface="Arial" panose="020B0604020202020204" pitchFamily="34" charset="0"/>
            </a:endParaRPr>
          </a:p>
        </p:txBody>
      </p:sp>
      <p:sp>
        <p:nvSpPr>
          <p:cNvPr id="124963" name="Text Box 37"/>
          <p:cNvSpPr txBox="1">
            <a:spLocks noChangeArrowheads="1"/>
          </p:cNvSpPr>
          <p:nvPr/>
        </p:nvSpPr>
        <p:spPr bwMode="auto">
          <a:xfrm>
            <a:off x="4166220" y="1130548"/>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a:solidFill>
                  <a:srgbClr val="000000"/>
                </a:solidFill>
                <a:latin typeface="Arial" panose="020B0604020202020204" pitchFamily="34" charset="0"/>
              </a:rPr>
              <a:t>功率</a:t>
            </a:r>
            <a:endParaRPr lang="en-US" altLang="zh-CN" sz="1800" b="1">
              <a:solidFill>
                <a:srgbClr val="000000"/>
              </a:solidFill>
              <a:latin typeface="Arial" panose="020B0604020202020204" pitchFamily="34" charset="0"/>
            </a:endParaRPr>
          </a:p>
        </p:txBody>
      </p:sp>
      <p:sp>
        <p:nvSpPr>
          <p:cNvPr id="124964" name="Text Box 38"/>
          <p:cNvSpPr txBox="1">
            <a:spLocks noChangeArrowheads="1"/>
          </p:cNvSpPr>
          <p:nvPr/>
        </p:nvSpPr>
        <p:spPr bwMode="auto">
          <a:xfrm>
            <a:off x="4680570" y="2116386"/>
            <a:ext cx="968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a:solidFill>
                  <a:srgbClr val="FF00FF"/>
                </a:solidFill>
                <a:latin typeface="Arial" panose="020B0604020202020204" pitchFamily="34" charset="0"/>
              </a:rPr>
              <a:t>性能</a:t>
            </a:r>
            <a:endParaRPr lang="en-US" altLang="zh-CN" sz="1800" b="1">
              <a:solidFill>
                <a:srgbClr val="FF00FF"/>
              </a:solidFill>
              <a:latin typeface="Arial" panose="020B0604020202020204" pitchFamily="34" charset="0"/>
            </a:endParaRPr>
          </a:p>
        </p:txBody>
      </p:sp>
      <p:sp>
        <p:nvSpPr>
          <p:cNvPr id="124965" name="Text Box 39"/>
          <p:cNvSpPr txBox="1">
            <a:spLocks noChangeArrowheads="1"/>
          </p:cNvSpPr>
          <p:nvPr/>
        </p:nvSpPr>
        <p:spPr bwMode="auto">
          <a:xfrm>
            <a:off x="5652120" y="3861048"/>
            <a:ext cx="31718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2000" b="1">
                <a:solidFill>
                  <a:srgbClr val="000000"/>
                </a:solidFill>
                <a:latin typeface="Arial" panose="020B0604020202020204" pitchFamily="34" charset="0"/>
              </a:rPr>
              <a:t>功耗</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与</a:t>
            </a:r>
            <a:r>
              <a:rPr lang="en-US" altLang="zh-CN" sz="2000" b="1">
                <a:solidFill>
                  <a:srgbClr val="000000"/>
                </a:solidFill>
                <a:latin typeface="Arial" panose="020B0604020202020204" pitchFamily="34" charset="0"/>
              </a:rPr>
              <a:t> </a:t>
            </a:r>
            <a:r>
              <a:rPr lang="zh-CN" altLang="en-US" sz="2000" b="1">
                <a:solidFill>
                  <a:srgbClr val="000000"/>
                </a:solidFill>
                <a:latin typeface="Arial" panose="020B0604020202020204" pitchFamily="34" charset="0"/>
              </a:rPr>
              <a:t>面积成正比</a:t>
            </a:r>
            <a:endParaRPr lang="en-US" altLang="zh-CN" sz="2000" b="1">
              <a:solidFill>
                <a:srgbClr val="FFFFFF"/>
              </a:solidFill>
              <a:latin typeface="Arial" panose="020B0604020202020204" pitchFamily="34" charset="0"/>
            </a:endParaRPr>
          </a:p>
          <a:p>
            <a:pPr eaLnBrk="1" hangingPunct="1">
              <a:spcBef>
                <a:spcPct val="50000"/>
              </a:spcBef>
              <a:buClrTx/>
              <a:buSzTx/>
              <a:buFontTx/>
              <a:buNone/>
            </a:pPr>
            <a:r>
              <a:rPr lang="zh-CN" altLang="en-US" sz="2000" b="1">
                <a:solidFill>
                  <a:srgbClr val="FF00FF"/>
                </a:solidFill>
                <a:latin typeface="Arial" panose="020B0604020202020204" pitchFamily="34" charset="0"/>
              </a:rPr>
              <a:t>单核性能与面积增加倍数的一半成正比</a:t>
            </a:r>
            <a:endParaRPr lang="en-US" altLang="zh-CN" sz="2000" b="1">
              <a:solidFill>
                <a:srgbClr val="00FF00"/>
              </a:solidFill>
              <a:latin typeface="Arial" panose="020B0604020202020204" pitchFamily="34" charset="0"/>
            </a:endParaRPr>
          </a:p>
          <a:p>
            <a:pPr eaLnBrk="1" hangingPunct="1">
              <a:spcBef>
                <a:spcPct val="50000"/>
              </a:spcBef>
              <a:buClrTx/>
              <a:buSzTx/>
              <a:buFontTx/>
              <a:buNone/>
            </a:pPr>
            <a:r>
              <a:rPr lang="zh-CN" altLang="en-US" sz="2000" b="1">
                <a:solidFill>
                  <a:srgbClr val="0000FF"/>
                </a:solidFill>
                <a:latin typeface="Arial" panose="020B0604020202020204" pitchFamily="34" charset="0"/>
              </a:rPr>
              <a:t>多核有更高的功率利用率</a:t>
            </a:r>
            <a:endParaRPr lang="en-US" altLang="zh-CN" sz="2000" b="1">
              <a:solidFill>
                <a:srgbClr val="0000FF"/>
              </a:solidFill>
              <a:latin typeface="Arial" panose="020B0604020202020204" pitchFamily="34" charset="0"/>
            </a:endParaRPr>
          </a:p>
        </p:txBody>
      </p:sp>
      <p:sp>
        <p:nvSpPr>
          <p:cNvPr id="124966" name="Text Box 37"/>
          <p:cNvSpPr txBox="1">
            <a:spLocks noChangeArrowheads="1"/>
          </p:cNvSpPr>
          <p:nvPr/>
        </p:nvSpPr>
        <p:spPr bwMode="auto">
          <a:xfrm>
            <a:off x="7792070" y="2475161"/>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a:solidFill>
                  <a:srgbClr val="000000"/>
                </a:solidFill>
                <a:latin typeface="Arial" panose="020B0604020202020204" pitchFamily="34" charset="0"/>
              </a:rPr>
              <a:t>功率</a:t>
            </a:r>
            <a:endParaRPr lang="en-US" altLang="zh-CN" sz="1800" b="1">
              <a:solidFill>
                <a:srgbClr val="000000"/>
              </a:solidFill>
              <a:latin typeface="Arial" panose="020B0604020202020204" pitchFamily="34" charset="0"/>
            </a:endParaRPr>
          </a:p>
        </p:txBody>
      </p:sp>
      <p:sp>
        <p:nvSpPr>
          <p:cNvPr id="124967" name="Text Box 38"/>
          <p:cNvSpPr txBox="1">
            <a:spLocks noChangeArrowheads="1"/>
          </p:cNvSpPr>
          <p:nvPr/>
        </p:nvSpPr>
        <p:spPr bwMode="auto">
          <a:xfrm>
            <a:off x="8292133" y="2689473"/>
            <a:ext cx="96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a:solidFill>
                  <a:srgbClr val="FF00FF"/>
                </a:solidFill>
                <a:latin typeface="Arial" panose="020B0604020202020204" pitchFamily="34" charset="0"/>
              </a:rPr>
              <a:t>性能</a:t>
            </a:r>
            <a:endParaRPr lang="en-US" altLang="zh-CN" sz="1800" b="1">
              <a:solidFill>
                <a:srgbClr val="FF00FF"/>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buFont typeface="Wingdings" panose="05000000000000000000" pitchFamily="2" charset="2"/>
              <a:buChar char="u"/>
              <a:defRPr/>
            </a:pPr>
            <a:r>
              <a:rPr lang="zh-CN" altLang="en-US" b="1" dirty="0" smtClean="0">
                <a:solidFill>
                  <a:srgbClr val="003FFF"/>
                </a:solidFill>
                <a:latin typeface="华文中宋" panose="02010600040101010101" pitchFamily="2" charset="-122"/>
                <a:ea typeface="华文中宋" panose="02010600040101010101" pitchFamily="2" charset="-122"/>
              </a:rPr>
              <a:t>Intel i7</a:t>
            </a:r>
            <a:r>
              <a:rPr lang="zh-CN" altLang="en-US" b="1" dirty="0" smtClean="0">
                <a:solidFill>
                  <a:srgbClr val="000000"/>
                </a:solidFill>
                <a:latin typeface="华文中宋" panose="02010600040101010101" pitchFamily="2" charset="-122"/>
                <a:ea typeface="华文中宋" panose="02010600040101010101" pitchFamily="2" charset="-122"/>
              </a:rPr>
              <a:t>处理器平均功耗为</a:t>
            </a:r>
            <a:r>
              <a:rPr lang="zh-CN" altLang="en-US" b="1" dirty="0" smtClean="0">
                <a:solidFill>
                  <a:srgbClr val="003FFF"/>
                </a:solidFill>
                <a:latin typeface="华文中宋" panose="02010600040101010101" pitchFamily="2" charset="-122"/>
                <a:ea typeface="华文中宋" panose="02010600040101010101" pitchFamily="2" charset="-122"/>
              </a:rPr>
              <a:t>45瓦</a:t>
            </a:r>
            <a:r>
              <a:rPr lang="zh-CN" altLang="en-US" b="1" dirty="0" smtClean="0">
                <a:solidFill>
                  <a:srgbClr val="000000"/>
                </a:solidFill>
                <a:latin typeface="华文中宋" panose="02010600040101010101" pitchFamily="2" charset="-122"/>
                <a:ea typeface="华文中宋" panose="02010600040101010101" pitchFamily="2" charset="-122"/>
              </a:rPr>
              <a:t>。</a:t>
            </a:r>
            <a:endParaRPr lang="en-US" altLang="zh-CN" b="1" dirty="0" smtClean="0">
              <a:solidFill>
                <a:srgbClr val="FFFFFF"/>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u"/>
              <a:defRPr/>
            </a:pPr>
            <a:r>
              <a:rPr lang="zh-CN" altLang="en-US" b="1" dirty="0" smtClean="0">
                <a:solidFill>
                  <a:srgbClr val="000000"/>
                </a:solidFill>
                <a:latin typeface="华文中宋" panose="02010600040101010101" pitchFamily="2" charset="-122"/>
                <a:ea typeface="华文中宋" panose="02010600040101010101" pitchFamily="2" charset="-122"/>
              </a:rPr>
              <a:t>基于</a:t>
            </a:r>
            <a:r>
              <a:rPr lang="zh-CN" altLang="en-US" b="1" dirty="0" smtClean="0">
                <a:solidFill>
                  <a:srgbClr val="0000FF"/>
                </a:solidFill>
                <a:latin typeface="华文中宋" panose="02010600040101010101" pitchFamily="2" charset="-122"/>
                <a:ea typeface="华文中宋" panose="02010600040101010101" pitchFamily="2" charset="-122"/>
              </a:rPr>
              <a:t>ARM</a:t>
            </a:r>
            <a:r>
              <a:rPr lang="zh-CN" altLang="en-US" b="1" dirty="0" smtClean="0">
                <a:solidFill>
                  <a:srgbClr val="000000"/>
                </a:solidFill>
                <a:latin typeface="华文中宋" panose="02010600040101010101" pitchFamily="2" charset="-122"/>
                <a:ea typeface="华文中宋" panose="02010600040101010101" pitchFamily="2" charset="-122"/>
              </a:rPr>
              <a:t>的片上系统（其中包括图形处理器</a:t>
            </a:r>
            <a:r>
              <a:rPr lang="zh-CN" altLang="en-US" b="1" smtClean="0">
                <a:solidFill>
                  <a:srgbClr val="000000"/>
                </a:solidFill>
                <a:latin typeface="华文中宋" panose="02010600040101010101" pitchFamily="2" charset="-122"/>
                <a:ea typeface="华文中宋" panose="02010600040101010101" pitchFamily="2" charset="-122"/>
              </a:rPr>
              <a:t>）的功耗最大</a:t>
            </a:r>
            <a:r>
              <a:rPr lang="zh-CN" altLang="en-US" b="1" dirty="0" smtClean="0">
                <a:solidFill>
                  <a:srgbClr val="000000"/>
                </a:solidFill>
                <a:latin typeface="华文中宋" panose="02010600040101010101" pitchFamily="2" charset="-122"/>
                <a:ea typeface="华文中宋" panose="02010600040101010101" pitchFamily="2" charset="-122"/>
              </a:rPr>
              <a:t>瞬间峰值大约是</a:t>
            </a:r>
            <a:r>
              <a:rPr lang="zh-CN" altLang="en-US" b="1" dirty="0" smtClean="0">
                <a:solidFill>
                  <a:srgbClr val="0000FF"/>
                </a:solidFill>
                <a:latin typeface="华文中宋" panose="02010600040101010101" pitchFamily="2" charset="-122"/>
                <a:ea typeface="华文中宋" panose="02010600040101010101" pitchFamily="2" charset="-122"/>
              </a:rPr>
              <a:t>3瓦。</a:t>
            </a:r>
            <a:endParaRPr lang="zh-CN" altLang="en-US" b="1" dirty="0">
              <a:solidFill>
                <a:srgbClr val="0000FF"/>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1.4</a:t>
            </a:r>
            <a:endParaRPr lang="zh-CN" altLang="en-US" dirty="0"/>
          </a:p>
        </p:txBody>
      </p:sp>
      <p:sp>
        <p:nvSpPr>
          <p:cNvPr id="3" name="内容占位符 2"/>
          <p:cNvSpPr>
            <a:spLocks noGrp="1"/>
          </p:cNvSpPr>
          <p:nvPr>
            <p:ph idx="1"/>
          </p:nvPr>
        </p:nvSpPr>
        <p:spPr>
          <a:xfrm>
            <a:off x="396000" y="819000"/>
            <a:ext cx="8229600" cy="2321968"/>
          </a:xfrm>
        </p:spPr>
        <p:txBody>
          <a:bodyPr/>
          <a:lstStyle/>
          <a:p>
            <a:pPr marL="12700" marR="5715" lvl="1" indent="0" algn="just">
              <a:lnSpc>
                <a:spcPct val="101000"/>
              </a:lnSpc>
              <a:spcBef>
                <a:spcPts val="635"/>
              </a:spcBef>
              <a:buNone/>
              <a:tabLst>
                <a:tab pos="495300" algn="l"/>
              </a:tabLst>
            </a:pPr>
            <a:r>
              <a:rPr lang="en-US" altLang="zh-CN" sz="1550" dirty="0" smtClean="0">
                <a:solidFill>
                  <a:srgbClr val="2E3092"/>
                </a:solidFill>
                <a:latin typeface="Times New Roman" panose="02020603050405020304"/>
                <a:cs typeface="Times New Roman" panose="02020603050405020304"/>
              </a:rPr>
              <a:t>Figure </a:t>
            </a:r>
            <a:r>
              <a:rPr lang="en-US" altLang="zh-CN" sz="1550" dirty="0">
                <a:solidFill>
                  <a:srgbClr val="2E3092"/>
                </a:solidFill>
                <a:latin typeface="Times New Roman" panose="02020603050405020304"/>
                <a:cs typeface="Times New Roman" panose="02020603050405020304"/>
              </a:rPr>
              <a:t>1.23 </a:t>
            </a:r>
            <a:r>
              <a:rPr lang="en-US" altLang="zh-CN" sz="1550" dirty="0">
                <a:solidFill>
                  <a:srgbClr val="231F20"/>
                </a:solidFill>
                <a:latin typeface="Times New Roman" panose="02020603050405020304"/>
                <a:cs typeface="Times New Roman" panose="02020603050405020304"/>
              </a:rPr>
              <a:t>presents the power consumption of several </a:t>
            </a:r>
            <a:r>
              <a:rPr lang="en-US" altLang="zh-CN" sz="1550" dirty="0" smtClean="0">
                <a:solidFill>
                  <a:srgbClr val="231F20"/>
                </a:solidFill>
                <a:latin typeface="Times New Roman" panose="02020603050405020304"/>
                <a:cs typeface="Times New Roman" panose="02020603050405020304"/>
              </a:rPr>
              <a:t>computer </a:t>
            </a:r>
            <a:r>
              <a:rPr lang="en-US" altLang="zh-CN" sz="1550" dirty="0">
                <a:solidFill>
                  <a:srgbClr val="231F20"/>
                </a:solidFill>
                <a:latin typeface="Times New Roman" panose="02020603050405020304"/>
                <a:cs typeface="Times New Roman" panose="02020603050405020304"/>
              </a:rPr>
              <a:t>system </a:t>
            </a:r>
            <a:r>
              <a:rPr lang="en-US" altLang="zh-CN" sz="1550" spc="-5" dirty="0">
                <a:solidFill>
                  <a:srgbClr val="231F20"/>
                </a:solidFill>
                <a:latin typeface="Times New Roman" panose="02020603050405020304"/>
                <a:cs typeface="Times New Roman" panose="02020603050405020304"/>
              </a:rPr>
              <a:t>components. </a:t>
            </a:r>
            <a:endParaRPr lang="en-US" altLang="zh-CN" sz="1550" dirty="0">
              <a:latin typeface="Times New Roman" panose="02020603050405020304"/>
              <a:cs typeface="Times New Roman" panose="02020603050405020304"/>
            </a:endParaRPr>
          </a:p>
          <a:p>
            <a:pPr marL="791845" marR="9525" lvl="2" indent="-297180" algn="just">
              <a:lnSpc>
                <a:spcPct val="101000"/>
              </a:lnSpc>
              <a:spcBef>
                <a:spcPts val="620"/>
              </a:spcBef>
              <a:buFont typeface="Calibri" panose="020F0502020204030204"/>
              <a:buAutoNum type="alphaLcPeriod"/>
              <a:tabLst>
                <a:tab pos="792480" algn="l"/>
              </a:tabLst>
            </a:pPr>
            <a:r>
              <a:rPr lang="en-US" altLang="zh-CN" sz="1550" dirty="0" smtClean="0">
                <a:solidFill>
                  <a:srgbClr val="231F20"/>
                </a:solidFill>
                <a:latin typeface="Times New Roman" panose="02020603050405020304"/>
                <a:cs typeface="Times New Roman" panose="02020603050405020304"/>
              </a:rPr>
              <a:t>Assuming </a:t>
            </a:r>
            <a:r>
              <a:rPr lang="en-US" altLang="zh-CN" sz="1550" dirty="0">
                <a:solidFill>
                  <a:srgbClr val="231F20"/>
                </a:solidFill>
                <a:latin typeface="Times New Roman" panose="02020603050405020304"/>
                <a:cs typeface="Times New Roman" panose="02020603050405020304"/>
              </a:rPr>
              <a:t>the maximum load for </a:t>
            </a:r>
            <a:r>
              <a:rPr lang="en-US" altLang="zh-CN" sz="1550" spc="5" dirty="0">
                <a:solidFill>
                  <a:srgbClr val="231F20"/>
                </a:solidFill>
                <a:latin typeface="Times New Roman" panose="02020603050405020304"/>
                <a:cs typeface="Times New Roman" panose="02020603050405020304"/>
              </a:rPr>
              <a:t>each </a:t>
            </a:r>
            <a:r>
              <a:rPr lang="en-US" altLang="zh-CN" sz="1550" dirty="0">
                <a:solidFill>
                  <a:srgbClr val="231F20"/>
                </a:solidFill>
                <a:latin typeface="Times New Roman" panose="02020603050405020304"/>
                <a:cs typeface="Times New Roman" panose="02020603050405020304"/>
              </a:rPr>
              <a:t>component, and a power </a:t>
            </a:r>
            <a:r>
              <a:rPr lang="en-US" altLang="zh-CN" sz="1550" spc="-5" dirty="0" smtClean="0">
                <a:solidFill>
                  <a:srgbClr val="231F20"/>
                </a:solidFill>
                <a:latin typeface="Times New Roman" panose="02020603050405020304"/>
                <a:cs typeface="Times New Roman" panose="02020603050405020304"/>
              </a:rPr>
              <a:t>supply </a:t>
            </a:r>
            <a:r>
              <a:rPr lang="en-US" altLang="zh-CN" sz="1550" spc="-5" dirty="0">
                <a:solidFill>
                  <a:srgbClr val="231F20"/>
                </a:solidFill>
                <a:latin typeface="Times New Roman" panose="02020603050405020304"/>
                <a:cs typeface="Times New Roman" panose="02020603050405020304"/>
              </a:rPr>
              <a:t>efficiency of </a:t>
            </a:r>
            <a:r>
              <a:rPr lang="en-US" altLang="zh-CN" sz="1550" dirty="0">
                <a:solidFill>
                  <a:srgbClr val="231F20"/>
                </a:solidFill>
                <a:latin typeface="Times New Roman" panose="02020603050405020304"/>
                <a:cs typeface="Times New Roman" panose="02020603050405020304"/>
              </a:rPr>
              <a:t>80%, what wattage </a:t>
            </a:r>
            <a:r>
              <a:rPr lang="en-US" altLang="zh-CN" sz="1550" spc="-5" dirty="0">
                <a:solidFill>
                  <a:srgbClr val="231F20"/>
                </a:solidFill>
                <a:latin typeface="Times New Roman" panose="02020603050405020304"/>
                <a:cs typeface="Times New Roman" panose="02020603050405020304"/>
              </a:rPr>
              <a:t>must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server’s </a:t>
            </a:r>
            <a:r>
              <a:rPr lang="en-US" altLang="zh-CN" sz="1550" dirty="0">
                <a:solidFill>
                  <a:srgbClr val="231F20"/>
                </a:solidFill>
                <a:latin typeface="Times New Roman" panose="02020603050405020304"/>
                <a:cs typeface="Times New Roman" panose="02020603050405020304"/>
              </a:rPr>
              <a:t>power </a:t>
            </a:r>
            <a:r>
              <a:rPr lang="en-US" altLang="zh-CN" sz="1550" spc="-5" dirty="0">
                <a:solidFill>
                  <a:srgbClr val="231F20"/>
                </a:solidFill>
                <a:latin typeface="Times New Roman" panose="02020603050405020304"/>
                <a:cs typeface="Times New Roman" panose="02020603050405020304"/>
              </a:rPr>
              <a:t>supply  deliver </a:t>
            </a:r>
            <a:r>
              <a:rPr lang="en-US" altLang="zh-CN" sz="1550" dirty="0">
                <a:solidFill>
                  <a:srgbClr val="231F20"/>
                </a:solidFill>
                <a:latin typeface="Times New Roman" panose="02020603050405020304"/>
                <a:cs typeface="Times New Roman" panose="02020603050405020304"/>
              </a:rPr>
              <a:t>to a system </a:t>
            </a:r>
            <a:r>
              <a:rPr lang="en-US" altLang="zh-CN" sz="1550" spc="5" dirty="0">
                <a:solidFill>
                  <a:srgbClr val="231F20"/>
                </a:solidFill>
                <a:latin typeface="Times New Roman" panose="02020603050405020304"/>
                <a:cs typeface="Times New Roman" panose="02020603050405020304"/>
              </a:rPr>
              <a:t>with </a:t>
            </a:r>
            <a:r>
              <a:rPr lang="en-US" altLang="zh-CN" sz="1550" dirty="0">
                <a:solidFill>
                  <a:srgbClr val="231F20"/>
                </a:solidFill>
                <a:latin typeface="Times New Roman" panose="02020603050405020304"/>
                <a:cs typeface="Times New Roman" panose="02020603050405020304"/>
              </a:rPr>
              <a:t>an </a:t>
            </a:r>
            <a:r>
              <a:rPr lang="en-US" altLang="zh-CN" sz="1550" spc="-5" dirty="0">
                <a:solidFill>
                  <a:srgbClr val="231F20"/>
                </a:solidFill>
                <a:latin typeface="Times New Roman" panose="02020603050405020304"/>
                <a:cs typeface="Times New Roman" panose="02020603050405020304"/>
              </a:rPr>
              <a:t>Intel </a:t>
            </a:r>
            <a:r>
              <a:rPr lang="en-US" altLang="zh-CN" sz="1550" dirty="0">
                <a:solidFill>
                  <a:srgbClr val="231F20"/>
                </a:solidFill>
                <a:latin typeface="Times New Roman" panose="02020603050405020304"/>
                <a:cs typeface="Times New Roman" panose="02020603050405020304"/>
              </a:rPr>
              <a:t>Pentium 4 chip, 2 GB </a:t>
            </a:r>
            <a:r>
              <a:rPr lang="en-US" altLang="zh-CN" sz="1550" spc="-5" dirty="0">
                <a:solidFill>
                  <a:srgbClr val="231F20"/>
                </a:solidFill>
                <a:latin typeface="Times New Roman" panose="02020603050405020304"/>
                <a:cs typeface="Times New Roman" panose="02020603050405020304"/>
              </a:rPr>
              <a:t>240-pin </a:t>
            </a:r>
            <a:r>
              <a:rPr lang="en-US" altLang="zh-CN" sz="1550" dirty="0">
                <a:solidFill>
                  <a:srgbClr val="231F20"/>
                </a:solidFill>
                <a:latin typeface="Times New Roman" panose="02020603050405020304"/>
                <a:cs typeface="Times New Roman" panose="02020603050405020304"/>
              </a:rPr>
              <a:t>Kingston  </a:t>
            </a:r>
            <a:r>
              <a:rPr lang="en-US" altLang="zh-CN" sz="1550" spc="5" dirty="0">
                <a:solidFill>
                  <a:srgbClr val="231F20"/>
                </a:solidFill>
                <a:latin typeface="Times New Roman" panose="02020603050405020304"/>
                <a:cs typeface="Times New Roman" panose="02020603050405020304"/>
              </a:rPr>
              <a:t>DRAM, </a:t>
            </a:r>
            <a:r>
              <a:rPr lang="en-US" altLang="zh-CN" sz="1550" dirty="0">
                <a:solidFill>
                  <a:srgbClr val="231F20"/>
                </a:solidFill>
                <a:latin typeface="Times New Roman" panose="02020603050405020304"/>
                <a:cs typeface="Times New Roman" panose="02020603050405020304"/>
              </a:rPr>
              <a:t>and one </a:t>
            </a:r>
            <a:r>
              <a:rPr lang="en-US" altLang="zh-CN" sz="1550" spc="-5" dirty="0">
                <a:solidFill>
                  <a:srgbClr val="231F20"/>
                </a:solidFill>
                <a:latin typeface="Times New Roman" panose="02020603050405020304"/>
                <a:cs typeface="Times New Roman" panose="02020603050405020304"/>
              </a:rPr>
              <a:t>7200 rpm </a:t>
            </a:r>
            <a:r>
              <a:rPr lang="en-US" altLang="zh-CN" sz="1550" dirty="0">
                <a:solidFill>
                  <a:srgbClr val="231F20"/>
                </a:solidFill>
                <a:latin typeface="Times New Roman" panose="02020603050405020304"/>
                <a:cs typeface="Times New Roman" panose="02020603050405020304"/>
              </a:rPr>
              <a:t>hard</a:t>
            </a:r>
            <a:r>
              <a:rPr lang="en-US" altLang="zh-CN" sz="1550" spc="2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drive?</a:t>
            </a:r>
            <a:endParaRPr lang="en-US" altLang="zh-CN" sz="1550" dirty="0">
              <a:latin typeface="Times New Roman" panose="02020603050405020304"/>
              <a:cs typeface="Times New Roman" panose="02020603050405020304"/>
            </a:endParaRPr>
          </a:p>
          <a:p>
            <a:pPr marL="791845" marR="5715" lvl="2" indent="-297180">
              <a:lnSpc>
                <a:spcPct val="101000"/>
              </a:lnSpc>
              <a:spcBef>
                <a:spcPts val="615"/>
              </a:spcBef>
              <a:buFont typeface="Calibri" panose="020F0502020204030204"/>
              <a:buAutoNum type="alphaLcPeriod"/>
              <a:tabLst>
                <a:tab pos="791845" algn="l"/>
                <a:tab pos="792480" algn="l"/>
              </a:tabLst>
            </a:pPr>
            <a:r>
              <a:rPr lang="en-US" altLang="zh-CN" sz="1550" spc="-5" dirty="0" smtClean="0">
                <a:solidFill>
                  <a:srgbClr val="231F20"/>
                </a:solidFill>
                <a:latin typeface="Times New Roman" panose="02020603050405020304"/>
                <a:cs typeface="Times New Roman" panose="02020603050405020304"/>
              </a:rPr>
              <a:t>How </a:t>
            </a:r>
            <a:r>
              <a:rPr lang="en-US" altLang="zh-CN" sz="1550" spc="-5" dirty="0">
                <a:solidFill>
                  <a:srgbClr val="231F20"/>
                </a:solidFill>
                <a:latin typeface="Times New Roman" panose="02020603050405020304"/>
                <a:cs typeface="Times New Roman" panose="02020603050405020304"/>
              </a:rPr>
              <a:t>much </a:t>
            </a:r>
            <a:r>
              <a:rPr lang="en-US" altLang="zh-CN" sz="1550" dirty="0">
                <a:solidFill>
                  <a:srgbClr val="231F20"/>
                </a:solidFill>
                <a:latin typeface="Times New Roman" panose="02020603050405020304"/>
                <a:cs typeface="Times New Roman" panose="02020603050405020304"/>
              </a:rPr>
              <a:t>power will the 7200 </a:t>
            </a:r>
            <a:r>
              <a:rPr lang="en-US" altLang="zh-CN" sz="1550" spc="-5" dirty="0">
                <a:solidFill>
                  <a:srgbClr val="231F20"/>
                </a:solidFill>
                <a:latin typeface="Times New Roman" panose="02020603050405020304"/>
                <a:cs typeface="Times New Roman" panose="02020603050405020304"/>
              </a:rPr>
              <a:t>rpm </a:t>
            </a:r>
            <a:r>
              <a:rPr lang="en-US" altLang="zh-CN" sz="1550" dirty="0">
                <a:solidFill>
                  <a:srgbClr val="231F20"/>
                </a:solidFill>
                <a:latin typeface="Times New Roman" panose="02020603050405020304"/>
                <a:cs typeface="Times New Roman" panose="02020603050405020304"/>
              </a:rPr>
              <a:t>disk </a:t>
            </a:r>
            <a:r>
              <a:rPr lang="en-US" altLang="zh-CN" sz="1550" spc="-5" dirty="0">
                <a:solidFill>
                  <a:srgbClr val="231F20"/>
                </a:solidFill>
                <a:latin typeface="Times New Roman" panose="02020603050405020304"/>
                <a:cs typeface="Times New Roman" panose="02020603050405020304"/>
              </a:rPr>
              <a:t>drive </a:t>
            </a:r>
            <a:r>
              <a:rPr lang="en-US" altLang="zh-CN" sz="1550" dirty="0">
                <a:solidFill>
                  <a:srgbClr val="231F20"/>
                </a:solidFill>
                <a:latin typeface="Times New Roman" panose="02020603050405020304"/>
                <a:cs typeface="Times New Roman" panose="02020603050405020304"/>
              </a:rPr>
              <a:t>consume if it </a:t>
            </a:r>
            <a:r>
              <a:rPr lang="en-US" altLang="zh-CN" sz="1550" spc="5" dirty="0">
                <a:solidFill>
                  <a:srgbClr val="231F20"/>
                </a:solidFill>
                <a:latin typeface="Times New Roman" panose="02020603050405020304"/>
                <a:cs typeface="Times New Roman" panose="02020603050405020304"/>
              </a:rPr>
              <a:t>is </a:t>
            </a:r>
            <a:r>
              <a:rPr lang="en-US" altLang="zh-CN" sz="1550" dirty="0" smtClean="0">
                <a:solidFill>
                  <a:srgbClr val="231F20"/>
                </a:solidFill>
                <a:latin typeface="Times New Roman" panose="02020603050405020304"/>
                <a:cs typeface="Times New Roman" panose="02020603050405020304"/>
              </a:rPr>
              <a:t>idle </a:t>
            </a:r>
            <a:r>
              <a:rPr lang="en-US" altLang="zh-CN" sz="1550" spc="-5" dirty="0">
                <a:solidFill>
                  <a:srgbClr val="231F20"/>
                </a:solidFill>
                <a:latin typeface="Times New Roman" panose="02020603050405020304"/>
                <a:cs typeface="Times New Roman" panose="02020603050405020304"/>
              </a:rPr>
              <a:t>roughly </a:t>
            </a:r>
            <a:r>
              <a:rPr lang="en-US" altLang="zh-CN" sz="1550" dirty="0">
                <a:solidFill>
                  <a:srgbClr val="231F20"/>
                </a:solidFill>
                <a:latin typeface="Times New Roman" panose="02020603050405020304"/>
                <a:cs typeface="Times New Roman" panose="02020603050405020304"/>
              </a:rPr>
              <a:t>60% of the</a:t>
            </a:r>
            <a:r>
              <a:rPr lang="en-US" altLang="zh-CN" sz="1550" spc="2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time?</a:t>
            </a:r>
            <a:endParaRPr lang="en-US" altLang="zh-CN" sz="1550" dirty="0">
              <a:latin typeface="Times New Roman" panose="02020603050405020304"/>
              <a:cs typeface="Times New Roman" panose="02020603050405020304"/>
            </a:endParaRPr>
          </a:p>
          <a:p>
            <a:pPr marL="791845" marR="5080" lvl="2" indent="-297180" algn="just">
              <a:lnSpc>
                <a:spcPct val="101000"/>
              </a:lnSpc>
              <a:spcBef>
                <a:spcPts val="635"/>
              </a:spcBef>
              <a:buFont typeface="Calibri" panose="020F0502020204030204"/>
              <a:buAutoNum type="alphaLcPeriod"/>
              <a:tabLst>
                <a:tab pos="792480" algn="l"/>
              </a:tabLst>
            </a:pPr>
            <a:r>
              <a:rPr lang="en-US" altLang="zh-CN" sz="1550" spc="5" dirty="0" smtClean="0">
                <a:solidFill>
                  <a:srgbClr val="231F20"/>
                </a:solidFill>
                <a:latin typeface="Times New Roman" panose="02020603050405020304"/>
                <a:cs typeface="Times New Roman" panose="02020603050405020304"/>
              </a:rPr>
              <a:t>Given </a:t>
            </a:r>
            <a:r>
              <a:rPr lang="en-US" altLang="zh-CN" sz="1550" spc="5" dirty="0">
                <a:solidFill>
                  <a:srgbClr val="231F20"/>
                </a:solidFill>
                <a:latin typeface="Times New Roman" panose="02020603050405020304"/>
                <a:cs typeface="Times New Roman" panose="02020603050405020304"/>
              </a:rPr>
              <a:t>that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time </a:t>
            </a:r>
            <a:r>
              <a:rPr lang="en-US" altLang="zh-CN" sz="1550" dirty="0">
                <a:solidFill>
                  <a:srgbClr val="231F20"/>
                </a:solidFill>
                <a:latin typeface="Times New Roman" panose="02020603050405020304"/>
                <a:cs typeface="Times New Roman" panose="02020603050405020304"/>
              </a:rPr>
              <a:t>to </a:t>
            </a:r>
            <a:r>
              <a:rPr lang="en-US" altLang="zh-CN" sz="1550" spc="5" dirty="0">
                <a:solidFill>
                  <a:srgbClr val="231F20"/>
                </a:solidFill>
                <a:latin typeface="Times New Roman" panose="02020603050405020304"/>
                <a:cs typeface="Times New Roman" panose="02020603050405020304"/>
              </a:rPr>
              <a:t>read </a:t>
            </a:r>
            <a:r>
              <a:rPr lang="en-US" altLang="zh-CN" sz="1550" dirty="0">
                <a:solidFill>
                  <a:srgbClr val="231F20"/>
                </a:solidFill>
                <a:latin typeface="Times New Roman" panose="02020603050405020304"/>
                <a:cs typeface="Times New Roman" panose="02020603050405020304"/>
              </a:rPr>
              <a:t>data </a:t>
            </a:r>
            <a:r>
              <a:rPr lang="en-US" altLang="zh-CN" sz="1550" spc="-10" dirty="0" smtClean="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a 7200 rpm disk </a:t>
            </a:r>
            <a:r>
              <a:rPr lang="en-US" altLang="zh-CN" sz="1550" spc="5" dirty="0">
                <a:solidFill>
                  <a:srgbClr val="231F20"/>
                </a:solidFill>
                <a:latin typeface="Times New Roman" panose="02020603050405020304"/>
                <a:cs typeface="Times New Roman" panose="02020603050405020304"/>
              </a:rPr>
              <a:t>drive will be </a:t>
            </a:r>
            <a:r>
              <a:rPr lang="en-US" altLang="zh-CN" sz="1550" dirty="0" smtClean="0">
                <a:solidFill>
                  <a:srgbClr val="231F20"/>
                </a:solidFill>
                <a:latin typeface="Times New Roman" panose="02020603050405020304"/>
                <a:cs typeface="Times New Roman" panose="02020603050405020304"/>
              </a:rPr>
              <a:t>roughly </a:t>
            </a:r>
            <a:r>
              <a:rPr lang="en-US" altLang="zh-CN" sz="1550" dirty="0">
                <a:solidFill>
                  <a:srgbClr val="231F20"/>
                </a:solidFill>
                <a:latin typeface="Times New Roman" panose="02020603050405020304"/>
                <a:cs typeface="Times New Roman" panose="02020603050405020304"/>
              </a:rPr>
              <a:t>75%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a 5400 rpm disk, at </a:t>
            </a:r>
            <a:r>
              <a:rPr lang="en-US" altLang="zh-CN" sz="1550" spc="5" dirty="0">
                <a:solidFill>
                  <a:srgbClr val="231F20"/>
                </a:solidFill>
                <a:latin typeface="Times New Roman" panose="02020603050405020304"/>
                <a:cs typeface="Times New Roman" panose="02020603050405020304"/>
              </a:rPr>
              <a:t>what </a:t>
            </a:r>
            <a:r>
              <a:rPr lang="en-US" altLang="zh-CN" sz="1550" dirty="0">
                <a:solidFill>
                  <a:srgbClr val="231F20"/>
                </a:solidFill>
                <a:latin typeface="Times New Roman" panose="02020603050405020304"/>
                <a:cs typeface="Times New Roman" panose="02020603050405020304"/>
              </a:rPr>
              <a:t>idle </a:t>
            </a:r>
            <a:r>
              <a:rPr lang="en-US" altLang="zh-CN" sz="1550" spc="5" dirty="0">
                <a:solidFill>
                  <a:srgbClr val="231F20"/>
                </a:solidFill>
                <a:latin typeface="Times New Roman" panose="02020603050405020304"/>
                <a:cs typeface="Times New Roman" panose="02020603050405020304"/>
              </a:rPr>
              <a:t>time </a:t>
            </a:r>
            <a:r>
              <a:rPr lang="en-US" altLang="zh-CN" sz="1550" spc="-5" dirty="0">
                <a:solidFill>
                  <a:srgbClr val="231F20"/>
                </a:solidFill>
                <a:latin typeface="Times New Roman" panose="02020603050405020304"/>
                <a:cs typeface="Times New Roman" panose="02020603050405020304"/>
              </a:rPr>
              <a:t>of the </a:t>
            </a:r>
            <a:r>
              <a:rPr lang="en-US" altLang="zh-CN" sz="1550" dirty="0">
                <a:solidFill>
                  <a:srgbClr val="231F20"/>
                </a:solidFill>
                <a:latin typeface="Times New Roman" panose="02020603050405020304"/>
                <a:cs typeface="Times New Roman" panose="02020603050405020304"/>
              </a:rPr>
              <a:t>7200 rpm disk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power </a:t>
            </a:r>
            <a:r>
              <a:rPr lang="en-US" altLang="zh-CN" sz="1550" dirty="0">
                <a:solidFill>
                  <a:srgbClr val="231F20"/>
                </a:solidFill>
                <a:latin typeface="Times New Roman" panose="02020603050405020304"/>
                <a:cs typeface="Times New Roman" panose="02020603050405020304"/>
              </a:rPr>
              <a:t>consumption </a:t>
            </a:r>
            <a:r>
              <a:rPr lang="en-US" altLang="zh-CN" sz="1550" spc="-5" dirty="0">
                <a:solidFill>
                  <a:srgbClr val="231F20"/>
                </a:solidFill>
                <a:latin typeface="Times New Roman" panose="02020603050405020304"/>
                <a:cs typeface="Times New Roman" panose="02020603050405020304"/>
              </a:rPr>
              <a:t>be </a:t>
            </a:r>
            <a:r>
              <a:rPr lang="en-US" altLang="zh-CN" sz="1550" dirty="0">
                <a:solidFill>
                  <a:srgbClr val="231F20"/>
                </a:solidFill>
                <a:latin typeface="Times New Roman" panose="02020603050405020304"/>
                <a:cs typeface="Times New Roman" panose="02020603050405020304"/>
              </a:rPr>
              <a:t>equal, on average,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two</a:t>
            </a:r>
            <a:r>
              <a:rPr lang="en-US" altLang="zh-CN" sz="1550" spc="2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disks</a:t>
            </a:r>
            <a:r>
              <a:rPr lang="en-US" altLang="zh-CN" sz="1550" dirty="0" smtClean="0">
                <a:solidFill>
                  <a:srgbClr val="231F20"/>
                </a:solidFill>
                <a:latin typeface="Times New Roman" panose="02020603050405020304"/>
                <a:cs typeface="Times New Roman" panose="02020603050405020304"/>
              </a:rPr>
              <a:t>?</a:t>
            </a:r>
            <a:endParaRPr lang="zh-CN" altLang="en-US" dirty="0"/>
          </a:p>
        </p:txBody>
      </p:sp>
      <p:graphicFrame>
        <p:nvGraphicFramePr>
          <p:cNvPr id="5" name="object 3"/>
          <p:cNvGraphicFramePr>
            <a:graphicFrameLocks noGrp="1"/>
          </p:cNvGraphicFramePr>
          <p:nvPr/>
        </p:nvGraphicFramePr>
        <p:xfrm>
          <a:off x="1259632" y="3212976"/>
          <a:ext cx="6419214" cy="2304639"/>
        </p:xfrm>
        <a:graphic>
          <a:graphicData uri="http://schemas.openxmlformats.org/drawingml/2006/table">
            <a:tbl>
              <a:tblPr firstRow="1" bandRow="1">
                <a:tableStyleId>{2D5ABB26-0587-4C30-8999-92F81FD0307C}</a:tableStyleId>
              </a:tblPr>
              <a:tblGrid>
                <a:gridCol w="1022350"/>
                <a:gridCol w="2139315"/>
                <a:gridCol w="1113789"/>
                <a:gridCol w="2143760"/>
              </a:tblGrid>
              <a:tr h="592790">
                <a:tc>
                  <a:txBody>
                    <a:bodyPr/>
                    <a:lstStyle/>
                    <a:p>
                      <a:pPr marL="8255" marR="90805">
                        <a:lnSpc>
                          <a:spcPts val="1550"/>
                        </a:lnSpc>
                        <a:spcBef>
                          <a:spcPts val="770"/>
                        </a:spcBef>
                      </a:pPr>
                      <a:r>
                        <a:rPr sz="1400" spc="-20" dirty="0">
                          <a:solidFill>
                            <a:srgbClr val="231F20"/>
                          </a:solidFill>
                          <a:latin typeface="Calibri" panose="020F0502020204030204"/>
                          <a:cs typeface="Calibri" panose="020F0502020204030204"/>
                        </a:rPr>
                        <a:t>C</a:t>
                      </a:r>
                      <a:r>
                        <a:rPr sz="1400" spc="-10" dirty="0">
                          <a:solidFill>
                            <a:srgbClr val="231F20"/>
                          </a:solidFill>
                          <a:latin typeface="Calibri" panose="020F0502020204030204"/>
                          <a:cs typeface="Calibri" panose="020F0502020204030204"/>
                        </a:rPr>
                        <a:t>o</a:t>
                      </a:r>
                      <a:r>
                        <a:rPr sz="1400" spc="-15" dirty="0">
                          <a:solidFill>
                            <a:srgbClr val="231F20"/>
                          </a:solidFill>
                          <a:latin typeface="Calibri" panose="020F0502020204030204"/>
                          <a:cs typeface="Calibri" panose="020F0502020204030204"/>
                        </a:rPr>
                        <a:t>m</a:t>
                      </a:r>
                      <a:r>
                        <a:rPr sz="1400" dirty="0">
                          <a:solidFill>
                            <a:srgbClr val="231F20"/>
                          </a:solidFill>
                          <a:latin typeface="Calibri" panose="020F0502020204030204"/>
                          <a:cs typeface="Calibri" panose="020F0502020204030204"/>
                        </a:rPr>
                        <a:t>p</a:t>
                      </a:r>
                      <a:r>
                        <a:rPr sz="1400" spc="10" dirty="0">
                          <a:solidFill>
                            <a:srgbClr val="231F20"/>
                          </a:solidFill>
                          <a:latin typeface="Calibri" panose="020F0502020204030204"/>
                          <a:cs typeface="Calibri" panose="020F0502020204030204"/>
                        </a:rPr>
                        <a:t>o</a:t>
                      </a:r>
                      <a:r>
                        <a:rPr sz="1400" dirty="0">
                          <a:solidFill>
                            <a:srgbClr val="231F20"/>
                          </a:solidFill>
                          <a:latin typeface="Calibri" panose="020F0502020204030204"/>
                          <a:cs typeface="Calibri" panose="020F0502020204030204"/>
                        </a:rPr>
                        <a:t>n</a:t>
                      </a:r>
                      <a:r>
                        <a:rPr sz="1400" spc="-20" dirty="0">
                          <a:solidFill>
                            <a:srgbClr val="231F20"/>
                          </a:solidFill>
                          <a:latin typeface="Calibri" panose="020F0502020204030204"/>
                          <a:cs typeface="Calibri" panose="020F0502020204030204"/>
                        </a:rPr>
                        <a:t>e</a:t>
                      </a:r>
                      <a:r>
                        <a:rPr sz="1400" dirty="0">
                          <a:solidFill>
                            <a:srgbClr val="231F20"/>
                          </a:solidFill>
                          <a:latin typeface="Calibri" panose="020F0502020204030204"/>
                          <a:cs typeface="Calibri" panose="020F0502020204030204"/>
                        </a:rPr>
                        <a:t>nt  </a:t>
                      </a:r>
                      <a:r>
                        <a:rPr sz="1400" spc="50" dirty="0">
                          <a:solidFill>
                            <a:srgbClr val="231F20"/>
                          </a:solidFill>
                          <a:latin typeface="Calibri" panose="020F0502020204030204"/>
                          <a:cs typeface="Calibri" panose="020F0502020204030204"/>
                        </a:rPr>
                        <a:t>type</a:t>
                      </a:r>
                      <a:endParaRPr sz="1400" dirty="0">
                        <a:latin typeface="Calibri" panose="020F0502020204030204"/>
                        <a:cs typeface="Calibri" panose="020F0502020204030204"/>
                      </a:endParaRPr>
                    </a:p>
                  </a:txBody>
                  <a:tcPr marL="0" marR="0" marT="97790"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99695">
                        <a:lnSpc>
                          <a:spcPct val="100000"/>
                        </a:lnSpc>
                      </a:pPr>
                      <a:r>
                        <a:rPr sz="1400" spc="40" dirty="0">
                          <a:solidFill>
                            <a:srgbClr val="231F20"/>
                          </a:solidFill>
                          <a:latin typeface="Calibri" panose="020F0502020204030204"/>
                          <a:cs typeface="Calibri" panose="020F0502020204030204"/>
                        </a:rPr>
                        <a:t>Product</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2865">
                        <a:lnSpc>
                          <a:spcPct val="100000"/>
                        </a:lnSpc>
                      </a:pPr>
                      <a:r>
                        <a:rPr sz="1400" spc="30" dirty="0">
                          <a:solidFill>
                            <a:srgbClr val="231F20"/>
                          </a:solidFill>
                          <a:latin typeface="Calibri" panose="020F0502020204030204"/>
                          <a:cs typeface="Calibri" panose="020F0502020204030204"/>
                        </a:rPr>
                        <a:t>Performance</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7310">
                        <a:lnSpc>
                          <a:spcPct val="100000"/>
                        </a:lnSpc>
                      </a:pPr>
                      <a:r>
                        <a:rPr sz="1400" spc="20" dirty="0">
                          <a:solidFill>
                            <a:srgbClr val="231F20"/>
                          </a:solidFill>
                          <a:latin typeface="Calibri" panose="020F0502020204030204"/>
                          <a:cs typeface="Calibri" panose="020F0502020204030204"/>
                        </a:rPr>
                        <a:t>Power</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Processor</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Sun Niagara</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8-core</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1.2</a:t>
                      </a:r>
                      <a:r>
                        <a:rPr sz="1400" spc="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spc="-5" dirty="0">
                          <a:solidFill>
                            <a:srgbClr val="231F20"/>
                          </a:solidFill>
                          <a:latin typeface="Times New Roman" panose="02020603050405020304"/>
                          <a:cs typeface="Times New Roman" panose="02020603050405020304"/>
                        </a:rPr>
                        <a:t>72–79 </a:t>
                      </a:r>
                      <a:r>
                        <a:rPr sz="1400" dirty="0">
                          <a:solidFill>
                            <a:srgbClr val="231F20"/>
                          </a:solidFill>
                          <a:latin typeface="Times New Roman" panose="02020603050405020304"/>
                          <a:cs typeface="Times New Roman" panose="02020603050405020304"/>
                        </a:rPr>
                        <a:t>W</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peak</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70"/>
                        </a:spcBef>
                      </a:pPr>
                      <a:r>
                        <a:rPr sz="1400" spc="-5" dirty="0">
                          <a:solidFill>
                            <a:srgbClr val="231F20"/>
                          </a:solidFill>
                          <a:latin typeface="Times New Roman" panose="02020603050405020304"/>
                          <a:cs typeface="Times New Roman" panose="02020603050405020304"/>
                        </a:rPr>
                        <a:t>Intel Pentium </a:t>
                      </a:r>
                      <a:r>
                        <a:rPr sz="1400" dirty="0">
                          <a:solidFill>
                            <a:srgbClr val="231F20"/>
                          </a:solidFill>
                          <a:latin typeface="Times New Roman" panose="02020603050405020304"/>
                          <a:cs typeface="Times New Roman" panose="02020603050405020304"/>
                        </a:rPr>
                        <a:t>4</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4135">
                        <a:lnSpc>
                          <a:spcPct val="100000"/>
                        </a:lnSpc>
                        <a:spcBef>
                          <a:spcPts val="170"/>
                        </a:spcBef>
                      </a:pPr>
                      <a:r>
                        <a:rPr sz="1400" dirty="0">
                          <a:solidFill>
                            <a:srgbClr val="231F20"/>
                          </a:solidFill>
                          <a:latin typeface="Times New Roman" panose="02020603050405020304"/>
                          <a:cs typeface="Times New Roman" panose="02020603050405020304"/>
                        </a:rPr>
                        <a:t>2</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9215">
                        <a:lnSpc>
                          <a:spcPct val="100000"/>
                        </a:lnSpc>
                        <a:spcBef>
                          <a:spcPts val="170"/>
                        </a:spcBef>
                      </a:pPr>
                      <a:r>
                        <a:rPr sz="1400" spc="-5" dirty="0">
                          <a:solidFill>
                            <a:srgbClr val="231F20"/>
                          </a:solidFill>
                          <a:latin typeface="Times New Roman" panose="02020603050405020304"/>
                          <a:cs typeface="Times New Roman" panose="02020603050405020304"/>
                        </a:rPr>
                        <a:t>48.9–66</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DRAM</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060">
                        <a:lnSpc>
                          <a:spcPct val="100000"/>
                        </a:lnSpc>
                        <a:spcBef>
                          <a:spcPts val="150"/>
                        </a:spcBef>
                      </a:pPr>
                      <a:r>
                        <a:rPr sz="1400" spc="-5" dirty="0">
                          <a:solidFill>
                            <a:srgbClr val="231F20"/>
                          </a:solidFill>
                          <a:latin typeface="Times New Roman" panose="02020603050405020304"/>
                          <a:cs typeface="Times New Roman" panose="02020603050405020304"/>
                        </a:rPr>
                        <a:t>Kingston X64C3AD2 </a:t>
                      </a:r>
                      <a:r>
                        <a:rPr sz="1400" dirty="0">
                          <a:solidFill>
                            <a:srgbClr val="231F20"/>
                          </a:solidFill>
                          <a:latin typeface="Times New Roman" panose="02020603050405020304"/>
                          <a:cs typeface="Times New Roman" panose="02020603050405020304"/>
                        </a:rPr>
                        <a:t>1</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960">
                        <a:lnSpc>
                          <a:spcPct val="100000"/>
                        </a:lnSpc>
                        <a:spcBef>
                          <a:spcPts val="150"/>
                        </a:spcBef>
                      </a:pPr>
                      <a:r>
                        <a:rPr sz="1400" spc="-5" dirty="0">
                          <a:solidFill>
                            <a:srgbClr val="231F20"/>
                          </a:solidFill>
                          <a:latin typeface="Times New Roman" panose="02020603050405020304"/>
                          <a:cs typeface="Times New Roman" panose="02020603050405020304"/>
                        </a:rPr>
                        <a:t>184-pin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dirty="0">
                          <a:solidFill>
                            <a:srgbClr val="231F20"/>
                          </a:solidFill>
                          <a:latin typeface="Times New Roman" panose="02020603050405020304"/>
                          <a:cs typeface="Times New Roman" panose="02020603050405020304"/>
                        </a:rPr>
                        <a:t>3.7</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10" dirty="0">
                          <a:solidFill>
                            <a:srgbClr val="231F20"/>
                          </a:solidFill>
                          <a:latin typeface="Times New Roman" panose="02020603050405020304"/>
                          <a:cs typeface="Times New Roman" panose="02020603050405020304"/>
                        </a:rPr>
                        <a:t>Kingston </a:t>
                      </a:r>
                      <a:r>
                        <a:rPr sz="1400" spc="-5" dirty="0">
                          <a:solidFill>
                            <a:srgbClr val="231F20"/>
                          </a:solidFill>
                          <a:latin typeface="Times New Roman" panose="02020603050405020304"/>
                          <a:cs typeface="Times New Roman" panose="02020603050405020304"/>
                        </a:rPr>
                        <a:t>D2N3 </a:t>
                      </a:r>
                      <a:r>
                        <a:rPr sz="1400"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 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240-pin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770">
                        <a:lnSpc>
                          <a:spcPct val="100000"/>
                        </a:lnSpc>
                        <a:spcBef>
                          <a:spcPts val="150"/>
                        </a:spcBef>
                      </a:pPr>
                      <a:r>
                        <a:rPr sz="1400" spc="-5" dirty="0">
                          <a:solidFill>
                            <a:srgbClr val="231F20"/>
                          </a:solidFill>
                          <a:latin typeface="Times New Roman" panose="02020603050405020304"/>
                          <a:cs typeface="Times New Roman" panose="02020603050405020304"/>
                        </a:rPr>
                        <a:t>2.3</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spc="-10" dirty="0">
                          <a:solidFill>
                            <a:srgbClr val="231F20"/>
                          </a:solidFill>
                          <a:latin typeface="Times New Roman" panose="02020603050405020304"/>
                          <a:cs typeface="Times New Roman" panose="02020603050405020304"/>
                        </a:rPr>
                        <a:t>Hard</a:t>
                      </a:r>
                      <a:r>
                        <a:rPr sz="1400" spc="-2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drive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98425">
                        <a:lnSpc>
                          <a:spcPct val="100000"/>
                        </a:lnSpc>
                        <a:spcBef>
                          <a:spcPts val="17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spc="-15" dirty="0">
                          <a:solidFill>
                            <a:srgbClr val="231F20"/>
                          </a:solidFill>
                          <a:latin typeface="Times New Roman" panose="02020603050405020304"/>
                          <a:cs typeface="Times New Roman" panose="02020603050405020304"/>
                        </a:rPr>
                        <a:t>16</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0960">
                        <a:lnSpc>
                          <a:spcPct val="100000"/>
                        </a:lnSpc>
                        <a:spcBef>
                          <a:spcPts val="170"/>
                        </a:spcBef>
                      </a:pPr>
                      <a:r>
                        <a:rPr sz="1400" dirty="0">
                          <a:solidFill>
                            <a:srgbClr val="231F20"/>
                          </a:solidFill>
                          <a:latin typeface="Times New Roman" panose="02020603050405020304"/>
                          <a:cs typeface="Times New Roman" panose="02020603050405020304"/>
                        </a:rPr>
                        <a:t>5400</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6040">
                        <a:lnSpc>
                          <a:spcPct val="100000"/>
                        </a:lnSpc>
                        <a:spcBef>
                          <a:spcPts val="170"/>
                        </a:spcBef>
                      </a:pPr>
                      <a:r>
                        <a:rPr sz="1400" spc="-5" dirty="0">
                          <a:solidFill>
                            <a:srgbClr val="231F20"/>
                          </a:solidFill>
                          <a:latin typeface="Times New Roman" panose="02020603050405020304"/>
                          <a:cs typeface="Times New Roman" panose="02020603050405020304"/>
                        </a:rPr>
                        <a:t>7.0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2.9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326694">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38100">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9</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2230">
                        <a:lnSpc>
                          <a:spcPct val="100000"/>
                        </a:lnSpc>
                        <a:spcBef>
                          <a:spcPts val="150"/>
                        </a:spcBef>
                      </a:pPr>
                      <a:r>
                        <a:rPr sz="1400" dirty="0">
                          <a:solidFill>
                            <a:srgbClr val="231F20"/>
                          </a:solidFill>
                          <a:latin typeface="Times New Roman" panose="02020603050405020304"/>
                          <a:cs typeface="Times New Roman" panose="02020603050405020304"/>
                        </a:rPr>
                        <a:t>7200</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6040">
                        <a:lnSpc>
                          <a:spcPct val="100000"/>
                        </a:lnSpc>
                        <a:spcBef>
                          <a:spcPts val="150"/>
                        </a:spcBef>
                      </a:pPr>
                      <a:r>
                        <a:rPr sz="1400" spc="-5" dirty="0">
                          <a:solidFill>
                            <a:srgbClr val="231F20"/>
                          </a:solidFill>
                          <a:latin typeface="Times New Roman" panose="02020603050405020304"/>
                          <a:cs typeface="Times New Roman" panose="02020603050405020304"/>
                        </a:rPr>
                        <a:t>7.9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4.0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dirty="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6" name="object 4"/>
          <p:cNvSpPr txBox="1"/>
          <p:nvPr/>
        </p:nvSpPr>
        <p:spPr>
          <a:xfrm>
            <a:off x="1252929" y="5586861"/>
            <a:ext cx="5407303"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1.23</a:t>
            </a:r>
            <a:r>
              <a:rPr sz="1400" spc="-185" dirty="0">
                <a:solidFill>
                  <a:srgbClr val="231F20"/>
                </a:solidFill>
                <a:latin typeface="Lucida Sans"/>
                <a:cs typeface="Lucida Sans"/>
              </a:rPr>
              <a:t> </a:t>
            </a:r>
            <a:r>
              <a:rPr sz="1400" spc="25" dirty="0">
                <a:solidFill>
                  <a:srgbClr val="231F20"/>
                </a:solidFill>
                <a:latin typeface="Calibri" panose="020F0502020204030204"/>
                <a:cs typeface="Calibri" panose="020F0502020204030204"/>
              </a:rPr>
              <a:t>Power </a:t>
            </a:r>
            <a:r>
              <a:rPr sz="1400" spc="50" dirty="0">
                <a:solidFill>
                  <a:srgbClr val="231F20"/>
                </a:solidFill>
                <a:latin typeface="Calibri" panose="020F0502020204030204"/>
                <a:cs typeface="Calibri" panose="020F0502020204030204"/>
              </a:rPr>
              <a:t>consumption </a:t>
            </a:r>
            <a:r>
              <a:rPr sz="1400" spc="30" dirty="0">
                <a:solidFill>
                  <a:srgbClr val="231F20"/>
                </a:solidFill>
                <a:latin typeface="Calibri" panose="020F0502020204030204"/>
                <a:cs typeface="Calibri" panose="020F0502020204030204"/>
              </a:rPr>
              <a:t>of </a:t>
            </a:r>
            <a:r>
              <a:rPr sz="1400" spc="25" dirty="0">
                <a:solidFill>
                  <a:srgbClr val="231F20"/>
                </a:solidFill>
                <a:latin typeface="Calibri" panose="020F0502020204030204"/>
                <a:cs typeface="Calibri" panose="020F0502020204030204"/>
              </a:rPr>
              <a:t>several </a:t>
            </a:r>
            <a:r>
              <a:rPr sz="1400" spc="40" dirty="0">
                <a:solidFill>
                  <a:srgbClr val="231F20"/>
                </a:solidFill>
                <a:latin typeface="Calibri" panose="020F0502020204030204"/>
                <a:cs typeface="Calibri" panose="020F0502020204030204"/>
              </a:rPr>
              <a:t>computer </a:t>
            </a:r>
            <a:r>
              <a:rPr sz="1400" spc="35" dirty="0">
                <a:solidFill>
                  <a:srgbClr val="231F20"/>
                </a:solidFill>
                <a:latin typeface="Calibri" panose="020F0502020204030204"/>
                <a:cs typeface="Calibri" panose="020F0502020204030204"/>
              </a:rPr>
              <a:t>components.</a:t>
            </a:r>
            <a:endParaRPr sz="1400" dirty="0">
              <a:latin typeface="Calibri" panose="020F0502020204030204"/>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560388" y="96838"/>
            <a:ext cx="8564562" cy="768350"/>
          </a:xfrm>
          <a:prstGeom prst="rect">
            <a:avLst/>
          </a:prstGeom>
          <a:noFill/>
        </p:spPr>
        <p:txBody>
          <a:bodyPr/>
          <a:lstStyle/>
          <a:p>
            <a:pPr algn="ctr" eaLnBrk="1" hangingPunct="1">
              <a:defRPr/>
            </a:pPr>
            <a:r>
              <a:rPr lang="en-US" altLang="zh-CN" sz="4400" b="1" kern="0" dirty="0">
                <a:solidFill>
                  <a:srgbClr val="1A1A00"/>
                </a:solidFill>
                <a:latin typeface="+mj-lt"/>
                <a:ea typeface="+mj-ea"/>
                <a:cs typeface="+mj-cs"/>
              </a:rPr>
              <a:t>60</a:t>
            </a:r>
            <a:r>
              <a:rPr lang="zh-CN" altLang="en-US" sz="4400" b="1" kern="0" dirty="0">
                <a:solidFill>
                  <a:srgbClr val="1A1A00"/>
                </a:solidFill>
                <a:latin typeface="+mj-lt"/>
                <a:ea typeface="+mj-ea"/>
                <a:cs typeface="+mj-cs"/>
              </a:rPr>
              <a:t>多年计算机性能有如此的改进？</a:t>
            </a:r>
            <a:endParaRPr lang="en-US" altLang="zh-CN" sz="4400" b="1" kern="0" dirty="0">
              <a:solidFill>
                <a:srgbClr val="1A1A00"/>
              </a:solidFill>
              <a:latin typeface="+mj-lt"/>
              <a:ea typeface="+mj-ea"/>
              <a:cs typeface="+mj-cs"/>
            </a:endParaRPr>
          </a:p>
        </p:txBody>
      </p:sp>
      <p:sp>
        <p:nvSpPr>
          <p:cNvPr id="4" name="Rectangle 3"/>
          <p:cNvSpPr txBox="1">
            <a:spLocks noChangeArrowheads="1"/>
          </p:cNvSpPr>
          <p:nvPr/>
        </p:nvSpPr>
        <p:spPr>
          <a:xfrm>
            <a:off x="134938" y="865188"/>
            <a:ext cx="8964612" cy="4575175"/>
          </a:xfrm>
          <a:prstGeom prst="rect">
            <a:avLst/>
          </a:prstGeom>
        </p:spPr>
        <p:txBody>
          <a:bodyPr/>
          <a:lstStyle/>
          <a:p>
            <a:pPr marL="342900" indent="-342900" eaLnBrk="1" hangingPunct="1">
              <a:lnSpc>
                <a:spcPct val="80000"/>
              </a:lnSpc>
              <a:spcBef>
                <a:spcPct val="20000"/>
              </a:spcBef>
              <a:buClr>
                <a:schemeClr val="hlink"/>
              </a:buClr>
              <a:buSzPct val="70000"/>
              <a:buFont typeface="Wingdings" panose="05000000000000000000" pitchFamily="2" charset="2"/>
              <a:buChar char="n"/>
              <a:defRPr/>
            </a:pPr>
            <a:r>
              <a:rPr lang="zh-CN" altLang="en-US" sz="3200" b="1" kern="0" dirty="0">
                <a:solidFill>
                  <a:srgbClr val="003FFF"/>
                </a:solidFill>
                <a:latin typeface="+mn-lt"/>
                <a:ea typeface="+mn-ea"/>
              </a:rPr>
              <a:t>两个原因</a:t>
            </a:r>
            <a:r>
              <a:rPr lang="en-US" altLang="zh-CN" sz="3200" b="1" kern="0" dirty="0">
                <a:solidFill>
                  <a:srgbClr val="003FFF"/>
                </a:solidFill>
                <a:latin typeface="+mn-lt"/>
                <a:ea typeface="+mn-ea"/>
              </a:rPr>
              <a:t>:</a:t>
            </a:r>
            <a:endParaRPr lang="en-US" altLang="zh-CN" sz="3200" b="1" kern="0" dirty="0">
              <a:solidFill>
                <a:srgbClr val="FFC000"/>
              </a:solidFill>
              <a:latin typeface="+mn-lt"/>
              <a:ea typeface="+mn-ea"/>
            </a:endParaRPr>
          </a:p>
          <a:p>
            <a:pPr marL="742950" lvl="1" indent="-285750" eaLnBrk="1" hangingPunct="1">
              <a:lnSpc>
                <a:spcPct val="80000"/>
              </a:lnSpc>
              <a:spcBef>
                <a:spcPct val="20000"/>
              </a:spcBef>
              <a:buClr>
                <a:schemeClr val="accent2"/>
              </a:buClr>
              <a:buSzPct val="70000"/>
              <a:buFont typeface="Wingdings" panose="05000000000000000000" pitchFamily="2" charset="2"/>
              <a:buChar char="n"/>
              <a:defRPr/>
            </a:pPr>
            <a:r>
              <a:rPr lang="zh-CN" altLang="en-US" sz="2800" b="1" kern="0" dirty="0">
                <a:solidFill>
                  <a:srgbClr val="000000"/>
                </a:solidFill>
                <a:latin typeface="Times-Roman" charset="0"/>
                <a:ea typeface="+mn-ea"/>
              </a:rPr>
              <a:t>构建计算机的</a:t>
            </a:r>
            <a:r>
              <a:rPr lang="zh-CN" altLang="en-US" sz="2800" b="1" kern="0" dirty="0">
                <a:solidFill>
                  <a:srgbClr val="0000FF"/>
                </a:solidFill>
                <a:latin typeface="Times-Roman" charset="0"/>
                <a:ea typeface="+mn-ea"/>
              </a:rPr>
              <a:t>实现技术</a:t>
            </a:r>
            <a:r>
              <a:rPr lang="zh-CN" altLang="en-US" sz="2800" b="1" kern="0" dirty="0">
                <a:solidFill>
                  <a:srgbClr val="000000"/>
                </a:solidFill>
                <a:latin typeface="Times-Roman" charset="0"/>
                <a:ea typeface="+mn-ea"/>
              </a:rPr>
              <a:t>发展</a:t>
            </a:r>
            <a:endParaRPr lang="en-US" altLang="zh-CN" sz="2800" b="1" kern="0" dirty="0">
              <a:solidFill>
                <a:srgbClr val="FFFFFF"/>
              </a:solidFill>
              <a:latin typeface="Times-Roman" charset="0"/>
              <a:ea typeface="+mn-ea"/>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zh-CN" altLang="en-US" sz="2400" b="1" kern="0" dirty="0">
                <a:solidFill>
                  <a:srgbClr val="FF00FF"/>
                </a:solidFill>
                <a:latin typeface="Times-Roman" charset="0"/>
                <a:ea typeface="+mn-ea"/>
              </a:rPr>
              <a:t>集成电路</a:t>
            </a:r>
            <a:r>
              <a:rPr lang="en-US" altLang="zh-CN" sz="2400" b="1" kern="0" dirty="0">
                <a:solidFill>
                  <a:srgbClr val="FF00FF"/>
                </a:solidFill>
                <a:latin typeface="Times-Roman" charset="0"/>
                <a:ea typeface="+mn-ea"/>
              </a:rPr>
              <a:t>IC</a:t>
            </a:r>
            <a:endParaRPr lang="en-US" altLang="zh-CN" sz="2400" b="1" kern="0" dirty="0">
              <a:solidFill>
                <a:srgbClr val="00FF00"/>
              </a:solidFill>
              <a:latin typeface="Times-Roman" charset="0"/>
              <a:ea typeface="+mn-ea"/>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zh-CN" altLang="en-US" sz="2400" b="1" kern="0" dirty="0">
                <a:solidFill>
                  <a:srgbClr val="FF00FF"/>
                </a:solidFill>
                <a:latin typeface="Times-Roman" charset="0"/>
                <a:ea typeface="+mn-ea"/>
              </a:rPr>
              <a:t>存储部件</a:t>
            </a:r>
            <a:r>
              <a:rPr lang="en-US" altLang="zh-CN" sz="2400" b="1" kern="0" dirty="0">
                <a:solidFill>
                  <a:srgbClr val="FF00FF"/>
                </a:solidFill>
                <a:latin typeface="Times-Roman" charset="0"/>
                <a:ea typeface="+mn-ea"/>
              </a:rPr>
              <a:t>(</a:t>
            </a:r>
            <a:r>
              <a:rPr lang="zh-CN" altLang="en-US" sz="2400" b="1" kern="0" dirty="0">
                <a:solidFill>
                  <a:srgbClr val="FF00FF"/>
                </a:solidFill>
                <a:latin typeface="Times-Roman" charset="0"/>
                <a:ea typeface="+mn-ea"/>
              </a:rPr>
              <a:t>包括</a:t>
            </a:r>
            <a:r>
              <a:rPr lang="en-US" altLang="zh-CN" sz="2400" b="1" kern="0" dirty="0">
                <a:solidFill>
                  <a:srgbClr val="FF00FF"/>
                </a:solidFill>
                <a:latin typeface="Times-Roman" charset="0"/>
                <a:ea typeface="+mn-ea"/>
              </a:rPr>
              <a:t>RAM </a:t>
            </a:r>
            <a:r>
              <a:rPr lang="zh-CN" altLang="en-US" sz="2400" b="1" kern="0" dirty="0">
                <a:solidFill>
                  <a:srgbClr val="FF00FF"/>
                </a:solidFill>
                <a:latin typeface="Times-Roman" charset="0"/>
                <a:ea typeface="+mn-ea"/>
              </a:rPr>
              <a:t>和</a:t>
            </a:r>
            <a:r>
              <a:rPr lang="en-US" altLang="zh-CN" sz="2400" b="1" kern="0" dirty="0">
                <a:solidFill>
                  <a:srgbClr val="FF00FF"/>
                </a:solidFill>
                <a:latin typeface="Times-Roman" charset="0"/>
                <a:ea typeface="+mn-ea"/>
              </a:rPr>
              <a:t> DISK)</a:t>
            </a:r>
            <a:endParaRPr lang="en-US" altLang="zh-CN" sz="2400" b="1" kern="0" dirty="0">
              <a:solidFill>
                <a:srgbClr val="00FF00"/>
              </a:solidFill>
              <a:latin typeface="Times-Roman" charset="0"/>
              <a:ea typeface="+mn-ea"/>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zh-CN" altLang="en-US" sz="2400" b="1" kern="0" dirty="0">
                <a:solidFill>
                  <a:srgbClr val="FF00FF"/>
                </a:solidFill>
                <a:latin typeface="Times-Roman" charset="0"/>
                <a:ea typeface="+mn-ea"/>
              </a:rPr>
              <a:t>外部设备</a:t>
            </a:r>
            <a:endParaRPr lang="en-US" altLang="zh-CN" sz="2400" b="1" kern="0" dirty="0">
              <a:solidFill>
                <a:srgbClr val="00FF00"/>
              </a:solidFill>
              <a:latin typeface="Times-Roman" charset="0"/>
              <a:ea typeface="+mn-ea"/>
            </a:endParaRPr>
          </a:p>
          <a:p>
            <a:pPr marL="742950" lvl="1" indent="-285750" eaLnBrk="1" hangingPunct="1">
              <a:lnSpc>
                <a:spcPct val="80000"/>
              </a:lnSpc>
              <a:spcBef>
                <a:spcPct val="20000"/>
              </a:spcBef>
              <a:buClr>
                <a:schemeClr val="accent2"/>
              </a:buClr>
              <a:buSzPct val="70000"/>
              <a:buFont typeface="Wingdings" panose="05000000000000000000" pitchFamily="2" charset="2"/>
              <a:buChar char="n"/>
              <a:defRPr/>
            </a:pPr>
            <a:r>
              <a:rPr lang="zh-CN" altLang="en-US" sz="2800" b="1" kern="0" dirty="0">
                <a:solidFill>
                  <a:srgbClr val="0000FF"/>
                </a:solidFill>
                <a:latin typeface="Times-Roman" charset="0"/>
                <a:ea typeface="+mn-ea"/>
              </a:rPr>
              <a:t>计算机系统结构设计</a:t>
            </a:r>
            <a:r>
              <a:rPr lang="zh-CN" altLang="en-US" sz="2800" b="1" kern="0" dirty="0">
                <a:solidFill>
                  <a:srgbClr val="000000"/>
                </a:solidFill>
                <a:latin typeface="Times-Roman" charset="0"/>
                <a:ea typeface="+mn-ea"/>
              </a:rPr>
              <a:t>的改进</a:t>
            </a:r>
            <a:endParaRPr lang="en-US" altLang="zh-CN" sz="2800" b="1" kern="0" dirty="0">
              <a:solidFill>
                <a:srgbClr val="FFFFFF"/>
              </a:solidFill>
              <a:latin typeface="Times-Roman" charset="0"/>
              <a:ea typeface="+mn-ea"/>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en-US" altLang="zh-CN" sz="2400" b="1" kern="0" dirty="0" err="1">
                <a:solidFill>
                  <a:srgbClr val="000000"/>
                </a:solidFill>
                <a:latin typeface="Times-Roman" charset="0"/>
                <a:ea typeface="+mn-ea"/>
              </a:rPr>
              <a:t>Simple</a:t>
            </a:r>
            <a:r>
              <a:rPr lang="en-US" altLang="zh-CN" sz="2400" b="1" kern="0" dirty="0" err="1">
                <a:solidFill>
                  <a:srgbClr val="000000"/>
                </a:solidFill>
                <a:latin typeface="Times-Roman" charset="0"/>
                <a:ea typeface="+mn-ea"/>
                <a:sym typeface="Wingdings" panose="05000000000000000000" pitchFamily="2" charset="2"/>
              </a:rPr>
              <a:t>complexmost</a:t>
            </a:r>
            <a:r>
              <a:rPr lang="en-US" altLang="zh-CN" sz="2400" b="1" kern="0" dirty="0">
                <a:solidFill>
                  <a:srgbClr val="000000"/>
                </a:solidFill>
                <a:latin typeface="Times-Roman" charset="0"/>
                <a:ea typeface="+mn-ea"/>
                <a:sym typeface="Wingdings" panose="05000000000000000000" pitchFamily="2" charset="2"/>
              </a:rPr>
              <a:t> complex                  </a:t>
            </a:r>
            <a:endParaRPr lang="en-US" altLang="zh-CN" sz="2400" b="1" kern="0" dirty="0" smtClean="0">
              <a:solidFill>
                <a:srgbClr val="FFFFFF"/>
              </a:solidFill>
              <a:latin typeface="Times-Roman" charset="0"/>
              <a:ea typeface="+mn-ea"/>
              <a:sym typeface="Wingdings" panose="05000000000000000000" pitchFamily="2" charset="2"/>
            </a:endParaRPr>
          </a:p>
          <a:p>
            <a:pPr lvl="2" eaLnBrk="1" hangingPunct="1">
              <a:lnSpc>
                <a:spcPct val="80000"/>
              </a:lnSpc>
              <a:spcBef>
                <a:spcPct val="20000"/>
              </a:spcBef>
              <a:buClr>
                <a:schemeClr val="tx2"/>
              </a:buClr>
              <a:buSzPct val="70000"/>
              <a:defRPr/>
            </a:pPr>
            <a:r>
              <a:rPr lang="zh-CN" altLang="en-US" sz="2400" b="1" kern="0" dirty="0" smtClean="0">
                <a:solidFill>
                  <a:srgbClr val="FF00FF"/>
                </a:solidFill>
              </a:rPr>
              <a:t>（</a:t>
            </a:r>
            <a:r>
              <a:rPr lang="en-US" altLang="zh-CN" sz="2400" b="1" kern="0" dirty="0">
                <a:solidFill>
                  <a:srgbClr val="FF00FF"/>
                </a:solidFill>
              </a:rPr>
              <a:t>RISC</a:t>
            </a:r>
            <a:r>
              <a:rPr lang="zh-CN" altLang="en-US" sz="2400" b="1" kern="0" dirty="0">
                <a:solidFill>
                  <a:srgbClr val="FF00FF"/>
                </a:solidFill>
              </a:rPr>
              <a:t>：</a:t>
            </a:r>
            <a:r>
              <a:rPr lang="en-US" altLang="zh-CN" sz="2400" b="1" kern="0" dirty="0">
                <a:solidFill>
                  <a:srgbClr val="FF00FF"/>
                </a:solidFill>
              </a:rPr>
              <a:t>DEC</a:t>
            </a:r>
            <a:r>
              <a:rPr lang="zh-CN" altLang="en-US" sz="2400" b="1" kern="0" dirty="0">
                <a:solidFill>
                  <a:srgbClr val="FF00FF"/>
                </a:solidFill>
              </a:rPr>
              <a:t>的</a:t>
            </a:r>
            <a:r>
              <a:rPr lang="en-US" altLang="zh-CN" sz="2400" b="1" kern="0" dirty="0">
                <a:solidFill>
                  <a:srgbClr val="FF00FF"/>
                </a:solidFill>
              </a:rPr>
              <a:t>VAX</a:t>
            </a:r>
            <a:r>
              <a:rPr lang="zh-CN" altLang="en-US" sz="2400" b="1" kern="0" dirty="0">
                <a:solidFill>
                  <a:srgbClr val="FF00FF"/>
                </a:solidFill>
              </a:rPr>
              <a:t>被</a:t>
            </a:r>
            <a:r>
              <a:rPr lang="en-US" altLang="zh-CN" sz="2400" b="1" kern="0" dirty="0">
                <a:solidFill>
                  <a:srgbClr val="FF00FF"/>
                </a:solidFill>
              </a:rPr>
              <a:t>RISC</a:t>
            </a:r>
            <a:r>
              <a:rPr lang="zh-CN" altLang="en-US" sz="2400" b="1" kern="0" dirty="0">
                <a:solidFill>
                  <a:srgbClr val="FF00FF"/>
                </a:solidFill>
              </a:rPr>
              <a:t>替代，</a:t>
            </a:r>
            <a:r>
              <a:rPr lang="en-US" altLang="zh-CN" sz="2400" b="1" kern="0" dirty="0">
                <a:solidFill>
                  <a:srgbClr val="FF00FF"/>
                </a:solidFill>
              </a:rPr>
              <a:t>Intel </a:t>
            </a:r>
            <a:r>
              <a:rPr lang="zh-CN" altLang="en-US" sz="2400" b="1" kern="0" dirty="0">
                <a:solidFill>
                  <a:srgbClr val="FF00FF"/>
                </a:solidFill>
              </a:rPr>
              <a:t>将</a:t>
            </a:r>
            <a:r>
              <a:rPr lang="en-US" altLang="zh-CN" sz="2400" b="1" kern="0" dirty="0">
                <a:solidFill>
                  <a:srgbClr val="FF00FF"/>
                </a:solidFill>
              </a:rPr>
              <a:t>x86</a:t>
            </a:r>
            <a:r>
              <a:rPr lang="zh-CN" altLang="en-US" sz="2400" b="1" kern="0" dirty="0">
                <a:solidFill>
                  <a:srgbClr val="FF00FF"/>
                </a:solidFill>
              </a:rPr>
              <a:t>指令转换为</a:t>
            </a:r>
            <a:r>
              <a:rPr lang="en-US" altLang="zh-CN" sz="2400" b="1" kern="0" dirty="0">
                <a:solidFill>
                  <a:srgbClr val="FF00FF"/>
                </a:solidFill>
              </a:rPr>
              <a:t>RISC</a:t>
            </a:r>
            <a:r>
              <a:rPr lang="zh-CN" altLang="en-US" sz="2400" b="1" kern="0" dirty="0">
                <a:solidFill>
                  <a:srgbClr val="FF00FF"/>
                </a:solidFill>
              </a:rPr>
              <a:t>微指令）</a:t>
            </a:r>
            <a:endParaRPr lang="en-US" altLang="zh-CN" sz="2400" b="1" kern="0" dirty="0">
              <a:solidFill>
                <a:srgbClr val="00FF00"/>
              </a:solidFill>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en-US" altLang="zh-CN" sz="2400" b="1" kern="0" dirty="0">
                <a:solidFill>
                  <a:srgbClr val="000000"/>
                </a:solidFill>
                <a:latin typeface="+mn-lt"/>
                <a:ea typeface="+mn-ea"/>
              </a:rPr>
              <a:t>Cache</a:t>
            </a:r>
            <a:r>
              <a:rPr lang="zh-CN" altLang="en-US" sz="2400" b="1" kern="0" dirty="0">
                <a:solidFill>
                  <a:srgbClr val="000000"/>
                </a:solidFill>
                <a:latin typeface="+mn-lt"/>
                <a:ea typeface="+mn-ea"/>
              </a:rPr>
              <a:t>集成在芯片上</a:t>
            </a:r>
            <a:endParaRPr lang="en-US" altLang="zh-CN" sz="2400" b="1" kern="0" dirty="0">
              <a:solidFill>
                <a:srgbClr val="FFFFFF"/>
              </a:solidFill>
              <a:latin typeface="+mn-lt"/>
              <a:ea typeface="+mn-ea"/>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r>
              <a:rPr lang="zh-CN" altLang="en-US" sz="2400" b="1" kern="0" dirty="0">
                <a:solidFill>
                  <a:srgbClr val="000000"/>
                </a:solidFill>
              </a:rPr>
              <a:t>指令级并行技术</a:t>
            </a:r>
            <a:endParaRPr lang="en-US" altLang="zh-CN" sz="2400" b="1" kern="0" dirty="0">
              <a:solidFill>
                <a:srgbClr val="FFFFFF"/>
              </a:solidFill>
            </a:endParaRPr>
          </a:p>
          <a:p>
            <a:pPr marL="1143000" lvl="2" indent="-228600" eaLnBrk="1" hangingPunct="1">
              <a:lnSpc>
                <a:spcPct val="80000"/>
              </a:lnSpc>
              <a:spcBef>
                <a:spcPct val="20000"/>
              </a:spcBef>
              <a:buClr>
                <a:schemeClr val="tx2"/>
              </a:buClr>
              <a:buSzPct val="70000"/>
              <a:buFont typeface="Wingdings" panose="05000000000000000000" pitchFamily="2" charset="2"/>
              <a:buChar char="n"/>
              <a:defRPr/>
            </a:pPr>
            <a:endParaRPr lang="en-US" altLang="zh-CN" sz="2400" b="1" kern="0" dirty="0">
              <a:solidFill>
                <a:srgbClr val="000000"/>
              </a:solidFill>
              <a:latin typeface="+mn-lt"/>
              <a:ea typeface="+mn-ea"/>
            </a:endParaRPr>
          </a:p>
          <a:p>
            <a:pPr lvl="2" eaLnBrk="1" hangingPunct="1">
              <a:lnSpc>
                <a:spcPct val="80000"/>
              </a:lnSpc>
              <a:spcBef>
                <a:spcPct val="20000"/>
              </a:spcBef>
              <a:buClr>
                <a:schemeClr val="tx2"/>
              </a:buClr>
              <a:buSzPct val="70000"/>
              <a:defRPr/>
            </a:pPr>
            <a:endParaRPr lang="en-US" altLang="zh-CN" sz="2400" b="1" kern="0" dirty="0">
              <a:latin typeface="+mn-lt"/>
              <a:ea typeface="+mn-ea"/>
            </a:endParaRPr>
          </a:p>
        </p:txBody>
      </p:sp>
      <p:sp>
        <p:nvSpPr>
          <p:cNvPr id="6" name="TextBox 5"/>
          <p:cNvSpPr txBox="1"/>
          <p:nvPr/>
        </p:nvSpPr>
        <p:spPr>
          <a:xfrm>
            <a:off x="134938" y="5301208"/>
            <a:ext cx="8748712" cy="831850"/>
          </a:xfrm>
          <a:prstGeom prst="rect">
            <a:avLst/>
          </a:prstGeom>
          <a:solidFill>
            <a:srgbClr val="CD956B"/>
          </a:solidFill>
        </p:spPr>
        <p:txBody>
          <a:bodyPr>
            <a:spAutoFit/>
          </a:bodyPr>
          <a:lstStyle/>
          <a:p>
            <a:pPr marL="342900" indent="-342900" eaLnBrk="1" hangingPunct="1">
              <a:buFont typeface="Arial" panose="020B0604020202020204" pitchFamily="34" charset="0"/>
              <a:buChar char="•"/>
              <a:defRPr/>
            </a:pPr>
            <a:r>
              <a:rPr lang="en-US" altLang="zh-CN" sz="2400" b="1" dirty="0">
                <a:solidFill>
                  <a:srgbClr val="000000"/>
                </a:solidFill>
              </a:rPr>
              <a:t>RISC</a:t>
            </a:r>
            <a:r>
              <a:rPr lang="zh-CN" altLang="en-US" sz="2400" b="1" dirty="0">
                <a:solidFill>
                  <a:srgbClr val="000000"/>
                </a:solidFill>
              </a:rPr>
              <a:t>特征：运算指令不访存、访存用</a:t>
            </a:r>
            <a:r>
              <a:rPr lang="en-US" altLang="zh-CN" sz="2400" b="1" dirty="0">
                <a:solidFill>
                  <a:srgbClr val="000000"/>
                </a:solidFill>
              </a:rPr>
              <a:t>LOAD/STORE</a:t>
            </a:r>
            <a:r>
              <a:rPr lang="zh-CN" altLang="en-US" sz="2400" b="1" dirty="0">
                <a:solidFill>
                  <a:srgbClr val="000000"/>
                </a:solidFill>
              </a:rPr>
              <a:t>指令、</a:t>
            </a:r>
            <a:endParaRPr lang="en-US" altLang="zh-CN" sz="2400" b="1" dirty="0">
              <a:solidFill>
                <a:srgbClr val="FFFFFF"/>
              </a:solidFill>
            </a:endParaRPr>
          </a:p>
          <a:p>
            <a:pPr eaLnBrk="1" hangingPunct="1">
              <a:defRPr/>
            </a:pPr>
            <a:r>
              <a:rPr lang="en-US" altLang="zh-CN" sz="2400" b="1" dirty="0">
                <a:solidFill>
                  <a:srgbClr val="000000"/>
                </a:solidFill>
              </a:rPr>
              <a:t>                          </a:t>
            </a:r>
            <a:r>
              <a:rPr lang="zh-CN" altLang="en-US" sz="2400" b="1" dirty="0">
                <a:solidFill>
                  <a:srgbClr val="000000"/>
                </a:solidFill>
              </a:rPr>
              <a:t>指令长度固定和有限的指令数目</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1.4</a:t>
            </a:r>
            <a:endParaRPr lang="zh-CN" altLang="en-US" dirty="0"/>
          </a:p>
        </p:txBody>
      </p:sp>
      <p:sp>
        <p:nvSpPr>
          <p:cNvPr id="3" name="内容占位符 2"/>
          <p:cNvSpPr>
            <a:spLocks noGrp="1"/>
          </p:cNvSpPr>
          <p:nvPr>
            <p:ph idx="1"/>
          </p:nvPr>
        </p:nvSpPr>
        <p:spPr>
          <a:xfrm>
            <a:off x="396000" y="819000"/>
            <a:ext cx="8229600" cy="1169840"/>
          </a:xfrm>
        </p:spPr>
        <p:txBody>
          <a:bodyPr/>
          <a:lstStyle/>
          <a:p>
            <a:pPr marL="12700" marR="5715" lvl="1" indent="0" algn="just">
              <a:lnSpc>
                <a:spcPct val="101000"/>
              </a:lnSpc>
              <a:spcBef>
                <a:spcPts val="635"/>
              </a:spcBef>
              <a:buNone/>
              <a:tabLst>
                <a:tab pos="495300" algn="l"/>
              </a:tabLst>
            </a:pPr>
            <a:r>
              <a:rPr lang="en-US" altLang="zh-CN" sz="1550" smtClean="0">
                <a:solidFill>
                  <a:srgbClr val="2E3092"/>
                </a:solidFill>
                <a:latin typeface="Times New Roman" panose="02020603050405020304"/>
                <a:cs typeface="Times New Roman" panose="02020603050405020304"/>
              </a:rPr>
              <a:t>Figure 1.23 </a:t>
            </a:r>
            <a:r>
              <a:rPr lang="en-US" altLang="zh-CN" sz="1550" smtClean="0">
                <a:solidFill>
                  <a:srgbClr val="231F20"/>
                </a:solidFill>
                <a:latin typeface="Times New Roman" panose="02020603050405020304"/>
                <a:cs typeface="Times New Roman" panose="02020603050405020304"/>
              </a:rPr>
              <a:t>presents the power consumption of several computer system </a:t>
            </a:r>
            <a:r>
              <a:rPr lang="en-US" altLang="zh-CN" sz="1550" spc="-5" smtClean="0">
                <a:solidFill>
                  <a:srgbClr val="231F20"/>
                </a:solidFill>
                <a:latin typeface="Times New Roman" panose="02020603050405020304"/>
                <a:cs typeface="Times New Roman" panose="02020603050405020304"/>
              </a:rPr>
              <a:t>components. </a:t>
            </a:r>
            <a:endParaRPr lang="en-US" altLang="zh-CN" sz="1550" smtClean="0">
              <a:latin typeface="Times New Roman" panose="02020603050405020304"/>
              <a:cs typeface="Times New Roman" panose="02020603050405020304"/>
            </a:endParaRPr>
          </a:p>
          <a:p>
            <a:pPr marL="791845" marR="9525" lvl="2" indent="-297180" algn="just">
              <a:lnSpc>
                <a:spcPct val="101000"/>
              </a:lnSpc>
              <a:spcBef>
                <a:spcPts val="620"/>
              </a:spcBef>
              <a:buFont typeface="Calibri" panose="020F0502020204030204"/>
              <a:buAutoNum type="alphaLcPeriod"/>
              <a:tabLst>
                <a:tab pos="792480" algn="l"/>
              </a:tabLst>
            </a:pPr>
            <a:r>
              <a:rPr lang="en-US" altLang="zh-CN" sz="1550" smtClean="0">
                <a:solidFill>
                  <a:srgbClr val="231F20"/>
                </a:solidFill>
                <a:latin typeface="Times New Roman" panose="02020603050405020304"/>
                <a:cs typeface="Times New Roman" panose="02020603050405020304"/>
              </a:rPr>
              <a:t>Assuming the maximum load for </a:t>
            </a:r>
            <a:r>
              <a:rPr lang="en-US" altLang="zh-CN" sz="1550" spc="5" smtClean="0">
                <a:solidFill>
                  <a:srgbClr val="231F20"/>
                </a:solidFill>
                <a:latin typeface="Times New Roman" panose="02020603050405020304"/>
                <a:cs typeface="Times New Roman" panose="02020603050405020304"/>
              </a:rPr>
              <a:t>each </a:t>
            </a:r>
            <a:r>
              <a:rPr lang="en-US" altLang="zh-CN" sz="1550" smtClean="0">
                <a:solidFill>
                  <a:srgbClr val="231F20"/>
                </a:solidFill>
                <a:latin typeface="Times New Roman" panose="02020603050405020304"/>
                <a:cs typeface="Times New Roman" panose="02020603050405020304"/>
              </a:rPr>
              <a:t>component, and a power </a:t>
            </a:r>
            <a:r>
              <a:rPr lang="en-US" altLang="zh-CN" sz="1550" spc="-5" smtClean="0">
                <a:solidFill>
                  <a:srgbClr val="231F20"/>
                </a:solidFill>
                <a:latin typeface="Times New Roman" panose="02020603050405020304"/>
                <a:cs typeface="Times New Roman" panose="02020603050405020304"/>
              </a:rPr>
              <a:t>supply efficiency of </a:t>
            </a:r>
            <a:r>
              <a:rPr lang="en-US" altLang="zh-CN" sz="1550" smtClean="0">
                <a:solidFill>
                  <a:srgbClr val="231F20"/>
                </a:solidFill>
                <a:latin typeface="Times New Roman" panose="02020603050405020304"/>
                <a:cs typeface="Times New Roman" panose="02020603050405020304"/>
              </a:rPr>
              <a:t>80%, what wattage </a:t>
            </a:r>
            <a:r>
              <a:rPr lang="en-US" altLang="zh-CN" sz="1550" spc="-5" smtClean="0">
                <a:solidFill>
                  <a:srgbClr val="231F20"/>
                </a:solidFill>
                <a:latin typeface="Times New Roman" panose="02020603050405020304"/>
                <a:cs typeface="Times New Roman" panose="02020603050405020304"/>
              </a:rPr>
              <a:t>must </a:t>
            </a:r>
            <a:r>
              <a:rPr lang="en-US" altLang="zh-CN" sz="1550" smtClean="0">
                <a:solidFill>
                  <a:srgbClr val="231F20"/>
                </a:solidFill>
                <a:latin typeface="Times New Roman" panose="02020603050405020304"/>
                <a:cs typeface="Times New Roman" panose="02020603050405020304"/>
              </a:rPr>
              <a:t>the </a:t>
            </a:r>
            <a:r>
              <a:rPr lang="en-US" altLang="zh-CN" sz="1550" spc="-5" smtClean="0">
                <a:solidFill>
                  <a:srgbClr val="231F20"/>
                </a:solidFill>
                <a:latin typeface="Times New Roman" panose="02020603050405020304"/>
                <a:cs typeface="Times New Roman" panose="02020603050405020304"/>
              </a:rPr>
              <a:t>server’s </a:t>
            </a:r>
            <a:r>
              <a:rPr lang="en-US" altLang="zh-CN" sz="1550" smtClean="0">
                <a:solidFill>
                  <a:srgbClr val="231F20"/>
                </a:solidFill>
                <a:latin typeface="Times New Roman" panose="02020603050405020304"/>
                <a:cs typeface="Times New Roman" panose="02020603050405020304"/>
              </a:rPr>
              <a:t>power </a:t>
            </a:r>
            <a:r>
              <a:rPr lang="en-US" altLang="zh-CN" sz="1550" spc="-5" smtClean="0">
                <a:solidFill>
                  <a:srgbClr val="231F20"/>
                </a:solidFill>
                <a:latin typeface="Times New Roman" panose="02020603050405020304"/>
                <a:cs typeface="Times New Roman" panose="02020603050405020304"/>
              </a:rPr>
              <a:t>supply  deliver </a:t>
            </a:r>
            <a:r>
              <a:rPr lang="en-US" altLang="zh-CN" sz="1550" smtClean="0">
                <a:solidFill>
                  <a:srgbClr val="231F20"/>
                </a:solidFill>
                <a:latin typeface="Times New Roman" panose="02020603050405020304"/>
                <a:cs typeface="Times New Roman" panose="02020603050405020304"/>
              </a:rPr>
              <a:t>to a system </a:t>
            </a:r>
            <a:r>
              <a:rPr lang="en-US" altLang="zh-CN" sz="1550" spc="5" smtClean="0">
                <a:solidFill>
                  <a:srgbClr val="231F20"/>
                </a:solidFill>
                <a:latin typeface="Times New Roman" panose="02020603050405020304"/>
                <a:cs typeface="Times New Roman" panose="02020603050405020304"/>
              </a:rPr>
              <a:t>with </a:t>
            </a:r>
            <a:r>
              <a:rPr lang="en-US" altLang="zh-CN" sz="1550" smtClean="0">
                <a:solidFill>
                  <a:srgbClr val="231F20"/>
                </a:solidFill>
                <a:latin typeface="Times New Roman" panose="02020603050405020304"/>
                <a:cs typeface="Times New Roman" panose="02020603050405020304"/>
              </a:rPr>
              <a:t>an </a:t>
            </a:r>
            <a:r>
              <a:rPr lang="en-US" altLang="zh-CN" sz="1550" spc="-5" smtClean="0">
                <a:solidFill>
                  <a:srgbClr val="231F20"/>
                </a:solidFill>
                <a:latin typeface="Times New Roman" panose="02020603050405020304"/>
                <a:cs typeface="Times New Roman" panose="02020603050405020304"/>
              </a:rPr>
              <a:t>Intel </a:t>
            </a:r>
            <a:r>
              <a:rPr lang="en-US" altLang="zh-CN" sz="1550" smtClean="0">
                <a:solidFill>
                  <a:srgbClr val="231F20"/>
                </a:solidFill>
                <a:latin typeface="Times New Roman" panose="02020603050405020304"/>
                <a:cs typeface="Times New Roman" panose="02020603050405020304"/>
              </a:rPr>
              <a:t>Pentium 4 chip, 2 GB </a:t>
            </a:r>
            <a:r>
              <a:rPr lang="en-US" altLang="zh-CN" sz="1550" spc="-5" smtClean="0">
                <a:solidFill>
                  <a:srgbClr val="231F20"/>
                </a:solidFill>
                <a:latin typeface="Times New Roman" panose="02020603050405020304"/>
                <a:cs typeface="Times New Roman" panose="02020603050405020304"/>
              </a:rPr>
              <a:t>240-pin </a:t>
            </a:r>
            <a:r>
              <a:rPr lang="en-US" altLang="zh-CN" sz="1550" smtClean="0">
                <a:solidFill>
                  <a:srgbClr val="231F20"/>
                </a:solidFill>
                <a:latin typeface="Times New Roman" panose="02020603050405020304"/>
                <a:cs typeface="Times New Roman" panose="02020603050405020304"/>
              </a:rPr>
              <a:t>Kingston  </a:t>
            </a:r>
            <a:r>
              <a:rPr lang="en-US" altLang="zh-CN" sz="1550" spc="5" smtClean="0">
                <a:solidFill>
                  <a:srgbClr val="231F20"/>
                </a:solidFill>
                <a:latin typeface="Times New Roman" panose="02020603050405020304"/>
                <a:cs typeface="Times New Roman" panose="02020603050405020304"/>
              </a:rPr>
              <a:t>DRAM, </a:t>
            </a:r>
            <a:r>
              <a:rPr lang="en-US" altLang="zh-CN" sz="1550" smtClean="0">
                <a:solidFill>
                  <a:srgbClr val="231F20"/>
                </a:solidFill>
                <a:latin typeface="Times New Roman" panose="02020603050405020304"/>
                <a:cs typeface="Times New Roman" panose="02020603050405020304"/>
              </a:rPr>
              <a:t>and one </a:t>
            </a:r>
            <a:r>
              <a:rPr lang="en-US" altLang="zh-CN" sz="1550" spc="-5" smtClean="0">
                <a:solidFill>
                  <a:srgbClr val="231F20"/>
                </a:solidFill>
                <a:latin typeface="Times New Roman" panose="02020603050405020304"/>
                <a:cs typeface="Times New Roman" panose="02020603050405020304"/>
              </a:rPr>
              <a:t>7200 rpm </a:t>
            </a:r>
            <a:r>
              <a:rPr lang="en-US" altLang="zh-CN" sz="1550" smtClean="0">
                <a:solidFill>
                  <a:srgbClr val="231F20"/>
                </a:solidFill>
                <a:latin typeface="Times New Roman" panose="02020603050405020304"/>
                <a:cs typeface="Times New Roman" panose="02020603050405020304"/>
              </a:rPr>
              <a:t>hard</a:t>
            </a:r>
            <a:r>
              <a:rPr lang="en-US" altLang="zh-CN" sz="1550" spc="20" smtClean="0">
                <a:solidFill>
                  <a:srgbClr val="231F20"/>
                </a:solidFill>
                <a:latin typeface="Times New Roman" panose="02020603050405020304"/>
                <a:cs typeface="Times New Roman" panose="02020603050405020304"/>
              </a:rPr>
              <a:t> </a:t>
            </a:r>
            <a:r>
              <a:rPr lang="en-US" altLang="zh-CN" sz="1550" smtClean="0">
                <a:solidFill>
                  <a:srgbClr val="231F20"/>
                </a:solidFill>
                <a:latin typeface="Times New Roman" panose="02020603050405020304"/>
                <a:cs typeface="Times New Roman" panose="02020603050405020304"/>
              </a:rPr>
              <a:t>drive?</a:t>
            </a:r>
            <a:endParaRPr lang="zh-CN" altLang="en-US" dirty="0"/>
          </a:p>
        </p:txBody>
      </p:sp>
      <p:graphicFrame>
        <p:nvGraphicFramePr>
          <p:cNvPr id="5" name="object 3"/>
          <p:cNvGraphicFramePr>
            <a:graphicFrameLocks noGrp="1"/>
          </p:cNvGraphicFramePr>
          <p:nvPr/>
        </p:nvGraphicFramePr>
        <p:xfrm>
          <a:off x="1259632" y="3212976"/>
          <a:ext cx="6419214" cy="2304639"/>
        </p:xfrm>
        <a:graphic>
          <a:graphicData uri="http://schemas.openxmlformats.org/drawingml/2006/table">
            <a:tbl>
              <a:tblPr firstRow="1" bandRow="1">
                <a:tableStyleId>{2D5ABB26-0587-4C30-8999-92F81FD0307C}</a:tableStyleId>
              </a:tblPr>
              <a:tblGrid>
                <a:gridCol w="1022350"/>
                <a:gridCol w="2139315"/>
                <a:gridCol w="1113789"/>
                <a:gridCol w="2143760"/>
              </a:tblGrid>
              <a:tr h="592790">
                <a:tc>
                  <a:txBody>
                    <a:bodyPr/>
                    <a:lstStyle/>
                    <a:p>
                      <a:pPr marL="8255" marR="90805">
                        <a:lnSpc>
                          <a:spcPts val="1550"/>
                        </a:lnSpc>
                        <a:spcBef>
                          <a:spcPts val="770"/>
                        </a:spcBef>
                      </a:pPr>
                      <a:r>
                        <a:rPr sz="1400" spc="-20" dirty="0">
                          <a:solidFill>
                            <a:srgbClr val="231F20"/>
                          </a:solidFill>
                          <a:latin typeface="Calibri" panose="020F0502020204030204"/>
                          <a:cs typeface="Calibri" panose="020F0502020204030204"/>
                        </a:rPr>
                        <a:t>C</a:t>
                      </a:r>
                      <a:r>
                        <a:rPr sz="1400" spc="-10" dirty="0">
                          <a:solidFill>
                            <a:srgbClr val="231F20"/>
                          </a:solidFill>
                          <a:latin typeface="Calibri" panose="020F0502020204030204"/>
                          <a:cs typeface="Calibri" panose="020F0502020204030204"/>
                        </a:rPr>
                        <a:t>o</a:t>
                      </a:r>
                      <a:r>
                        <a:rPr sz="1400" spc="-15" dirty="0">
                          <a:solidFill>
                            <a:srgbClr val="231F20"/>
                          </a:solidFill>
                          <a:latin typeface="Calibri" panose="020F0502020204030204"/>
                          <a:cs typeface="Calibri" panose="020F0502020204030204"/>
                        </a:rPr>
                        <a:t>m</a:t>
                      </a:r>
                      <a:r>
                        <a:rPr sz="1400" dirty="0">
                          <a:solidFill>
                            <a:srgbClr val="231F20"/>
                          </a:solidFill>
                          <a:latin typeface="Calibri" panose="020F0502020204030204"/>
                          <a:cs typeface="Calibri" panose="020F0502020204030204"/>
                        </a:rPr>
                        <a:t>p</a:t>
                      </a:r>
                      <a:r>
                        <a:rPr sz="1400" spc="10" dirty="0">
                          <a:solidFill>
                            <a:srgbClr val="231F20"/>
                          </a:solidFill>
                          <a:latin typeface="Calibri" panose="020F0502020204030204"/>
                          <a:cs typeface="Calibri" panose="020F0502020204030204"/>
                        </a:rPr>
                        <a:t>o</a:t>
                      </a:r>
                      <a:r>
                        <a:rPr sz="1400" dirty="0">
                          <a:solidFill>
                            <a:srgbClr val="231F20"/>
                          </a:solidFill>
                          <a:latin typeface="Calibri" panose="020F0502020204030204"/>
                          <a:cs typeface="Calibri" panose="020F0502020204030204"/>
                        </a:rPr>
                        <a:t>n</a:t>
                      </a:r>
                      <a:r>
                        <a:rPr sz="1400" spc="-20" dirty="0">
                          <a:solidFill>
                            <a:srgbClr val="231F20"/>
                          </a:solidFill>
                          <a:latin typeface="Calibri" panose="020F0502020204030204"/>
                          <a:cs typeface="Calibri" panose="020F0502020204030204"/>
                        </a:rPr>
                        <a:t>e</a:t>
                      </a:r>
                      <a:r>
                        <a:rPr sz="1400" dirty="0">
                          <a:solidFill>
                            <a:srgbClr val="231F20"/>
                          </a:solidFill>
                          <a:latin typeface="Calibri" panose="020F0502020204030204"/>
                          <a:cs typeface="Calibri" panose="020F0502020204030204"/>
                        </a:rPr>
                        <a:t>nt  </a:t>
                      </a:r>
                      <a:r>
                        <a:rPr sz="1400" spc="50" dirty="0">
                          <a:solidFill>
                            <a:srgbClr val="231F20"/>
                          </a:solidFill>
                          <a:latin typeface="Calibri" panose="020F0502020204030204"/>
                          <a:cs typeface="Calibri" panose="020F0502020204030204"/>
                        </a:rPr>
                        <a:t>type</a:t>
                      </a:r>
                      <a:endParaRPr sz="1400" dirty="0">
                        <a:latin typeface="Calibri" panose="020F0502020204030204"/>
                        <a:cs typeface="Calibri" panose="020F0502020204030204"/>
                      </a:endParaRPr>
                    </a:p>
                  </a:txBody>
                  <a:tcPr marL="0" marR="0" marT="97790"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99695">
                        <a:lnSpc>
                          <a:spcPct val="100000"/>
                        </a:lnSpc>
                      </a:pPr>
                      <a:r>
                        <a:rPr sz="1400" spc="40" dirty="0">
                          <a:solidFill>
                            <a:srgbClr val="231F20"/>
                          </a:solidFill>
                          <a:latin typeface="Calibri" panose="020F0502020204030204"/>
                          <a:cs typeface="Calibri" panose="020F0502020204030204"/>
                        </a:rPr>
                        <a:t>Product</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2865">
                        <a:lnSpc>
                          <a:spcPct val="100000"/>
                        </a:lnSpc>
                      </a:pPr>
                      <a:r>
                        <a:rPr sz="1400" spc="30" dirty="0">
                          <a:solidFill>
                            <a:srgbClr val="231F20"/>
                          </a:solidFill>
                          <a:latin typeface="Calibri" panose="020F0502020204030204"/>
                          <a:cs typeface="Calibri" panose="020F0502020204030204"/>
                        </a:rPr>
                        <a:t>Performance</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7310">
                        <a:lnSpc>
                          <a:spcPct val="100000"/>
                        </a:lnSpc>
                      </a:pPr>
                      <a:r>
                        <a:rPr sz="1400" spc="20" dirty="0">
                          <a:solidFill>
                            <a:srgbClr val="231F20"/>
                          </a:solidFill>
                          <a:latin typeface="Calibri" panose="020F0502020204030204"/>
                          <a:cs typeface="Calibri" panose="020F0502020204030204"/>
                        </a:rPr>
                        <a:t>Power</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Processor</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Sun Niagara</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8-core</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1.2</a:t>
                      </a:r>
                      <a:r>
                        <a:rPr sz="1400" spc="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spc="-5" dirty="0">
                          <a:solidFill>
                            <a:srgbClr val="231F20"/>
                          </a:solidFill>
                          <a:latin typeface="Times New Roman" panose="02020603050405020304"/>
                          <a:cs typeface="Times New Roman" panose="02020603050405020304"/>
                        </a:rPr>
                        <a:t>72–79 </a:t>
                      </a:r>
                      <a:r>
                        <a:rPr sz="1400" dirty="0">
                          <a:solidFill>
                            <a:srgbClr val="231F20"/>
                          </a:solidFill>
                          <a:latin typeface="Times New Roman" panose="02020603050405020304"/>
                          <a:cs typeface="Times New Roman" panose="02020603050405020304"/>
                        </a:rPr>
                        <a:t>W</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peak</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70"/>
                        </a:spcBef>
                      </a:pPr>
                      <a:r>
                        <a:rPr sz="1400" spc="-5" dirty="0">
                          <a:solidFill>
                            <a:srgbClr val="231F20"/>
                          </a:solidFill>
                          <a:latin typeface="Times New Roman" panose="02020603050405020304"/>
                          <a:cs typeface="Times New Roman" panose="02020603050405020304"/>
                        </a:rPr>
                        <a:t>Intel Pentium </a:t>
                      </a:r>
                      <a:r>
                        <a:rPr sz="1400" dirty="0">
                          <a:solidFill>
                            <a:srgbClr val="231F20"/>
                          </a:solidFill>
                          <a:latin typeface="Times New Roman" panose="02020603050405020304"/>
                          <a:cs typeface="Times New Roman" panose="02020603050405020304"/>
                        </a:rPr>
                        <a:t>4</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4135">
                        <a:lnSpc>
                          <a:spcPct val="100000"/>
                        </a:lnSpc>
                        <a:spcBef>
                          <a:spcPts val="170"/>
                        </a:spcBef>
                      </a:pPr>
                      <a:r>
                        <a:rPr sz="1400" dirty="0">
                          <a:solidFill>
                            <a:srgbClr val="231F20"/>
                          </a:solidFill>
                          <a:latin typeface="Times New Roman" panose="02020603050405020304"/>
                          <a:cs typeface="Times New Roman" panose="02020603050405020304"/>
                        </a:rPr>
                        <a:t>2</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9215">
                        <a:lnSpc>
                          <a:spcPct val="100000"/>
                        </a:lnSpc>
                        <a:spcBef>
                          <a:spcPts val="170"/>
                        </a:spcBef>
                      </a:pPr>
                      <a:r>
                        <a:rPr sz="1400" spc="-5" dirty="0">
                          <a:solidFill>
                            <a:srgbClr val="231F20"/>
                          </a:solidFill>
                          <a:latin typeface="Times New Roman" panose="02020603050405020304"/>
                          <a:cs typeface="Times New Roman" panose="02020603050405020304"/>
                        </a:rPr>
                        <a:t>48.9–66</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DRAM</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060">
                        <a:lnSpc>
                          <a:spcPct val="100000"/>
                        </a:lnSpc>
                        <a:spcBef>
                          <a:spcPts val="150"/>
                        </a:spcBef>
                      </a:pPr>
                      <a:r>
                        <a:rPr sz="1400" spc="-5" dirty="0">
                          <a:solidFill>
                            <a:srgbClr val="231F20"/>
                          </a:solidFill>
                          <a:latin typeface="Times New Roman" panose="02020603050405020304"/>
                          <a:cs typeface="Times New Roman" panose="02020603050405020304"/>
                        </a:rPr>
                        <a:t>Kingston X64C3AD2 </a:t>
                      </a:r>
                      <a:r>
                        <a:rPr sz="1400" dirty="0">
                          <a:solidFill>
                            <a:srgbClr val="231F20"/>
                          </a:solidFill>
                          <a:latin typeface="Times New Roman" panose="02020603050405020304"/>
                          <a:cs typeface="Times New Roman" panose="02020603050405020304"/>
                        </a:rPr>
                        <a:t>1</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960">
                        <a:lnSpc>
                          <a:spcPct val="100000"/>
                        </a:lnSpc>
                        <a:spcBef>
                          <a:spcPts val="150"/>
                        </a:spcBef>
                      </a:pPr>
                      <a:r>
                        <a:rPr sz="1400" spc="-5" dirty="0">
                          <a:solidFill>
                            <a:srgbClr val="231F20"/>
                          </a:solidFill>
                          <a:latin typeface="Times New Roman" panose="02020603050405020304"/>
                          <a:cs typeface="Times New Roman" panose="02020603050405020304"/>
                        </a:rPr>
                        <a:t>184-pin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dirty="0">
                          <a:solidFill>
                            <a:srgbClr val="231F20"/>
                          </a:solidFill>
                          <a:latin typeface="Times New Roman" panose="02020603050405020304"/>
                          <a:cs typeface="Times New Roman" panose="02020603050405020304"/>
                        </a:rPr>
                        <a:t>3.7</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a:lnSpc>
                          <a:spcPct val="100000"/>
                        </a:lnSpc>
                      </a:pPr>
                      <a:endParaRPr sz="1500" dirty="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10" dirty="0">
                          <a:solidFill>
                            <a:srgbClr val="231F20"/>
                          </a:solidFill>
                          <a:latin typeface="Times New Roman" panose="02020603050405020304"/>
                          <a:cs typeface="Times New Roman" panose="02020603050405020304"/>
                        </a:rPr>
                        <a:t>Kingston </a:t>
                      </a:r>
                      <a:r>
                        <a:rPr sz="1400" spc="-5" dirty="0">
                          <a:solidFill>
                            <a:srgbClr val="231F20"/>
                          </a:solidFill>
                          <a:latin typeface="Times New Roman" panose="02020603050405020304"/>
                          <a:cs typeface="Times New Roman" panose="02020603050405020304"/>
                        </a:rPr>
                        <a:t>D2N3 </a:t>
                      </a:r>
                      <a:r>
                        <a:rPr sz="1400"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 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240-pin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770">
                        <a:lnSpc>
                          <a:spcPct val="100000"/>
                        </a:lnSpc>
                        <a:spcBef>
                          <a:spcPts val="150"/>
                        </a:spcBef>
                      </a:pPr>
                      <a:r>
                        <a:rPr sz="1400" spc="-5" dirty="0">
                          <a:solidFill>
                            <a:srgbClr val="231F20"/>
                          </a:solidFill>
                          <a:latin typeface="Times New Roman" panose="02020603050405020304"/>
                          <a:cs typeface="Times New Roman" panose="02020603050405020304"/>
                        </a:rPr>
                        <a:t>2.3</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spc="-10" dirty="0">
                          <a:solidFill>
                            <a:srgbClr val="231F20"/>
                          </a:solidFill>
                          <a:latin typeface="Times New Roman" panose="02020603050405020304"/>
                          <a:cs typeface="Times New Roman" panose="02020603050405020304"/>
                        </a:rPr>
                        <a:t>Hard</a:t>
                      </a:r>
                      <a:r>
                        <a:rPr sz="1400" spc="-2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drive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98425">
                        <a:lnSpc>
                          <a:spcPct val="100000"/>
                        </a:lnSpc>
                        <a:spcBef>
                          <a:spcPts val="17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spc="-15" dirty="0">
                          <a:solidFill>
                            <a:srgbClr val="231F20"/>
                          </a:solidFill>
                          <a:latin typeface="Times New Roman" panose="02020603050405020304"/>
                          <a:cs typeface="Times New Roman" panose="02020603050405020304"/>
                        </a:rPr>
                        <a:t>16</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0960">
                        <a:lnSpc>
                          <a:spcPct val="100000"/>
                        </a:lnSpc>
                        <a:spcBef>
                          <a:spcPts val="170"/>
                        </a:spcBef>
                      </a:pPr>
                      <a:r>
                        <a:rPr sz="1400" dirty="0">
                          <a:solidFill>
                            <a:srgbClr val="231F20"/>
                          </a:solidFill>
                          <a:latin typeface="Times New Roman" panose="02020603050405020304"/>
                          <a:cs typeface="Times New Roman" panose="02020603050405020304"/>
                        </a:rPr>
                        <a:t>5400</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6040">
                        <a:lnSpc>
                          <a:spcPct val="100000"/>
                        </a:lnSpc>
                        <a:spcBef>
                          <a:spcPts val="170"/>
                        </a:spcBef>
                      </a:pPr>
                      <a:r>
                        <a:rPr sz="1400" spc="-5" dirty="0">
                          <a:solidFill>
                            <a:srgbClr val="231F20"/>
                          </a:solidFill>
                          <a:latin typeface="Times New Roman" panose="02020603050405020304"/>
                          <a:cs typeface="Times New Roman" panose="02020603050405020304"/>
                        </a:rPr>
                        <a:t>7.0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2.9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326694">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38100">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9</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2230">
                        <a:lnSpc>
                          <a:spcPct val="100000"/>
                        </a:lnSpc>
                        <a:spcBef>
                          <a:spcPts val="150"/>
                        </a:spcBef>
                      </a:pPr>
                      <a:r>
                        <a:rPr sz="1400" dirty="0">
                          <a:solidFill>
                            <a:srgbClr val="231F20"/>
                          </a:solidFill>
                          <a:latin typeface="Times New Roman" panose="02020603050405020304"/>
                          <a:cs typeface="Times New Roman" panose="02020603050405020304"/>
                        </a:rPr>
                        <a:t>7200</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6040">
                        <a:lnSpc>
                          <a:spcPct val="100000"/>
                        </a:lnSpc>
                        <a:spcBef>
                          <a:spcPts val="150"/>
                        </a:spcBef>
                      </a:pPr>
                      <a:r>
                        <a:rPr sz="1400" spc="-5" dirty="0">
                          <a:solidFill>
                            <a:srgbClr val="231F20"/>
                          </a:solidFill>
                          <a:latin typeface="Times New Roman" panose="02020603050405020304"/>
                          <a:cs typeface="Times New Roman" panose="02020603050405020304"/>
                        </a:rPr>
                        <a:t>7.9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4.0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dirty="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6" name="object 4"/>
          <p:cNvSpPr txBox="1"/>
          <p:nvPr/>
        </p:nvSpPr>
        <p:spPr>
          <a:xfrm>
            <a:off x="1252929" y="5586861"/>
            <a:ext cx="5407303"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1.23</a:t>
            </a:r>
            <a:r>
              <a:rPr sz="1400" spc="-185" dirty="0">
                <a:solidFill>
                  <a:srgbClr val="231F20"/>
                </a:solidFill>
                <a:latin typeface="Lucida Sans"/>
                <a:cs typeface="Lucida Sans"/>
              </a:rPr>
              <a:t> </a:t>
            </a:r>
            <a:r>
              <a:rPr sz="1400" spc="25" dirty="0">
                <a:solidFill>
                  <a:srgbClr val="231F20"/>
                </a:solidFill>
                <a:latin typeface="Calibri" panose="020F0502020204030204"/>
                <a:cs typeface="Calibri" panose="020F0502020204030204"/>
              </a:rPr>
              <a:t>Power </a:t>
            </a:r>
            <a:r>
              <a:rPr sz="1400" spc="50" dirty="0">
                <a:solidFill>
                  <a:srgbClr val="231F20"/>
                </a:solidFill>
                <a:latin typeface="Calibri" panose="020F0502020204030204"/>
                <a:cs typeface="Calibri" panose="020F0502020204030204"/>
              </a:rPr>
              <a:t>consumption </a:t>
            </a:r>
            <a:r>
              <a:rPr sz="1400" spc="30" dirty="0">
                <a:solidFill>
                  <a:srgbClr val="231F20"/>
                </a:solidFill>
                <a:latin typeface="Calibri" panose="020F0502020204030204"/>
                <a:cs typeface="Calibri" panose="020F0502020204030204"/>
              </a:rPr>
              <a:t>of </a:t>
            </a:r>
            <a:r>
              <a:rPr sz="1400" spc="25" dirty="0">
                <a:solidFill>
                  <a:srgbClr val="231F20"/>
                </a:solidFill>
                <a:latin typeface="Calibri" panose="020F0502020204030204"/>
                <a:cs typeface="Calibri" panose="020F0502020204030204"/>
              </a:rPr>
              <a:t>several </a:t>
            </a:r>
            <a:r>
              <a:rPr sz="1400" spc="40" dirty="0">
                <a:solidFill>
                  <a:srgbClr val="231F20"/>
                </a:solidFill>
                <a:latin typeface="Calibri" panose="020F0502020204030204"/>
                <a:cs typeface="Calibri" panose="020F0502020204030204"/>
              </a:rPr>
              <a:t>computer </a:t>
            </a:r>
            <a:r>
              <a:rPr sz="1400" spc="35" dirty="0">
                <a:solidFill>
                  <a:srgbClr val="231F20"/>
                </a:solidFill>
                <a:latin typeface="Calibri" panose="020F0502020204030204"/>
                <a:cs typeface="Calibri" panose="020F0502020204030204"/>
              </a:rPr>
              <a:t>components.</a:t>
            </a:r>
            <a:endParaRPr sz="1400" dirty="0">
              <a:latin typeface="Calibri" panose="020F0502020204030204"/>
              <a:cs typeface="Calibri" panose="020F0502020204030204"/>
            </a:endParaRPr>
          </a:p>
        </p:txBody>
      </p:sp>
      <p:sp>
        <p:nvSpPr>
          <p:cNvPr id="7" name="矩形 6"/>
          <p:cNvSpPr/>
          <p:nvPr/>
        </p:nvSpPr>
        <p:spPr>
          <a:xfrm>
            <a:off x="1252929" y="2173229"/>
            <a:ext cx="4572000" cy="830997"/>
          </a:xfrm>
          <a:prstGeom prst="rect">
            <a:avLst/>
          </a:prstGeom>
        </p:spPr>
        <p:txBody>
          <a:bodyPr>
            <a:spAutoFit/>
          </a:bodyPr>
          <a:lstStyle/>
          <a:p>
            <a:r>
              <a:rPr lang="zh-CN" altLang="en-US" dirty="0">
                <a:solidFill>
                  <a:srgbClr val="00B050"/>
                </a:solidFill>
              </a:rPr>
              <a:t>0.80 * x = 66 + 2 * 2.3 + 7.</a:t>
            </a:r>
            <a:r>
              <a:rPr lang="zh-CN" altLang="en-US" dirty="0" smtClean="0">
                <a:solidFill>
                  <a:srgbClr val="00B050"/>
                </a:solidFill>
              </a:rPr>
              <a:t>9</a:t>
            </a:r>
            <a:endParaRPr lang="en-US" altLang="zh-CN" dirty="0" smtClean="0">
              <a:solidFill>
                <a:srgbClr val="00B050"/>
              </a:solidFill>
            </a:endParaRPr>
          </a:p>
          <a:p>
            <a:r>
              <a:rPr lang="zh-CN" altLang="en-US" dirty="0" smtClean="0">
                <a:solidFill>
                  <a:srgbClr val="00B050"/>
                </a:solidFill>
              </a:rPr>
              <a:t>x </a:t>
            </a:r>
            <a:r>
              <a:rPr lang="zh-CN" altLang="en-US" dirty="0">
                <a:solidFill>
                  <a:srgbClr val="00B050"/>
                </a:solidFill>
              </a:rPr>
              <a:t>= 99</a:t>
            </a:r>
            <a:endParaRPr lang="zh-CN" altLang="en-US" dirty="0">
              <a:solidFill>
                <a:srgbClr val="00B05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1.4</a:t>
            </a:r>
            <a:endParaRPr lang="zh-CN" altLang="en-US" dirty="0"/>
          </a:p>
        </p:txBody>
      </p:sp>
      <p:sp>
        <p:nvSpPr>
          <p:cNvPr id="3" name="内容占位符 2"/>
          <p:cNvSpPr>
            <a:spLocks noGrp="1"/>
          </p:cNvSpPr>
          <p:nvPr>
            <p:ph idx="1"/>
          </p:nvPr>
        </p:nvSpPr>
        <p:spPr>
          <a:xfrm>
            <a:off x="396000" y="819000"/>
            <a:ext cx="8229600" cy="953816"/>
          </a:xfrm>
        </p:spPr>
        <p:txBody>
          <a:bodyPr/>
          <a:lstStyle/>
          <a:p>
            <a:pPr marL="12700" marR="5715" lvl="1" indent="0" algn="just">
              <a:lnSpc>
                <a:spcPct val="101000"/>
              </a:lnSpc>
              <a:spcBef>
                <a:spcPts val="635"/>
              </a:spcBef>
              <a:buNone/>
              <a:tabLst>
                <a:tab pos="495300" algn="l"/>
              </a:tabLst>
            </a:pPr>
            <a:r>
              <a:rPr lang="en-US" altLang="zh-CN" sz="1550" dirty="0" smtClean="0">
                <a:solidFill>
                  <a:srgbClr val="2E3092"/>
                </a:solidFill>
                <a:latin typeface="Times New Roman" panose="02020603050405020304"/>
                <a:cs typeface="Times New Roman" panose="02020603050405020304"/>
              </a:rPr>
              <a:t>Figure </a:t>
            </a:r>
            <a:r>
              <a:rPr lang="en-US" altLang="zh-CN" sz="1550" dirty="0">
                <a:solidFill>
                  <a:srgbClr val="2E3092"/>
                </a:solidFill>
                <a:latin typeface="Times New Roman" panose="02020603050405020304"/>
                <a:cs typeface="Times New Roman" panose="02020603050405020304"/>
              </a:rPr>
              <a:t>1.23 </a:t>
            </a:r>
            <a:r>
              <a:rPr lang="en-US" altLang="zh-CN" sz="1550" dirty="0">
                <a:solidFill>
                  <a:srgbClr val="231F20"/>
                </a:solidFill>
                <a:latin typeface="Times New Roman" panose="02020603050405020304"/>
                <a:cs typeface="Times New Roman" panose="02020603050405020304"/>
              </a:rPr>
              <a:t>presents the power consumption of several </a:t>
            </a:r>
            <a:r>
              <a:rPr lang="en-US" altLang="zh-CN" sz="1550" dirty="0" smtClean="0">
                <a:solidFill>
                  <a:srgbClr val="231F20"/>
                </a:solidFill>
                <a:latin typeface="Times New Roman" panose="02020603050405020304"/>
                <a:cs typeface="Times New Roman" panose="02020603050405020304"/>
              </a:rPr>
              <a:t>computer </a:t>
            </a:r>
            <a:r>
              <a:rPr lang="en-US" altLang="zh-CN" sz="1550" dirty="0">
                <a:solidFill>
                  <a:srgbClr val="231F20"/>
                </a:solidFill>
                <a:latin typeface="Times New Roman" panose="02020603050405020304"/>
                <a:cs typeface="Times New Roman" panose="02020603050405020304"/>
              </a:rPr>
              <a:t>system </a:t>
            </a:r>
            <a:r>
              <a:rPr lang="en-US" altLang="zh-CN" sz="1550" spc="-5" dirty="0">
                <a:solidFill>
                  <a:srgbClr val="231F20"/>
                </a:solidFill>
                <a:latin typeface="Times New Roman" panose="02020603050405020304"/>
                <a:cs typeface="Times New Roman" panose="02020603050405020304"/>
              </a:rPr>
              <a:t>components. </a:t>
            </a:r>
            <a:endParaRPr lang="en-US" altLang="zh-CN" sz="1550" dirty="0">
              <a:latin typeface="Times New Roman" panose="02020603050405020304"/>
              <a:cs typeface="Times New Roman" panose="02020603050405020304"/>
            </a:endParaRPr>
          </a:p>
          <a:p>
            <a:pPr marL="837565" marR="5715" lvl="2" indent="-342900">
              <a:lnSpc>
                <a:spcPct val="101000"/>
              </a:lnSpc>
              <a:spcBef>
                <a:spcPts val="615"/>
              </a:spcBef>
              <a:buFont typeface="+mj-lt"/>
              <a:buAutoNum type="alphaLcPeriod" startAt="2"/>
              <a:tabLst>
                <a:tab pos="791845" algn="l"/>
                <a:tab pos="792480" algn="l"/>
              </a:tabLst>
            </a:pPr>
            <a:r>
              <a:rPr lang="en-US" altLang="zh-CN" sz="1550" spc="-5" dirty="0" smtClean="0">
                <a:solidFill>
                  <a:srgbClr val="231F20"/>
                </a:solidFill>
                <a:latin typeface="Times New Roman" panose="02020603050405020304"/>
                <a:cs typeface="Times New Roman" panose="02020603050405020304"/>
              </a:rPr>
              <a:t>How </a:t>
            </a:r>
            <a:r>
              <a:rPr lang="en-US" altLang="zh-CN" sz="1550" spc="-5" dirty="0">
                <a:solidFill>
                  <a:srgbClr val="231F20"/>
                </a:solidFill>
                <a:latin typeface="Times New Roman" panose="02020603050405020304"/>
                <a:cs typeface="Times New Roman" panose="02020603050405020304"/>
              </a:rPr>
              <a:t>much </a:t>
            </a:r>
            <a:r>
              <a:rPr lang="en-US" altLang="zh-CN" sz="1550" dirty="0">
                <a:solidFill>
                  <a:srgbClr val="231F20"/>
                </a:solidFill>
                <a:latin typeface="Times New Roman" panose="02020603050405020304"/>
                <a:cs typeface="Times New Roman" panose="02020603050405020304"/>
              </a:rPr>
              <a:t>power will the 7200 </a:t>
            </a:r>
            <a:r>
              <a:rPr lang="en-US" altLang="zh-CN" sz="1550" spc="-5" dirty="0">
                <a:solidFill>
                  <a:srgbClr val="231F20"/>
                </a:solidFill>
                <a:latin typeface="Times New Roman" panose="02020603050405020304"/>
                <a:cs typeface="Times New Roman" panose="02020603050405020304"/>
              </a:rPr>
              <a:t>rpm </a:t>
            </a:r>
            <a:r>
              <a:rPr lang="en-US" altLang="zh-CN" sz="1550" dirty="0">
                <a:solidFill>
                  <a:srgbClr val="231F20"/>
                </a:solidFill>
                <a:latin typeface="Times New Roman" panose="02020603050405020304"/>
                <a:cs typeface="Times New Roman" panose="02020603050405020304"/>
              </a:rPr>
              <a:t>disk </a:t>
            </a:r>
            <a:r>
              <a:rPr lang="en-US" altLang="zh-CN" sz="1550" spc="-5" dirty="0">
                <a:solidFill>
                  <a:srgbClr val="231F20"/>
                </a:solidFill>
                <a:latin typeface="Times New Roman" panose="02020603050405020304"/>
                <a:cs typeface="Times New Roman" panose="02020603050405020304"/>
              </a:rPr>
              <a:t>drive </a:t>
            </a:r>
            <a:r>
              <a:rPr lang="en-US" altLang="zh-CN" sz="1550" dirty="0">
                <a:solidFill>
                  <a:srgbClr val="231F20"/>
                </a:solidFill>
                <a:latin typeface="Times New Roman" panose="02020603050405020304"/>
                <a:cs typeface="Times New Roman" panose="02020603050405020304"/>
              </a:rPr>
              <a:t>consume if it </a:t>
            </a:r>
            <a:r>
              <a:rPr lang="en-US" altLang="zh-CN" sz="1550" spc="5" dirty="0">
                <a:solidFill>
                  <a:srgbClr val="231F20"/>
                </a:solidFill>
                <a:latin typeface="Times New Roman" panose="02020603050405020304"/>
                <a:cs typeface="Times New Roman" panose="02020603050405020304"/>
              </a:rPr>
              <a:t>is </a:t>
            </a:r>
            <a:r>
              <a:rPr lang="en-US" altLang="zh-CN" sz="1550" dirty="0" smtClean="0">
                <a:solidFill>
                  <a:srgbClr val="231F20"/>
                </a:solidFill>
                <a:latin typeface="Times New Roman" panose="02020603050405020304"/>
                <a:cs typeface="Times New Roman" panose="02020603050405020304"/>
              </a:rPr>
              <a:t>idle </a:t>
            </a:r>
            <a:r>
              <a:rPr lang="en-US" altLang="zh-CN" sz="1550" spc="-5" dirty="0">
                <a:solidFill>
                  <a:srgbClr val="231F20"/>
                </a:solidFill>
                <a:latin typeface="Times New Roman" panose="02020603050405020304"/>
                <a:cs typeface="Times New Roman" panose="02020603050405020304"/>
              </a:rPr>
              <a:t>roughly </a:t>
            </a:r>
            <a:r>
              <a:rPr lang="en-US" altLang="zh-CN" sz="1550" dirty="0">
                <a:solidFill>
                  <a:srgbClr val="231F20"/>
                </a:solidFill>
                <a:latin typeface="Times New Roman" panose="02020603050405020304"/>
                <a:cs typeface="Times New Roman" panose="02020603050405020304"/>
              </a:rPr>
              <a:t>60% of the</a:t>
            </a:r>
            <a:r>
              <a:rPr lang="en-US" altLang="zh-CN" sz="1550" spc="2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time</a:t>
            </a:r>
            <a:r>
              <a:rPr lang="en-US" altLang="zh-CN" sz="1550" dirty="0" smtClean="0">
                <a:solidFill>
                  <a:srgbClr val="231F20"/>
                </a:solidFill>
                <a:latin typeface="Times New Roman" panose="02020603050405020304"/>
                <a:cs typeface="Times New Roman" panose="02020603050405020304"/>
              </a:rPr>
              <a:t>?</a:t>
            </a:r>
            <a:endParaRPr lang="en-US" altLang="zh-CN" sz="1550" dirty="0" smtClean="0">
              <a:solidFill>
                <a:srgbClr val="231F20"/>
              </a:solidFill>
              <a:latin typeface="Times New Roman" panose="02020603050405020304"/>
              <a:cs typeface="Times New Roman" panose="02020603050405020304"/>
            </a:endParaRPr>
          </a:p>
        </p:txBody>
      </p:sp>
      <p:graphicFrame>
        <p:nvGraphicFramePr>
          <p:cNvPr id="5" name="object 3"/>
          <p:cNvGraphicFramePr>
            <a:graphicFrameLocks noGrp="1"/>
          </p:cNvGraphicFramePr>
          <p:nvPr/>
        </p:nvGraphicFramePr>
        <p:xfrm>
          <a:off x="1259632" y="3212976"/>
          <a:ext cx="6419214" cy="2304639"/>
        </p:xfrm>
        <a:graphic>
          <a:graphicData uri="http://schemas.openxmlformats.org/drawingml/2006/table">
            <a:tbl>
              <a:tblPr firstRow="1" bandRow="1">
                <a:tableStyleId>{2D5ABB26-0587-4C30-8999-92F81FD0307C}</a:tableStyleId>
              </a:tblPr>
              <a:tblGrid>
                <a:gridCol w="1022350"/>
                <a:gridCol w="2139315"/>
                <a:gridCol w="1113789"/>
                <a:gridCol w="2143760"/>
              </a:tblGrid>
              <a:tr h="592790">
                <a:tc>
                  <a:txBody>
                    <a:bodyPr/>
                    <a:lstStyle/>
                    <a:p>
                      <a:pPr marL="8255" marR="90805">
                        <a:lnSpc>
                          <a:spcPts val="1550"/>
                        </a:lnSpc>
                        <a:spcBef>
                          <a:spcPts val="770"/>
                        </a:spcBef>
                      </a:pPr>
                      <a:r>
                        <a:rPr sz="1400" spc="-20" dirty="0">
                          <a:solidFill>
                            <a:srgbClr val="231F20"/>
                          </a:solidFill>
                          <a:latin typeface="Calibri" panose="020F0502020204030204"/>
                          <a:cs typeface="Calibri" panose="020F0502020204030204"/>
                        </a:rPr>
                        <a:t>C</a:t>
                      </a:r>
                      <a:r>
                        <a:rPr sz="1400" spc="-10" dirty="0">
                          <a:solidFill>
                            <a:srgbClr val="231F20"/>
                          </a:solidFill>
                          <a:latin typeface="Calibri" panose="020F0502020204030204"/>
                          <a:cs typeface="Calibri" panose="020F0502020204030204"/>
                        </a:rPr>
                        <a:t>o</a:t>
                      </a:r>
                      <a:r>
                        <a:rPr sz="1400" spc="-15" dirty="0">
                          <a:solidFill>
                            <a:srgbClr val="231F20"/>
                          </a:solidFill>
                          <a:latin typeface="Calibri" panose="020F0502020204030204"/>
                          <a:cs typeface="Calibri" panose="020F0502020204030204"/>
                        </a:rPr>
                        <a:t>m</a:t>
                      </a:r>
                      <a:r>
                        <a:rPr sz="1400" dirty="0">
                          <a:solidFill>
                            <a:srgbClr val="231F20"/>
                          </a:solidFill>
                          <a:latin typeface="Calibri" panose="020F0502020204030204"/>
                          <a:cs typeface="Calibri" panose="020F0502020204030204"/>
                        </a:rPr>
                        <a:t>p</a:t>
                      </a:r>
                      <a:r>
                        <a:rPr sz="1400" spc="10" dirty="0">
                          <a:solidFill>
                            <a:srgbClr val="231F20"/>
                          </a:solidFill>
                          <a:latin typeface="Calibri" panose="020F0502020204030204"/>
                          <a:cs typeface="Calibri" panose="020F0502020204030204"/>
                        </a:rPr>
                        <a:t>o</a:t>
                      </a:r>
                      <a:r>
                        <a:rPr sz="1400" dirty="0">
                          <a:solidFill>
                            <a:srgbClr val="231F20"/>
                          </a:solidFill>
                          <a:latin typeface="Calibri" panose="020F0502020204030204"/>
                          <a:cs typeface="Calibri" panose="020F0502020204030204"/>
                        </a:rPr>
                        <a:t>n</a:t>
                      </a:r>
                      <a:r>
                        <a:rPr sz="1400" spc="-20" dirty="0">
                          <a:solidFill>
                            <a:srgbClr val="231F20"/>
                          </a:solidFill>
                          <a:latin typeface="Calibri" panose="020F0502020204030204"/>
                          <a:cs typeface="Calibri" panose="020F0502020204030204"/>
                        </a:rPr>
                        <a:t>e</a:t>
                      </a:r>
                      <a:r>
                        <a:rPr sz="1400" dirty="0">
                          <a:solidFill>
                            <a:srgbClr val="231F20"/>
                          </a:solidFill>
                          <a:latin typeface="Calibri" panose="020F0502020204030204"/>
                          <a:cs typeface="Calibri" panose="020F0502020204030204"/>
                        </a:rPr>
                        <a:t>nt  </a:t>
                      </a:r>
                      <a:r>
                        <a:rPr sz="1400" spc="50" dirty="0">
                          <a:solidFill>
                            <a:srgbClr val="231F20"/>
                          </a:solidFill>
                          <a:latin typeface="Calibri" panose="020F0502020204030204"/>
                          <a:cs typeface="Calibri" panose="020F0502020204030204"/>
                        </a:rPr>
                        <a:t>type</a:t>
                      </a:r>
                      <a:endParaRPr sz="1400" dirty="0">
                        <a:latin typeface="Calibri" panose="020F0502020204030204"/>
                        <a:cs typeface="Calibri" panose="020F0502020204030204"/>
                      </a:endParaRPr>
                    </a:p>
                  </a:txBody>
                  <a:tcPr marL="0" marR="0" marT="97790"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99695">
                        <a:lnSpc>
                          <a:spcPct val="100000"/>
                        </a:lnSpc>
                      </a:pPr>
                      <a:r>
                        <a:rPr sz="1400" spc="40" dirty="0">
                          <a:solidFill>
                            <a:srgbClr val="231F20"/>
                          </a:solidFill>
                          <a:latin typeface="Calibri" panose="020F0502020204030204"/>
                          <a:cs typeface="Calibri" panose="020F0502020204030204"/>
                        </a:rPr>
                        <a:t>Product</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2865">
                        <a:lnSpc>
                          <a:spcPct val="100000"/>
                        </a:lnSpc>
                      </a:pPr>
                      <a:r>
                        <a:rPr sz="1400" spc="30" dirty="0">
                          <a:solidFill>
                            <a:srgbClr val="231F20"/>
                          </a:solidFill>
                          <a:latin typeface="Calibri" panose="020F0502020204030204"/>
                          <a:cs typeface="Calibri" panose="020F0502020204030204"/>
                        </a:rPr>
                        <a:t>Performance</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7310">
                        <a:lnSpc>
                          <a:spcPct val="100000"/>
                        </a:lnSpc>
                      </a:pPr>
                      <a:r>
                        <a:rPr sz="1400" spc="20" dirty="0">
                          <a:solidFill>
                            <a:srgbClr val="231F20"/>
                          </a:solidFill>
                          <a:latin typeface="Calibri" panose="020F0502020204030204"/>
                          <a:cs typeface="Calibri" panose="020F0502020204030204"/>
                        </a:rPr>
                        <a:t>Power</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Processor</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Sun Niagara</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8-core</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1.2</a:t>
                      </a:r>
                      <a:r>
                        <a:rPr sz="1400" spc="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spc="-5" dirty="0">
                          <a:solidFill>
                            <a:srgbClr val="231F20"/>
                          </a:solidFill>
                          <a:latin typeface="Times New Roman" panose="02020603050405020304"/>
                          <a:cs typeface="Times New Roman" panose="02020603050405020304"/>
                        </a:rPr>
                        <a:t>72–79 </a:t>
                      </a:r>
                      <a:r>
                        <a:rPr sz="1400" dirty="0">
                          <a:solidFill>
                            <a:srgbClr val="231F20"/>
                          </a:solidFill>
                          <a:latin typeface="Times New Roman" panose="02020603050405020304"/>
                          <a:cs typeface="Times New Roman" panose="02020603050405020304"/>
                        </a:rPr>
                        <a:t>W</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peak</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70"/>
                        </a:spcBef>
                      </a:pPr>
                      <a:r>
                        <a:rPr sz="1400" spc="-5" dirty="0">
                          <a:solidFill>
                            <a:srgbClr val="231F20"/>
                          </a:solidFill>
                          <a:latin typeface="Times New Roman" panose="02020603050405020304"/>
                          <a:cs typeface="Times New Roman" panose="02020603050405020304"/>
                        </a:rPr>
                        <a:t>Intel Pentium </a:t>
                      </a:r>
                      <a:r>
                        <a:rPr sz="1400" dirty="0">
                          <a:solidFill>
                            <a:srgbClr val="231F20"/>
                          </a:solidFill>
                          <a:latin typeface="Times New Roman" panose="02020603050405020304"/>
                          <a:cs typeface="Times New Roman" panose="02020603050405020304"/>
                        </a:rPr>
                        <a:t>4</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4135">
                        <a:lnSpc>
                          <a:spcPct val="100000"/>
                        </a:lnSpc>
                        <a:spcBef>
                          <a:spcPts val="170"/>
                        </a:spcBef>
                      </a:pPr>
                      <a:r>
                        <a:rPr sz="1400" dirty="0">
                          <a:solidFill>
                            <a:srgbClr val="231F20"/>
                          </a:solidFill>
                          <a:latin typeface="Times New Roman" panose="02020603050405020304"/>
                          <a:cs typeface="Times New Roman" panose="02020603050405020304"/>
                        </a:rPr>
                        <a:t>2</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9215">
                        <a:lnSpc>
                          <a:spcPct val="100000"/>
                        </a:lnSpc>
                        <a:spcBef>
                          <a:spcPts val="170"/>
                        </a:spcBef>
                      </a:pPr>
                      <a:r>
                        <a:rPr sz="1400" spc="-5" dirty="0">
                          <a:solidFill>
                            <a:srgbClr val="231F20"/>
                          </a:solidFill>
                          <a:latin typeface="Times New Roman" panose="02020603050405020304"/>
                          <a:cs typeface="Times New Roman" panose="02020603050405020304"/>
                        </a:rPr>
                        <a:t>48.9–66</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DRAM</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060">
                        <a:lnSpc>
                          <a:spcPct val="100000"/>
                        </a:lnSpc>
                        <a:spcBef>
                          <a:spcPts val="150"/>
                        </a:spcBef>
                      </a:pPr>
                      <a:r>
                        <a:rPr sz="1400" spc="-5" dirty="0">
                          <a:solidFill>
                            <a:srgbClr val="231F20"/>
                          </a:solidFill>
                          <a:latin typeface="Times New Roman" panose="02020603050405020304"/>
                          <a:cs typeface="Times New Roman" panose="02020603050405020304"/>
                        </a:rPr>
                        <a:t>Kingston X64C3AD2 </a:t>
                      </a:r>
                      <a:r>
                        <a:rPr sz="1400" dirty="0">
                          <a:solidFill>
                            <a:srgbClr val="231F20"/>
                          </a:solidFill>
                          <a:latin typeface="Times New Roman" panose="02020603050405020304"/>
                          <a:cs typeface="Times New Roman" panose="02020603050405020304"/>
                        </a:rPr>
                        <a:t>1</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960">
                        <a:lnSpc>
                          <a:spcPct val="100000"/>
                        </a:lnSpc>
                        <a:spcBef>
                          <a:spcPts val="150"/>
                        </a:spcBef>
                      </a:pPr>
                      <a:r>
                        <a:rPr sz="1400" spc="-5" dirty="0">
                          <a:solidFill>
                            <a:srgbClr val="231F20"/>
                          </a:solidFill>
                          <a:latin typeface="Times New Roman" panose="02020603050405020304"/>
                          <a:cs typeface="Times New Roman" panose="02020603050405020304"/>
                        </a:rPr>
                        <a:t>184-pin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dirty="0">
                          <a:solidFill>
                            <a:srgbClr val="231F20"/>
                          </a:solidFill>
                          <a:latin typeface="Times New Roman" panose="02020603050405020304"/>
                          <a:cs typeface="Times New Roman" panose="02020603050405020304"/>
                        </a:rPr>
                        <a:t>3.7</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10" dirty="0">
                          <a:solidFill>
                            <a:srgbClr val="231F20"/>
                          </a:solidFill>
                          <a:latin typeface="Times New Roman" panose="02020603050405020304"/>
                          <a:cs typeface="Times New Roman" panose="02020603050405020304"/>
                        </a:rPr>
                        <a:t>Kingston </a:t>
                      </a:r>
                      <a:r>
                        <a:rPr sz="1400" spc="-5" dirty="0">
                          <a:solidFill>
                            <a:srgbClr val="231F20"/>
                          </a:solidFill>
                          <a:latin typeface="Times New Roman" panose="02020603050405020304"/>
                          <a:cs typeface="Times New Roman" panose="02020603050405020304"/>
                        </a:rPr>
                        <a:t>D2N3 </a:t>
                      </a:r>
                      <a:r>
                        <a:rPr sz="1400"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 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240-pin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770">
                        <a:lnSpc>
                          <a:spcPct val="100000"/>
                        </a:lnSpc>
                        <a:spcBef>
                          <a:spcPts val="150"/>
                        </a:spcBef>
                      </a:pPr>
                      <a:r>
                        <a:rPr sz="1400" spc="-5" dirty="0">
                          <a:solidFill>
                            <a:srgbClr val="231F20"/>
                          </a:solidFill>
                          <a:latin typeface="Times New Roman" panose="02020603050405020304"/>
                          <a:cs typeface="Times New Roman" panose="02020603050405020304"/>
                        </a:rPr>
                        <a:t>2.3</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spc="-10" dirty="0">
                          <a:solidFill>
                            <a:srgbClr val="231F20"/>
                          </a:solidFill>
                          <a:latin typeface="Times New Roman" panose="02020603050405020304"/>
                          <a:cs typeface="Times New Roman" panose="02020603050405020304"/>
                        </a:rPr>
                        <a:t>Hard</a:t>
                      </a:r>
                      <a:r>
                        <a:rPr sz="1400" spc="-2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drive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98425">
                        <a:lnSpc>
                          <a:spcPct val="100000"/>
                        </a:lnSpc>
                        <a:spcBef>
                          <a:spcPts val="17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spc="-15" dirty="0">
                          <a:solidFill>
                            <a:srgbClr val="231F20"/>
                          </a:solidFill>
                          <a:latin typeface="Times New Roman" panose="02020603050405020304"/>
                          <a:cs typeface="Times New Roman" panose="02020603050405020304"/>
                        </a:rPr>
                        <a:t>16</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0960">
                        <a:lnSpc>
                          <a:spcPct val="100000"/>
                        </a:lnSpc>
                        <a:spcBef>
                          <a:spcPts val="170"/>
                        </a:spcBef>
                      </a:pPr>
                      <a:r>
                        <a:rPr sz="1400" dirty="0">
                          <a:solidFill>
                            <a:srgbClr val="231F20"/>
                          </a:solidFill>
                          <a:latin typeface="Times New Roman" panose="02020603050405020304"/>
                          <a:cs typeface="Times New Roman" panose="02020603050405020304"/>
                        </a:rPr>
                        <a:t>5400</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6040">
                        <a:lnSpc>
                          <a:spcPct val="100000"/>
                        </a:lnSpc>
                        <a:spcBef>
                          <a:spcPts val="170"/>
                        </a:spcBef>
                      </a:pPr>
                      <a:r>
                        <a:rPr sz="1400" spc="-5" dirty="0">
                          <a:solidFill>
                            <a:srgbClr val="231F20"/>
                          </a:solidFill>
                          <a:latin typeface="Times New Roman" panose="02020603050405020304"/>
                          <a:cs typeface="Times New Roman" panose="02020603050405020304"/>
                        </a:rPr>
                        <a:t>7.0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2.9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326694">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38100">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9</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2230">
                        <a:lnSpc>
                          <a:spcPct val="100000"/>
                        </a:lnSpc>
                        <a:spcBef>
                          <a:spcPts val="150"/>
                        </a:spcBef>
                      </a:pPr>
                      <a:r>
                        <a:rPr sz="1400" dirty="0">
                          <a:solidFill>
                            <a:srgbClr val="231F20"/>
                          </a:solidFill>
                          <a:latin typeface="Times New Roman" panose="02020603050405020304"/>
                          <a:cs typeface="Times New Roman" panose="02020603050405020304"/>
                        </a:rPr>
                        <a:t>7200</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6040">
                        <a:lnSpc>
                          <a:spcPct val="100000"/>
                        </a:lnSpc>
                        <a:spcBef>
                          <a:spcPts val="150"/>
                        </a:spcBef>
                      </a:pPr>
                      <a:r>
                        <a:rPr sz="1400" spc="-5" dirty="0">
                          <a:solidFill>
                            <a:srgbClr val="231F20"/>
                          </a:solidFill>
                          <a:latin typeface="Times New Roman" panose="02020603050405020304"/>
                          <a:cs typeface="Times New Roman" panose="02020603050405020304"/>
                        </a:rPr>
                        <a:t>7.9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4.0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dirty="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6" name="object 4"/>
          <p:cNvSpPr txBox="1"/>
          <p:nvPr/>
        </p:nvSpPr>
        <p:spPr>
          <a:xfrm>
            <a:off x="1252929" y="5586861"/>
            <a:ext cx="5407303"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1.23</a:t>
            </a:r>
            <a:r>
              <a:rPr sz="1400" spc="-185" dirty="0">
                <a:solidFill>
                  <a:srgbClr val="231F20"/>
                </a:solidFill>
                <a:latin typeface="Lucida Sans"/>
                <a:cs typeface="Lucida Sans"/>
              </a:rPr>
              <a:t> </a:t>
            </a:r>
            <a:r>
              <a:rPr sz="1400" spc="25" dirty="0">
                <a:solidFill>
                  <a:srgbClr val="231F20"/>
                </a:solidFill>
                <a:latin typeface="Calibri" panose="020F0502020204030204"/>
                <a:cs typeface="Calibri" panose="020F0502020204030204"/>
              </a:rPr>
              <a:t>Power </a:t>
            </a:r>
            <a:r>
              <a:rPr sz="1400" spc="50" dirty="0">
                <a:solidFill>
                  <a:srgbClr val="231F20"/>
                </a:solidFill>
                <a:latin typeface="Calibri" panose="020F0502020204030204"/>
                <a:cs typeface="Calibri" panose="020F0502020204030204"/>
              </a:rPr>
              <a:t>consumption </a:t>
            </a:r>
            <a:r>
              <a:rPr sz="1400" spc="30" dirty="0">
                <a:solidFill>
                  <a:srgbClr val="231F20"/>
                </a:solidFill>
                <a:latin typeface="Calibri" panose="020F0502020204030204"/>
                <a:cs typeface="Calibri" panose="020F0502020204030204"/>
              </a:rPr>
              <a:t>of </a:t>
            </a:r>
            <a:r>
              <a:rPr sz="1400" spc="25" dirty="0">
                <a:solidFill>
                  <a:srgbClr val="231F20"/>
                </a:solidFill>
                <a:latin typeface="Calibri" panose="020F0502020204030204"/>
                <a:cs typeface="Calibri" panose="020F0502020204030204"/>
              </a:rPr>
              <a:t>several </a:t>
            </a:r>
            <a:r>
              <a:rPr sz="1400" spc="40" dirty="0">
                <a:solidFill>
                  <a:srgbClr val="231F20"/>
                </a:solidFill>
                <a:latin typeface="Calibri" panose="020F0502020204030204"/>
                <a:cs typeface="Calibri" panose="020F0502020204030204"/>
              </a:rPr>
              <a:t>computer </a:t>
            </a:r>
            <a:r>
              <a:rPr sz="1400" spc="35" dirty="0">
                <a:solidFill>
                  <a:srgbClr val="231F20"/>
                </a:solidFill>
                <a:latin typeface="Calibri" panose="020F0502020204030204"/>
                <a:cs typeface="Calibri" panose="020F0502020204030204"/>
              </a:rPr>
              <a:t>components.</a:t>
            </a:r>
            <a:endParaRPr sz="1400" dirty="0">
              <a:latin typeface="Calibri" panose="020F0502020204030204"/>
              <a:cs typeface="Calibri" panose="020F0502020204030204"/>
            </a:endParaRPr>
          </a:p>
        </p:txBody>
      </p:sp>
      <p:sp>
        <p:nvSpPr>
          <p:cNvPr id="4" name="矩形 3"/>
          <p:cNvSpPr/>
          <p:nvPr/>
        </p:nvSpPr>
        <p:spPr>
          <a:xfrm>
            <a:off x="1241766" y="1992334"/>
            <a:ext cx="3677673" cy="461665"/>
          </a:xfrm>
          <a:prstGeom prst="rect">
            <a:avLst/>
          </a:prstGeom>
        </p:spPr>
        <p:txBody>
          <a:bodyPr wrap="none">
            <a:spAutoFit/>
          </a:bodyPr>
          <a:lstStyle/>
          <a:p>
            <a:r>
              <a:rPr lang="en-US" altLang="zh-CN" dirty="0">
                <a:solidFill>
                  <a:srgbClr val="00B050"/>
                </a:solidFill>
              </a:rPr>
              <a:t>0</a:t>
            </a:r>
            <a:r>
              <a:rPr lang="zh-CN" altLang="en-US" dirty="0" smtClean="0">
                <a:solidFill>
                  <a:srgbClr val="00B050"/>
                </a:solidFill>
              </a:rPr>
              <a:t>.</a:t>
            </a:r>
            <a:r>
              <a:rPr lang="zh-CN" altLang="en-US" dirty="0">
                <a:solidFill>
                  <a:srgbClr val="00B050"/>
                </a:solidFill>
              </a:rPr>
              <a:t>6 </a:t>
            </a:r>
            <a:r>
              <a:rPr lang="en-US" altLang="zh-CN" dirty="0" smtClean="0">
                <a:solidFill>
                  <a:srgbClr val="00B050"/>
                </a:solidFill>
              </a:rPr>
              <a:t>*</a:t>
            </a:r>
            <a:r>
              <a:rPr lang="zh-CN" altLang="en-US" dirty="0" smtClean="0">
                <a:solidFill>
                  <a:srgbClr val="00B050"/>
                </a:solidFill>
              </a:rPr>
              <a:t> </a:t>
            </a:r>
            <a:r>
              <a:rPr lang="zh-CN" altLang="en-US" dirty="0">
                <a:solidFill>
                  <a:srgbClr val="00B050"/>
                </a:solidFill>
              </a:rPr>
              <a:t>4 W + </a:t>
            </a:r>
            <a:r>
              <a:rPr lang="en-US" altLang="zh-CN" dirty="0" smtClean="0">
                <a:solidFill>
                  <a:srgbClr val="00B050"/>
                </a:solidFill>
              </a:rPr>
              <a:t>0</a:t>
            </a:r>
            <a:r>
              <a:rPr lang="zh-CN" altLang="en-US" dirty="0" smtClean="0">
                <a:solidFill>
                  <a:srgbClr val="00B050"/>
                </a:solidFill>
              </a:rPr>
              <a:t>.</a:t>
            </a:r>
            <a:r>
              <a:rPr lang="zh-CN" altLang="en-US" dirty="0">
                <a:solidFill>
                  <a:srgbClr val="00B050"/>
                </a:solidFill>
              </a:rPr>
              <a:t>4 </a:t>
            </a:r>
            <a:r>
              <a:rPr lang="en-US" altLang="zh-CN" dirty="0" smtClean="0">
                <a:solidFill>
                  <a:srgbClr val="00B050"/>
                </a:solidFill>
              </a:rPr>
              <a:t>*</a:t>
            </a:r>
            <a:r>
              <a:rPr lang="zh-CN" altLang="en-US" dirty="0" smtClean="0">
                <a:solidFill>
                  <a:srgbClr val="00B050"/>
                </a:solidFill>
              </a:rPr>
              <a:t> </a:t>
            </a:r>
            <a:r>
              <a:rPr lang="zh-CN" altLang="en-US" dirty="0">
                <a:solidFill>
                  <a:srgbClr val="00B050"/>
                </a:solidFill>
              </a:rPr>
              <a:t>7.9 = 5.56</a:t>
            </a:r>
            <a:endParaRPr lang="zh-CN" altLang="en-US" dirty="0">
              <a:solidFill>
                <a:srgbClr val="00B05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1.4</a:t>
            </a:r>
            <a:endParaRPr lang="zh-CN" altLang="en-US" dirty="0"/>
          </a:p>
        </p:txBody>
      </p:sp>
      <p:sp>
        <p:nvSpPr>
          <p:cNvPr id="3" name="内容占位符 2"/>
          <p:cNvSpPr>
            <a:spLocks noGrp="1"/>
          </p:cNvSpPr>
          <p:nvPr>
            <p:ph idx="1"/>
          </p:nvPr>
        </p:nvSpPr>
        <p:spPr>
          <a:xfrm>
            <a:off x="396000" y="819000"/>
            <a:ext cx="8229600" cy="1241848"/>
          </a:xfrm>
        </p:spPr>
        <p:txBody>
          <a:bodyPr/>
          <a:lstStyle/>
          <a:p>
            <a:pPr marL="12700" marR="5715" lvl="1" indent="0" algn="just">
              <a:lnSpc>
                <a:spcPct val="101000"/>
              </a:lnSpc>
              <a:spcBef>
                <a:spcPts val="635"/>
              </a:spcBef>
              <a:buNone/>
              <a:tabLst>
                <a:tab pos="495300" algn="l"/>
              </a:tabLst>
            </a:pPr>
            <a:r>
              <a:rPr lang="en-US" altLang="zh-CN" sz="1550" dirty="0" smtClean="0">
                <a:solidFill>
                  <a:srgbClr val="2E3092"/>
                </a:solidFill>
                <a:latin typeface="Times New Roman" panose="02020603050405020304"/>
                <a:cs typeface="Times New Roman" panose="02020603050405020304"/>
              </a:rPr>
              <a:t>Figure </a:t>
            </a:r>
            <a:r>
              <a:rPr lang="en-US" altLang="zh-CN" sz="1550" dirty="0">
                <a:solidFill>
                  <a:srgbClr val="2E3092"/>
                </a:solidFill>
                <a:latin typeface="Times New Roman" panose="02020603050405020304"/>
                <a:cs typeface="Times New Roman" panose="02020603050405020304"/>
              </a:rPr>
              <a:t>1.23 </a:t>
            </a:r>
            <a:r>
              <a:rPr lang="en-US" altLang="zh-CN" sz="1550" dirty="0">
                <a:solidFill>
                  <a:srgbClr val="231F20"/>
                </a:solidFill>
                <a:latin typeface="Times New Roman" panose="02020603050405020304"/>
                <a:cs typeface="Times New Roman" panose="02020603050405020304"/>
              </a:rPr>
              <a:t>presents the power consumption of several </a:t>
            </a:r>
            <a:r>
              <a:rPr lang="en-US" altLang="zh-CN" sz="1550" dirty="0" smtClean="0">
                <a:solidFill>
                  <a:srgbClr val="231F20"/>
                </a:solidFill>
                <a:latin typeface="Times New Roman" panose="02020603050405020304"/>
                <a:cs typeface="Times New Roman" panose="02020603050405020304"/>
              </a:rPr>
              <a:t>computer </a:t>
            </a:r>
            <a:r>
              <a:rPr lang="en-US" altLang="zh-CN" sz="1550" dirty="0">
                <a:solidFill>
                  <a:srgbClr val="231F20"/>
                </a:solidFill>
                <a:latin typeface="Times New Roman" panose="02020603050405020304"/>
                <a:cs typeface="Times New Roman" panose="02020603050405020304"/>
              </a:rPr>
              <a:t>system </a:t>
            </a:r>
            <a:r>
              <a:rPr lang="en-US" altLang="zh-CN" sz="1550" spc="-5" dirty="0">
                <a:solidFill>
                  <a:srgbClr val="231F20"/>
                </a:solidFill>
                <a:latin typeface="Times New Roman" panose="02020603050405020304"/>
                <a:cs typeface="Times New Roman" panose="02020603050405020304"/>
              </a:rPr>
              <a:t>components. </a:t>
            </a:r>
            <a:endParaRPr lang="en-US" altLang="zh-CN" sz="1550" dirty="0">
              <a:latin typeface="Times New Roman" panose="02020603050405020304"/>
              <a:cs typeface="Times New Roman" panose="02020603050405020304"/>
            </a:endParaRPr>
          </a:p>
          <a:p>
            <a:pPr marL="837565" marR="5080" lvl="2" indent="-342900" algn="just">
              <a:lnSpc>
                <a:spcPct val="101000"/>
              </a:lnSpc>
              <a:spcBef>
                <a:spcPts val="635"/>
              </a:spcBef>
              <a:buFont typeface="+mj-lt"/>
              <a:buAutoNum type="alphaLcPeriod" startAt="3"/>
              <a:tabLst>
                <a:tab pos="792480" algn="l"/>
              </a:tabLst>
            </a:pPr>
            <a:r>
              <a:rPr lang="en-US" altLang="zh-CN" sz="1550" spc="5" dirty="0" smtClean="0">
                <a:solidFill>
                  <a:srgbClr val="231F20"/>
                </a:solidFill>
                <a:latin typeface="Times New Roman" panose="02020603050405020304"/>
                <a:cs typeface="Times New Roman" panose="02020603050405020304"/>
              </a:rPr>
              <a:t>Given </a:t>
            </a:r>
            <a:r>
              <a:rPr lang="en-US" altLang="zh-CN" sz="1550" spc="5" dirty="0">
                <a:solidFill>
                  <a:srgbClr val="231F20"/>
                </a:solidFill>
                <a:latin typeface="Times New Roman" panose="02020603050405020304"/>
                <a:cs typeface="Times New Roman" panose="02020603050405020304"/>
              </a:rPr>
              <a:t>that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time </a:t>
            </a:r>
            <a:r>
              <a:rPr lang="en-US" altLang="zh-CN" sz="1550" dirty="0">
                <a:solidFill>
                  <a:srgbClr val="231F20"/>
                </a:solidFill>
                <a:latin typeface="Times New Roman" panose="02020603050405020304"/>
                <a:cs typeface="Times New Roman" panose="02020603050405020304"/>
              </a:rPr>
              <a:t>to </a:t>
            </a:r>
            <a:r>
              <a:rPr lang="en-US" altLang="zh-CN" sz="1550" spc="5" dirty="0">
                <a:solidFill>
                  <a:srgbClr val="231F20"/>
                </a:solidFill>
                <a:latin typeface="Times New Roman" panose="02020603050405020304"/>
                <a:cs typeface="Times New Roman" panose="02020603050405020304"/>
              </a:rPr>
              <a:t>read </a:t>
            </a:r>
            <a:r>
              <a:rPr lang="en-US" altLang="zh-CN" sz="1550" dirty="0">
                <a:solidFill>
                  <a:srgbClr val="231F20"/>
                </a:solidFill>
                <a:latin typeface="Times New Roman" panose="02020603050405020304"/>
                <a:cs typeface="Times New Roman" panose="02020603050405020304"/>
              </a:rPr>
              <a:t>data </a:t>
            </a:r>
            <a:r>
              <a:rPr lang="en-US" altLang="zh-CN" sz="1550" spc="-10" dirty="0" smtClean="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a 7200 rpm disk </a:t>
            </a:r>
            <a:r>
              <a:rPr lang="en-US" altLang="zh-CN" sz="1550" spc="5" dirty="0">
                <a:solidFill>
                  <a:srgbClr val="231F20"/>
                </a:solidFill>
                <a:latin typeface="Times New Roman" panose="02020603050405020304"/>
                <a:cs typeface="Times New Roman" panose="02020603050405020304"/>
              </a:rPr>
              <a:t>drive will be </a:t>
            </a:r>
            <a:r>
              <a:rPr lang="en-US" altLang="zh-CN" sz="1550" dirty="0" smtClean="0">
                <a:solidFill>
                  <a:srgbClr val="231F20"/>
                </a:solidFill>
                <a:latin typeface="Times New Roman" panose="02020603050405020304"/>
                <a:cs typeface="Times New Roman" panose="02020603050405020304"/>
              </a:rPr>
              <a:t>roughly </a:t>
            </a:r>
            <a:r>
              <a:rPr lang="en-US" altLang="zh-CN" sz="1550" dirty="0">
                <a:solidFill>
                  <a:srgbClr val="231F20"/>
                </a:solidFill>
                <a:latin typeface="Times New Roman" panose="02020603050405020304"/>
                <a:cs typeface="Times New Roman" panose="02020603050405020304"/>
              </a:rPr>
              <a:t>75%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a 5400 rpm disk, at </a:t>
            </a:r>
            <a:r>
              <a:rPr lang="en-US" altLang="zh-CN" sz="1550" spc="5" dirty="0">
                <a:solidFill>
                  <a:srgbClr val="231F20"/>
                </a:solidFill>
                <a:latin typeface="Times New Roman" panose="02020603050405020304"/>
                <a:cs typeface="Times New Roman" panose="02020603050405020304"/>
              </a:rPr>
              <a:t>what </a:t>
            </a:r>
            <a:r>
              <a:rPr lang="en-US" altLang="zh-CN" sz="1550" dirty="0">
                <a:solidFill>
                  <a:srgbClr val="231F20"/>
                </a:solidFill>
                <a:latin typeface="Times New Roman" panose="02020603050405020304"/>
                <a:cs typeface="Times New Roman" panose="02020603050405020304"/>
              </a:rPr>
              <a:t>idle </a:t>
            </a:r>
            <a:r>
              <a:rPr lang="en-US" altLang="zh-CN" sz="1550" spc="5" dirty="0">
                <a:solidFill>
                  <a:srgbClr val="231F20"/>
                </a:solidFill>
                <a:latin typeface="Times New Roman" panose="02020603050405020304"/>
                <a:cs typeface="Times New Roman" panose="02020603050405020304"/>
              </a:rPr>
              <a:t>time </a:t>
            </a:r>
            <a:r>
              <a:rPr lang="en-US" altLang="zh-CN" sz="1550" spc="-5" dirty="0">
                <a:solidFill>
                  <a:srgbClr val="231F20"/>
                </a:solidFill>
                <a:latin typeface="Times New Roman" panose="02020603050405020304"/>
                <a:cs typeface="Times New Roman" panose="02020603050405020304"/>
              </a:rPr>
              <a:t>of the </a:t>
            </a:r>
            <a:r>
              <a:rPr lang="en-US" altLang="zh-CN" sz="1550" dirty="0">
                <a:solidFill>
                  <a:srgbClr val="231F20"/>
                </a:solidFill>
                <a:latin typeface="Times New Roman" panose="02020603050405020304"/>
                <a:cs typeface="Times New Roman" panose="02020603050405020304"/>
              </a:rPr>
              <a:t>7200 rpm disk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power </a:t>
            </a:r>
            <a:r>
              <a:rPr lang="en-US" altLang="zh-CN" sz="1550" dirty="0">
                <a:solidFill>
                  <a:srgbClr val="231F20"/>
                </a:solidFill>
                <a:latin typeface="Times New Roman" panose="02020603050405020304"/>
                <a:cs typeface="Times New Roman" panose="02020603050405020304"/>
              </a:rPr>
              <a:t>consumption </a:t>
            </a:r>
            <a:r>
              <a:rPr lang="en-US" altLang="zh-CN" sz="1550" spc="-5" dirty="0">
                <a:solidFill>
                  <a:srgbClr val="231F20"/>
                </a:solidFill>
                <a:latin typeface="Times New Roman" panose="02020603050405020304"/>
                <a:cs typeface="Times New Roman" panose="02020603050405020304"/>
              </a:rPr>
              <a:t>be </a:t>
            </a:r>
            <a:r>
              <a:rPr lang="en-US" altLang="zh-CN" sz="1550" dirty="0">
                <a:solidFill>
                  <a:srgbClr val="231F20"/>
                </a:solidFill>
                <a:latin typeface="Times New Roman" panose="02020603050405020304"/>
                <a:cs typeface="Times New Roman" panose="02020603050405020304"/>
              </a:rPr>
              <a:t>equal, on average,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two</a:t>
            </a:r>
            <a:r>
              <a:rPr lang="en-US" altLang="zh-CN" sz="1550" spc="2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disks</a:t>
            </a:r>
            <a:r>
              <a:rPr lang="en-US" altLang="zh-CN" sz="1550" dirty="0" smtClean="0">
                <a:solidFill>
                  <a:srgbClr val="231F20"/>
                </a:solidFill>
                <a:latin typeface="Times New Roman" panose="02020603050405020304"/>
                <a:cs typeface="Times New Roman" panose="02020603050405020304"/>
              </a:rPr>
              <a:t>?</a:t>
            </a:r>
            <a:endParaRPr lang="zh-CN" altLang="en-US" dirty="0"/>
          </a:p>
        </p:txBody>
      </p:sp>
      <p:graphicFrame>
        <p:nvGraphicFramePr>
          <p:cNvPr id="5" name="object 3"/>
          <p:cNvGraphicFramePr>
            <a:graphicFrameLocks noGrp="1"/>
          </p:cNvGraphicFramePr>
          <p:nvPr/>
        </p:nvGraphicFramePr>
        <p:xfrm>
          <a:off x="1259632" y="3779175"/>
          <a:ext cx="6419214" cy="2304639"/>
        </p:xfrm>
        <a:graphic>
          <a:graphicData uri="http://schemas.openxmlformats.org/drawingml/2006/table">
            <a:tbl>
              <a:tblPr firstRow="1" bandRow="1">
                <a:tableStyleId>{2D5ABB26-0587-4C30-8999-92F81FD0307C}</a:tableStyleId>
              </a:tblPr>
              <a:tblGrid>
                <a:gridCol w="1022350"/>
                <a:gridCol w="2139315"/>
                <a:gridCol w="1113789"/>
                <a:gridCol w="2143760"/>
              </a:tblGrid>
              <a:tr h="592790">
                <a:tc>
                  <a:txBody>
                    <a:bodyPr/>
                    <a:lstStyle/>
                    <a:p>
                      <a:pPr marL="8255" marR="90805">
                        <a:lnSpc>
                          <a:spcPts val="1550"/>
                        </a:lnSpc>
                        <a:spcBef>
                          <a:spcPts val="770"/>
                        </a:spcBef>
                      </a:pPr>
                      <a:r>
                        <a:rPr sz="1400" spc="-20" dirty="0">
                          <a:solidFill>
                            <a:srgbClr val="231F20"/>
                          </a:solidFill>
                          <a:latin typeface="Calibri" panose="020F0502020204030204"/>
                          <a:cs typeface="Calibri" panose="020F0502020204030204"/>
                        </a:rPr>
                        <a:t>C</a:t>
                      </a:r>
                      <a:r>
                        <a:rPr sz="1400" spc="-10" dirty="0">
                          <a:solidFill>
                            <a:srgbClr val="231F20"/>
                          </a:solidFill>
                          <a:latin typeface="Calibri" panose="020F0502020204030204"/>
                          <a:cs typeface="Calibri" panose="020F0502020204030204"/>
                        </a:rPr>
                        <a:t>o</a:t>
                      </a:r>
                      <a:r>
                        <a:rPr sz="1400" spc="-15" dirty="0">
                          <a:solidFill>
                            <a:srgbClr val="231F20"/>
                          </a:solidFill>
                          <a:latin typeface="Calibri" panose="020F0502020204030204"/>
                          <a:cs typeface="Calibri" panose="020F0502020204030204"/>
                        </a:rPr>
                        <a:t>m</a:t>
                      </a:r>
                      <a:r>
                        <a:rPr sz="1400" dirty="0">
                          <a:solidFill>
                            <a:srgbClr val="231F20"/>
                          </a:solidFill>
                          <a:latin typeface="Calibri" panose="020F0502020204030204"/>
                          <a:cs typeface="Calibri" panose="020F0502020204030204"/>
                        </a:rPr>
                        <a:t>p</a:t>
                      </a:r>
                      <a:r>
                        <a:rPr sz="1400" spc="10" dirty="0">
                          <a:solidFill>
                            <a:srgbClr val="231F20"/>
                          </a:solidFill>
                          <a:latin typeface="Calibri" panose="020F0502020204030204"/>
                          <a:cs typeface="Calibri" panose="020F0502020204030204"/>
                        </a:rPr>
                        <a:t>o</a:t>
                      </a:r>
                      <a:r>
                        <a:rPr sz="1400" dirty="0">
                          <a:solidFill>
                            <a:srgbClr val="231F20"/>
                          </a:solidFill>
                          <a:latin typeface="Calibri" panose="020F0502020204030204"/>
                          <a:cs typeface="Calibri" panose="020F0502020204030204"/>
                        </a:rPr>
                        <a:t>n</a:t>
                      </a:r>
                      <a:r>
                        <a:rPr sz="1400" spc="-20" dirty="0">
                          <a:solidFill>
                            <a:srgbClr val="231F20"/>
                          </a:solidFill>
                          <a:latin typeface="Calibri" panose="020F0502020204030204"/>
                          <a:cs typeface="Calibri" panose="020F0502020204030204"/>
                        </a:rPr>
                        <a:t>e</a:t>
                      </a:r>
                      <a:r>
                        <a:rPr sz="1400" dirty="0">
                          <a:solidFill>
                            <a:srgbClr val="231F20"/>
                          </a:solidFill>
                          <a:latin typeface="Calibri" panose="020F0502020204030204"/>
                          <a:cs typeface="Calibri" panose="020F0502020204030204"/>
                        </a:rPr>
                        <a:t>nt  </a:t>
                      </a:r>
                      <a:r>
                        <a:rPr sz="1400" spc="50" dirty="0">
                          <a:solidFill>
                            <a:srgbClr val="231F20"/>
                          </a:solidFill>
                          <a:latin typeface="Calibri" panose="020F0502020204030204"/>
                          <a:cs typeface="Calibri" panose="020F0502020204030204"/>
                        </a:rPr>
                        <a:t>type</a:t>
                      </a:r>
                      <a:endParaRPr sz="1400" dirty="0">
                        <a:latin typeface="Calibri" panose="020F0502020204030204"/>
                        <a:cs typeface="Calibri" panose="020F0502020204030204"/>
                      </a:endParaRPr>
                    </a:p>
                  </a:txBody>
                  <a:tcPr marL="0" marR="0" marT="97790"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99695">
                        <a:lnSpc>
                          <a:spcPct val="100000"/>
                        </a:lnSpc>
                      </a:pPr>
                      <a:r>
                        <a:rPr sz="1400" spc="40" dirty="0">
                          <a:solidFill>
                            <a:srgbClr val="231F20"/>
                          </a:solidFill>
                          <a:latin typeface="Calibri" panose="020F0502020204030204"/>
                          <a:cs typeface="Calibri" panose="020F0502020204030204"/>
                        </a:rPr>
                        <a:t>Product</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2865">
                        <a:lnSpc>
                          <a:spcPct val="100000"/>
                        </a:lnSpc>
                      </a:pPr>
                      <a:r>
                        <a:rPr sz="1400" spc="30" dirty="0">
                          <a:solidFill>
                            <a:srgbClr val="231F20"/>
                          </a:solidFill>
                          <a:latin typeface="Calibri" panose="020F0502020204030204"/>
                          <a:cs typeface="Calibri" panose="020F0502020204030204"/>
                        </a:rPr>
                        <a:t>Performance</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c>
                  <a:txBody>
                    <a:bodyPr/>
                    <a:lstStyle/>
                    <a:p>
                      <a:pPr>
                        <a:lnSpc>
                          <a:spcPct val="100000"/>
                        </a:lnSpc>
                        <a:spcBef>
                          <a:spcPts val="35"/>
                        </a:spcBef>
                      </a:pPr>
                      <a:endParaRPr sz="1850">
                        <a:latin typeface="Times New Roman" panose="02020603050405020304"/>
                        <a:cs typeface="Times New Roman" panose="02020603050405020304"/>
                      </a:endParaRPr>
                    </a:p>
                    <a:p>
                      <a:pPr marL="67310">
                        <a:lnSpc>
                          <a:spcPct val="100000"/>
                        </a:lnSpc>
                      </a:pPr>
                      <a:r>
                        <a:rPr sz="1400" spc="20" dirty="0">
                          <a:solidFill>
                            <a:srgbClr val="231F20"/>
                          </a:solidFill>
                          <a:latin typeface="Calibri" panose="020F0502020204030204"/>
                          <a:cs typeface="Calibri" panose="020F0502020204030204"/>
                        </a:rPr>
                        <a:t>Power</a:t>
                      </a:r>
                      <a:endParaRPr sz="1400">
                        <a:latin typeface="Calibri" panose="020F0502020204030204"/>
                        <a:cs typeface="Calibri" panose="020F0502020204030204"/>
                      </a:endParaRPr>
                    </a:p>
                  </a:txBody>
                  <a:tcPr marL="0" marR="0" marT="4445"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Processor</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Sun Niagara</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8-core</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1.2</a:t>
                      </a:r>
                      <a:r>
                        <a:rPr sz="1400" spc="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spc="-5" dirty="0">
                          <a:solidFill>
                            <a:srgbClr val="231F20"/>
                          </a:solidFill>
                          <a:latin typeface="Times New Roman" panose="02020603050405020304"/>
                          <a:cs typeface="Times New Roman" panose="02020603050405020304"/>
                        </a:rPr>
                        <a:t>72–79 </a:t>
                      </a:r>
                      <a:r>
                        <a:rPr sz="1400" dirty="0">
                          <a:solidFill>
                            <a:srgbClr val="231F20"/>
                          </a:solidFill>
                          <a:latin typeface="Times New Roman" panose="02020603050405020304"/>
                          <a:cs typeface="Times New Roman" panose="02020603050405020304"/>
                        </a:rPr>
                        <a:t>W</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peak</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70"/>
                        </a:spcBef>
                      </a:pPr>
                      <a:r>
                        <a:rPr sz="1400" spc="-5" dirty="0">
                          <a:solidFill>
                            <a:srgbClr val="231F20"/>
                          </a:solidFill>
                          <a:latin typeface="Times New Roman" panose="02020603050405020304"/>
                          <a:cs typeface="Times New Roman" panose="02020603050405020304"/>
                        </a:rPr>
                        <a:t>Intel Pentium </a:t>
                      </a:r>
                      <a:r>
                        <a:rPr sz="1400" dirty="0">
                          <a:solidFill>
                            <a:srgbClr val="231F20"/>
                          </a:solidFill>
                          <a:latin typeface="Times New Roman" panose="02020603050405020304"/>
                          <a:cs typeface="Times New Roman" panose="02020603050405020304"/>
                        </a:rPr>
                        <a:t>4</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4135">
                        <a:lnSpc>
                          <a:spcPct val="100000"/>
                        </a:lnSpc>
                        <a:spcBef>
                          <a:spcPts val="170"/>
                        </a:spcBef>
                      </a:pPr>
                      <a:r>
                        <a:rPr sz="1400" dirty="0">
                          <a:solidFill>
                            <a:srgbClr val="231F20"/>
                          </a:solidFill>
                          <a:latin typeface="Times New Roman" panose="02020603050405020304"/>
                          <a:cs typeface="Times New Roman" panose="02020603050405020304"/>
                        </a:rPr>
                        <a:t>2</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GHz</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9215">
                        <a:lnSpc>
                          <a:spcPct val="100000"/>
                        </a:lnSpc>
                        <a:spcBef>
                          <a:spcPts val="170"/>
                        </a:spcBef>
                      </a:pPr>
                      <a:r>
                        <a:rPr sz="1400" spc="-5" dirty="0">
                          <a:solidFill>
                            <a:srgbClr val="231F20"/>
                          </a:solidFill>
                          <a:latin typeface="Times New Roman" panose="02020603050405020304"/>
                          <a:cs typeface="Times New Roman" panose="02020603050405020304"/>
                        </a:rPr>
                        <a:t>48.9–66</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8255">
                        <a:lnSpc>
                          <a:spcPct val="100000"/>
                        </a:lnSpc>
                        <a:spcBef>
                          <a:spcPts val="150"/>
                        </a:spcBef>
                      </a:pPr>
                      <a:r>
                        <a:rPr sz="1400" spc="-5" dirty="0">
                          <a:solidFill>
                            <a:srgbClr val="231F20"/>
                          </a:solidFill>
                          <a:latin typeface="Times New Roman" panose="02020603050405020304"/>
                          <a:cs typeface="Times New Roman" panose="02020603050405020304"/>
                        </a:rPr>
                        <a:t>DRAM</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99060">
                        <a:lnSpc>
                          <a:spcPct val="100000"/>
                        </a:lnSpc>
                        <a:spcBef>
                          <a:spcPts val="150"/>
                        </a:spcBef>
                      </a:pPr>
                      <a:r>
                        <a:rPr sz="1400" spc="-5" dirty="0">
                          <a:solidFill>
                            <a:srgbClr val="231F20"/>
                          </a:solidFill>
                          <a:latin typeface="Times New Roman" panose="02020603050405020304"/>
                          <a:cs typeface="Times New Roman" panose="02020603050405020304"/>
                        </a:rPr>
                        <a:t>Kingston X64C3AD2 </a:t>
                      </a:r>
                      <a:r>
                        <a:rPr sz="1400" dirty="0">
                          <a:solidFill>
                            <a:srgbClr val="231F20"/>
                          </a:solidFill>
                          <a:latin typeface="Times New Roman" panose="02020603050405020304"/>
                          <a:cs typeface="Times New Roman" panose="02020603050405020304"/>
                        </a:rPr>
                        <a:t>1</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960">
                        <a:lnSpc>
                          <a:spcPct val="100000"/>
                        </a:lnSpc>
                        <a:spcBef>
                          <a:spcPts val="150"/>
                        </a:spcBef>
                      </a:pPr>
                      <a:r>
                        <a:rPr sz="1400" spc="-5" dirty="0">
                          <a:solidFill>
                            <a:srgbClr val="231F20"/>
                          </a:solidFill>
                          <a:latin typeface="Times New Roman" panose="02020603050405020304"/>
                          <a:cs typeface="Times New Roman" panose="02020603050405020304"/>
                        </a:rPr>
                        <a:t>184-pin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135">
                        <a:lnSpc>
                          <a:spcPct val="100000"/>
                        </a:lnSpc>
                        <a:spcBef>
                          <a:spcPts val="150"/>
                        </a:spcBef>
                      </a:pPr>
                      <a:r>
                        <a:rPr sz="1400" dirty="0">
                          <a:solidFill>
                            <a:srgbClr val="231F20"/>
                          </a:solidFill>
                          <a:latin typeface="Times New Roman" panose="02020603050405020304"/>
                          <a:cs typeface="Times New Roman" panose="02020603050405020304"/>
                        </a:rPr>
                        <a:t>3.7</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9525">
                      <a:solidFill>
                        <a:srgbClr val="231F20"/>
                      </a:solidFill>
                      <a:prstDash val="solid"/>
                    </a:lnB>
                  </a:tcPr>
                </a:tc>
                <a:tc>
                  <a:txBody>
                    <a:bodyPr/>
                    <a:lstStyle/>
                    <a:p>
                      <a:pPr marL="99695">
                        <a:lnSpc>
                          <a:spcPct val="100000"/>
                        </a:lnSpc>
                        <a:spcBef>
                          <a:spcPts val="150"/>
                        </a:spcBef>
                      </a:pPr>
                      <a:r>
                        <a:rPr sz="1400" spc="-10" dirty="0">
                          <a:solidFill>
                            <a:srgbClr val="231F20"/>
                          </a:solidFill>
                          <a:latin typeface="Times New Roman" panose="02020603050405020304"/>
                          <a:cs typeface="Times New Roman" panose="02020603050405020304"/>
                        </a:rPr>
                        <a:t>Kingston </a:t>
                      </a:r>
                      <a:r>
                        <a:rPr sz="1400" spc="-5" dirty="0">
                          <a:solidFill>
                            <a:srgbClr val="231F20"/>
                          </a:solidFill>
                          <a:latin typeface="Times New Roman" panose="02020603050405020304"/>
                          <a:cs typeface="Times New Roman" panose="02020603050405020304"/>
                        </a:rPr>
                        <a:t>D2N3 </a:t>
                      </a:r>
                      <a:r>
                        <a:rPr sz="1400"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 GB</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0325">
                        <a:lnSpc>
                          <a:spcPct val="100000"/>
                        </a:lnSpc>
                        <a:spcBef>
                          <a:spcPts val="150"/>
                        </a:spcBef>
                      </a:pPr>
                      <a:r>
                        <a:rPr sz="1400" spc="-5" dirty="0">
                          <a:solidFill>
                            <a:srgbClr val="231F20"/>
                          </a:solidFill>
                          <a:latin typeface="Times New Roman" panose="02020603050405020304"/>
                          <a:cs typeface="Times New Roman" panose="02020603050405020304"/>
                        </a:rPr>
                        <a:t>240-pin</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64770">
                        <a:lnSpc>
                          <a:spcPct val="100000"/>
                        </a:lnSpc>
                        <a:spcBef>
                          <a:spcPts val="150"/>
                        </a:spcBef>
                      </a:pPr>
                      <a:r>
                        <a:rPr sz="1400" spc="-5" dirty="0">
                          <a:solidFill>
                            <a:srgbClr val="231F20"/>
                          </a:solidFill>
                          <a:latin typeface="Times New Roman" panose="02020603050405020304"/>
                          <a:cs typeface="Times New Roman" panose="02020603050405020304"/>
                        </a:rPr>
                        <a:t>2.3</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spc="-10" dirty="0">
                          <a:solidFill>
                            <a:srgbClr val="231F20"/>
                          </a:solidFill>
                          <a:latin typeface="Times New Roman" panose="02020603050405020304"/>
                          <a:cs typeface="Times New Roman" panose="02020603050405020304"/>
                        </a:rPr>
                        <a:t>Hard</a:t>
                      </a:r>
                      <a:r>
                        <a:rPr sz="1400" spc="-2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drive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98425">
                        <a:lnSpc>
                          <a:spcPct val="100000"/>
                        </a:lnSpc>
                        <a:spcBef>
                          <a:spcPts val="17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spc="-15" dirty="0">
                          <a:solidFill>
                            <a:srgbClr val="231F20"/>
                          </a:solidFill>
                          <a:latin typeface="Times New Roman" panose="02020603050405020304"/>
                          <a:cs typeface="Times New Roman" panose="02020603050405020304"/>
                        </a:rPr>
                        <a:t>16</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0960">
                        <a:lnSpc>
                          <a:spcPct val="100000"/>
                        </a:lnSpc>
                        <a:spcBef>
                          <a:spcPts val="170"/>
                        </a:spcBef>
                      </a:pPr>
                      <a:r>
                        <a:rPr sz="1400" dirty="0">
                          <a:solidFill>
                            <a:srgbClr val="231F20"/>
                          </a:solidFill>
                          <a:latin typeface="Times New Roman" panose="02020603050405020304"/>
                          <a:cs typeface="Times New Roman" panose="02020603050405020304"/>
                        </a:rPr>
                        <a:t>5400</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6040">
                        <a:lnSpc>
                          <a:spcPct val="100000"/>
                        </a:lnSpc>
                        <a:spcBef>
                          <a:spcPts val="170"/>
                        </a:spcBef>
                      </a:pPr>
                      <a:r>
                        <a:rPr sz="1400" spc="-5" dirty="0">
                          <a:solidFill>
                            <a:srgbClr val="231F20"/>
                          </a:solidFill>
                          <a:latin typeface="Times New Roman" panose="02020603050405020304"/>
                          <a:cs typeface="Times New Roman" panose="02020603050405020304"/>
                        </a:rPr>
                        <a:t>7.0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2.9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326694">
                <a:tc>
                  <a:txBody>
                    <a:bodyPr/>
                    <a:lstStyle/>
                    <a:p>
                      <a:pPr>
                        <a:lnSpc>
                          <a:spcPct val="100000"/>
                        </a:lnSpc>
                      </a:pPr>
                      <a:endParaRPr sz="1500">
                        <a:latin typeface="Times New Roman" panose="02020603050405020304"/>
                        <a:cs typeface="Times New Roman" panose="02020603050405020304"/>
                      </a:endParaRPr>
                    </a:p>
                  </a:txBody>
                  <a:tcPr marL="0" marR="0" marT="0" marB="0">
                    <a:lnT w="9525">
                      <a:solidFill>
                        <a:srgbClr val="231F20"/>
                      </a:solidFill>
                      <a:prstDash val="solid"/>
                    </a:lnT>
                    <a:lnB w="38100">
                      <a:solidFill>
                        <a:srgbClr val="231F20"/>
                      </a:solidFill>
                      <a:prstDash val="solid"/>
                    </a:lnB>
                  </a:tcPr>
                </a:tc>
                <a:tc>
                  <a:txBody>
                    <a:bodyPr/>
                    <a:lstStyle/>
                    <a:p>
                      <a:pPr marL="99695">
                        <a:lnSpc>
                          <a:spcPct val="100000"/>
                        </a:lnSpc>
                        <a:spcBef>
                          <a:spcPts val="150"/>
                        </a:spcBef>
                      </a:pPr>
                      <a:r>
                        <a:rPr sz="1400" spc="-5" dirty="0">
                          <a:solidFill>
                            <a:srgbClr val="231F20"/>
                          </a:solidFill>
                          <a:latin typeface="Times New Roman" panose="02020603050405020304"/>
                          <a:cs typeface="Times New Roman" panose="02020603050405020304"/>
                        </a:rPr>
                        <a:t>DiamondMax</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9</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2230">
                        <a:lnSpc>
                          <a:spcPct val="100000"/>
                        </a:lnSpc>
                        <a:spcBef>
                          <a:spcPts val="150"/>
                        </a:spcBef>
                      </a:pPr>
                      <a:r>
                        <a:rPr sz="1400" dirty="0">
                          <a:solidFill>
                            <a:srgbClr val="231F20"/>
                          </a:solidFill>
                          <a:latin typeface="Times New Roman" panose="02020603050405020304"/>
                          <a:cs typeface="Times New Roman" panose="02020603050405020304"/>
                        </a:rPr>
                        <a:t>7200</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rpm</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66040">
                        <a:lnSpc>
                          <a:spcPct val="100000"/>
                        </a:lnSpc>
                        <a:spcBef>
                          <a:spcPts val="150"/>
                        </a:spcBef>
                      </a:pPr>
                      <a:r>
                        <a:rPr sz="1400" spc="-5" dirty="0">
                          <a:solidFill>
                            <a:srgbClr val="231F20"/>
                          </a:solidFill>
                          <a:latin typeface="Times New Roman" panose="02020603050405020304"/>
                          <a:cs typeface="Times New Roman" panose="02020603050405020304"/>
                        </a:rPr>
                        <a:t>7.9 </a:t>
                      </a:r>
                      <a:r>
                        <a:rPr sz="1400" dirty="0">
                          <a:solidFill>
                            <a:srgbClr val="231F20"/>
                          </a:solidFill>
                          <a:latin typeface="Times New Roman" panose="02020603050405020304"/>
                          <a:cs typeface="Times New Roman" panose="02020603050405020304"/>
                        </a:rPr>
                        <a:t>W </a:t>
                      </a:r>
                      <a:r>
                        <a:rPr sz="1400" spc="-5" dirty="0">
                          <a:solidFill>
                            <a:srgbClr val="231F20"/>
                          </a:solidFill>
                          <a:latin typeface="Times New Roman" panose="02020603050405020304"/>
                          <a:cs typeface="Times New Roman" panose="02020603050405020304"/>
                        </a:rPr>
                        <a:t>read/seek, 4.0 </a:t>
                      </a:r>
                      <a:r>
                        <a:rPr sz="1400" dirty="0">
                          <a:solidFill>
                            <a:srgbClr val="231F20"/>
                          </a:solidFill>
                          <a:latin typeface="Times New Roman" panose="02020603050405020304"/>
                          <a:cs typeface="Times New Roman" panose="02020603050405020304"/>
                        </a:rPr>
                        <a:t>W</a:t>
                      </a:r>
                      <a:r>
                        <a:rPr sz="1400" spc="-2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idle</a:t>
                      </a:r>
                      <a:endParaRPr sz="1400" dirty="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6" name="object 4"/>
          <p:cNvSpPr txBox="1"/>
          <p:nvPr/>
        </p:nvSpPr>
        <p:spPr>
          <a:xfrm>
            <a:off x="1252929" y="6153060"/>
            <a:ext cx="5407303"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1.23</a:t>
            </a:r>
            <a:r>
              <a:rPr sz="1400" spc="-185" dirty="0">
                <a:solidFill>
                  <a:srgbClr val="231F20"/>
                </a:solidFill>
                <a:latin typeface="Lucida Sans"/>
                <a:cs typeface="Lucida Sans"/>
              </a:rPr>
              <a:t> </a:t>
            </a:r>
            <a:r>
              <a:rPr sz="1400" spc="25" dirty="0">
                <a:solidFill>
                  <a:srgbClr val="231F20"/>
                </a:solidFill>
                <a:latin typeface="Calibri" panose="020F0502020204030204"/>
                <a:cs typeface="Calibri" panose="020F0502020204030204"/>
              </a:rPr>
              <a:t>Power </a:t>
            </a:r>
            <a:r>
              <a:rPr sz="1400" spc="50" dirty="0">
                <a:solidFill>
                  <a:srgbClr val="231F20"/>
                </a:solidFill>
                <a:latin typeface="Calibri" panose="020F0502020204030204"/>
                <a:cs typeface="Calibri" panose="020F0502020204030204"/>
              </a:rPr>
              <a:t>consumption </a:t>
            </a:r>
            <a:r>
              <a:rPr sz="1400" spc="30" dirty="0">
                <a:solidFill>
                  <a:srgbClr val="231F20"/>
                </a:solidFill>
                <a:latin typeface="Calibri" panose="020F0502020204030204"/>
                <a:cs typeface="Calibri" panose="020F0502020204030204"/>
              </a:rPr>
              <a:t>of </a:t>
            </a:r>
            <a:r>
              <a:rPr sz="1400" spc="25" dirty="0">
                <a:solidFill>
                  <a:srgbClr val="231F20"/>
                </a:solidFill>
                <a:latin typeface="Calibri" panose="020F0502020204030204"/>
                <a:cs typeface="Calibri" panose="020F0502020204030204"/>
              </a:rPr>
              <a:t>several </a:t>
            </a:r>
            <a:r>
              <a:rPr sz="1400" spc="40" dirty="0">
                <a:solidFill>
                  <a:srgbClr val="231F20"/>
                </a:solidFill>
                <a:latin typeface="Calibri" panose="020F0502020204030204"/>
                <a:cs typeface="Calibri" panose="020F0502020204030204"/>
              </a:rPr>
              <a:t>computer </a:t>
            </a:r>
            <a:r>
              <a:rPr sz="1400" spc="35" dirty="0">
                <a:solidFill>
                  <a:srgbClr val="231F20"/>
                </a:solidFill>
                <a:latin typeface="Calibri" panose="020F0502020204030204"/>
                <a:cs typeface="Calibri" panose="020F0502020204030204"/>
              </a:rPr>
              <a:t>components.</a:t>
            </a:r>
            <a:endParaRPr sz="1400" dirty="0">
              <a:latin typeface="Calibri" panose="020F0502020204030204"/>
              <a:cs typeface="Calibri" panose="020F0502020204030204"/>
            </a:endParaRPr>
          </a:p>
        </p:txBody>
      </p:sp>
      <p:sp>
        <p:nvSpPr>
          <p:cNvPr id="4" name="矩形 3"/>
          <p:cNvSpPr/>
          <p:nvPr/>
        </p:nvSpPr>
        <p:spPr>
          <a:xfrm>
            <a:off x="1242210" y="1916832"/>
            <a:ext cx="7722278" cy="1815882"/>
          </a:xfrm>
          <a:prstGeom prst="rect">
            <a:avLst/>
          </a:prstGeom>
        </p:spPr>
        <p:txBody>
          <a:bodyPr wrap="square">
            <a:spAutoFit/>
          </a:bodyPr>
          <a:lstStyle/>
          <a:p>
            <a:r>
              <a:rPr lang="zh-CN" altLang="en-US" sz="1600" dirty="0">
                <a:solidFill>
                  <a:srgbClr val="00B050"/>
                </a:solidFill>
              </a:rPr>
              <a:t>Solve the following four equations:</a:t>
            </a:r>
            <a:endParaRPr lang="zh-CN" altLang="en-US" sz="1600" dirty="0">
              <a:solidFill>
                <a:srgbClr val="00B050"/>
              </a:solidFill>
            </a:endParaRPr>
          </a:p>
          <a:p>
            <a:r>
              <a:rPr lang="zh-CN" altLang="en-US" sz="1600" dirty="0">
                <a:solidFill>
                  <a:srgbClr val="00B050"/>
                </a:solidFill>
              </a:rPr>
              <a:t>seek7200 = .75 </a:t>
            </a:r>
            <a:r>
              <a:rPr lang="en-US" altLang="zh-CN" sz="1600" dirty="0" smtClean="0">
                <a:solidFill>
                  <a:srgbClr val="00B050"/>
                </a:solidFill>
              </a:rPr>
              <a:t>*</a:t>
            </a:r>
            <a:r>
              <a:rPr lang="zh-CN" altLang="en-US" sz="1600" dirty="0" smtClean="0">
                <a:solidFill>
                  <a:srgbClr val="00B050"/>
                </a:solidFill>
              </a:rPr>
              <a:t> </a:t>
            </a:r>
            <a:r>
              <a:rPr lang="zh-CN" altLang="en-US" sz="1600" dirty="0">
                <a:solidFill>
                  <a:srgbClr val="00B050"/>
                </a:solidFill>
              </a:rPr>
              <a:t>seek</a:t>
            </a:r>
            <a:r>
              <a:rPr lang="zh-CN" altLang="en-US" sz="1600" dirty="0" smtClean="0">
                <a:solidFill>
                  <a:srgbClr val="00B050"/>
                </a:solidFill>
              </a:rPr>
              <a:t>5400</a:t>
            </a:r>
            <a:endParaRPr lang="en-US" altLang="zh-CN" sz="1600" dirty="0" smtClean="0">
              <a:solidFill>
                <a:srgbClr val="00B050"/>
              </a:solidFill>
            </a:endParaRPr>
          </a:p>
          <a:p>
            <a:r>
              <a:rPr lang="zh-CN" altLang="en-US" sz="1600" dirty="0" smtClean="0">
                <a:solidFill>
                  <a:srgbClr val="00B050"/>
                </a:solidFill>
              </a:rPr>
              <a:t>seek</a:t>
            </a:r>
            <a:r>
              <a:rPr lang="zh-CN" altLang="en-US" sz="1600" dirty="0">
                <a:solidFill>
                  <a:srgbClr val="00B050"/>
                </a:solidFill>
              </a:rPr>
              <a:t>7200 + idle7200 = </a:t>
            </a:r>
            <a:r>
              <a:rPr lang="en-US" altLang="zh-CN" sz="1600" dirty="0" smtClean="0">
                <a:solidFill>
                  <a:srgbClr val="00B050"/>
                </a:solidFill>
              </a:rPr>
              <a:t>1.0</a:t>
            </a:r>
            <a:endParaRPr lang="en-US" altLang="zh-CN" sz="1600" dirty="0" smtClean="0">
              <a:solidFill>
                <a:srgbClr val="00B050"/>
              </a:solidFill>
            </a:endParaRPr>
          </a:p>
          <a:p>
            <a:r>
              <a:rPr lang="zh-CN" altLang="en-US" sz="1600" dirty="0" smtClean="0">
                <a:solidFill>
                  <a:srgbClr val="00B050"/>
                </a:solidFill>
              </a:rPr>
              <a:t>seek</a:t>
            </a:r>
            <a:r>
              <a:rPr lang="zh-CN" altLang="en-US" sz="1600" dirty="0">
                <a:solidFill>
                  <a:srgbClr val="00B050"/>
                </a:solidFill>
              </a:rPr>
              <a:t>5400 + idle5400 = </a:t>
            </a:r>
            <a:r>
              <a:rPr lang="zh-CN" altLang="en-US" sz="1600" dirty="0" smtClean="0">
                <a:solidFill>
                  <a:srgbClr val="00B050"/>
                </a:solidFill>
              </a:rPr>
              <a:t>1</a:t>
            </a:r>
            <a:r>
              <a:rPr lang="en-US" altLang="zh-CN" sz="1600" dirty="0" smtClean="0">
                <a:solidFill>
                  <a:srgbClr val="00B050"/>
                </a:solidFill>
              </a:rPr>
              <a:t>.0</a:t>
            </a:r>
            <a:endParaRPr lang="zh-CN" altLang="en-US" sz="1600" dirty="0">
              <a:solidFill>
                <a:srgbClr val="00B050"/>
              </a:solidFill>
            </a:endParaRPr>
          </a:p>
          <a:p>
            <a:r>
              <a:rPr lang="zh-CN" altLang="en-US" sz="1600" dirty="0">
                <a:solidFill>
                  <a:srgbClr val="00B050"/>
                </a:solidFill>
              </a:rPr>
              <a:t>seek7200 </a:t>
            </a:r>
            <a:r>
              <a:rPr lang="en-US" altLang="zh-CN" sz="1600" dirty="0" smtClean="0">
                <a:solidFill>
                  <a:srgbClr val="00B050"/>
                </a:solidFill>
              </a:rPr>
              <a:t>*</a:t>
            </a:r>
            <a:r>
              <a:rPr lang="zh-CN" altLang="en-US" sz="1600" dirty="0" smtClean="0">
                <a:solidFill>
                  <a:srgbClr val="00B050"/>
                </a:solidFill>
              </a:rPr>
              <a:t> </a:t>
            </a:r>
            <a:r>
              <a:rPr lang="zh-CN" altLang="en-US" sz="1600" dirty="0">
                <a:solidFill>
                  <a:srgbClr val="00B050"/>
                </a:solidFill>
              </a:rPr>
              <a:t>7.9 + idle7200 </a:t>
            </a:r>
            <a:r>
              <a:rPr lang="en-US" altLang="zh-CN" sz="1600" dirty="0" smtClean="0">
                <a:solidFill>
                  <a:srgbClr val="00B050"/>
                </a:solidFill>
              </a:rPr>
              <a:t>*</a:t>
            </a:r>
            <a:r>
              <a:rPr lang="zh-CN" altLang="en-US" sz="1600" dirty="0" smtClean="0">
                <a:solidFill>
                  <a:srgbClr val="00B050"/>
                </a:solidFill>
              </a:rPr>
              <a:t> </a:t>
            </a:r>
            <a:r>
              <a:rPr lang="zh-CN" altLang="en-US" sz="1600" dirty="0">
                <a:solidFill>
                  <a:srgbClr val="00B050"/>
                </a:solidFill>
              </a:rPr>
              <a:t>4 = seek5400 </a:t>
            </a:r>
            <a:r>
              <a:rPr lang="en-US" altLang="zh-CN" sz="1600" dirty="0" smtClean="0">
                <a:solidFill>
                  <a:srgbClr val="00B050"/>
                </a:solidFill>
              </a:rPr>
              <a:t>*</a:t>
            </a:r>
            <a:r>
              <a:rPr lang="zh-CN" altLang="en-US" sz="1600" dirty="0" smtClean="0">
                <a:solidFill>
                  <a:srgbClr val="00B050"/>
                </a:solidFill>
              </a:rPr>
              <a:t> </a:t>
            </a:r>
            <a:r>
              <a:rPr lang="zh-CN" altLang="en-US" sz="1600" dirty="0">
                <a:solidFill>
                  <a:srgbClr val="00B050"/>
                </a:solidFill>
              </a:rPr>
              <a:t>7 + idle5400 </a:t>
            </a:r>
            <a:r>
              <a:rPr lang="en-US" altLang="zh-CN" sz="1600" dirty="0" smtClean="0">
                <a:solidFill>
                  <a:srgbClr val="00B050"/>
                </a:solidFill>
              </a:rPr>
              <a:t>*</a:t>
            </a:r>
            <a:r>
              <a:rPr lang="zh-CN" altLang="en-US" sz="1600" dirty="0" smtClean="0">
                <a:solidFill>
                  <a:srgbClr val="00B050"/>
                </a:solidFill>
              </a:rPr>
              <a:t> </a:t>
            </a:r>
            <a:r>
              <a:rPr lang="zh-CN" altLang="en-US" sz="1600" dirty="0">
                <a:solidFill>
                  <a:srgbClr val="00B050"/>
                </a:solidFill>
              </a:rPr>
              <a:t>2.</a:t>
            </a:r>
            <a:r>
              <a:rPr lang="zh-CN" altLang="en-US" sz="1600" dirty="0" smtClean="0">
                <a:solidFill>
                  <a:srgbClr val="00B050"/>
                </a:solidFill>
              </a:rPr>
              <a:t>9</a:t>
            </a:r>
            <a:endParaRPr lang="en-US" altLang="zh-CN" sz="1600" dirty="0" smtClean="0">
              <a:solidFill>
                <a:srgbClr val="00B050"/>
              </a:solidFill>
            </a:endParaRPr>
          </a:p>
          <a:p>
            <a:endParaRPr lang="zh-CN" altLang="en-US" sz="1600" dirty="0">
              <a:solidFill>
                <a:srgbClr val="00B050"/>
              </a:solidFill>
            </a:endParaRPr>
          </a:p>
          <a:p>
            <a:r>
              <a:rPr lang="zh-CN" altLang="en-US" sz="1600" dirty="0">
                <a:solidFill>
                  <a:srgbClr val="00B050"/>
                </a:solidFill>
              </a:rPr>
              <a:t>idle7200 = 29.8%</a:t>
            </a:r>
            <a:endParaRPr lang="zh-CN" altLang="en-US" sz="1600" dirty="0">
              <a:solidFill>
                <a:srgbClr val="00B05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4824883"/>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1.6  </a:t>
            </a:r>
            <a:r>
              <a:rPr lang="zh-CN" altLang="en-US" sz="2800" b="1" kern="0" dirty="0">
                <a:solidFill>
                  <a:srgbClr val="003FFF"/>
                </a:solidFill>
                <a:latin typeface="Comic Sans MS" panose="030F0702030302020204" pitchFamily="66" charset="0"/>
                <a:ea typeface="+mn-ea"/>
              </a:rPr>
              <a:t>成本的趋势</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1.10  </a:t>
            </a:r>
            <a:r>
              <a:rPr lang="zh-CN" altLang="en-US" sz="2800" b="1" kern="0" dirty="0">
                <a:solidFill>
                  <a:srgbClr val="000000"/>
                </a:solidFill>
                <a:latin typeface="Comic Sans MS" panose="030F0702030302020204" pitchFamily="66" charset="0"/>
                <a:ea typeface="+mn-ea"/>
              </a:rPr>
              <a:t>综合：性能和性价比</a:t>
            </a:r>
            <a:endParaRPr lang="en-US" altLang="zh-CN" sz="2800" b="1" kern="0" dirty="0">
              <a:solidFill>
                <a:srgbClr val="000000"/>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228600" y="1341438"/>
            <a:ext cx="8915400" cy="4800600"/>
          </a:xfrm>
          <a:prstGeom prst="rect">
            <a:avLst/>
          </a:prstGeom>
          <a:noFill/>
          <a:ln w="9525">
            <a:noFill/>
            <a:miter lim="800000"/>
          </a:ln>
          <a:effectLst/>
        </p:spPr>
        <p:txBody>
          <a:bodyPr/>
          <a:lstStyle/>
          <a:p>
            <a:pPr marL="342900" indent="-342900">
              <a:lnSpc>
                <a:spcPct val="80000"/>
              </a:lnSpc>
              <a:spcBef>
                <a:spcPct val="20000"/>
              </a:spcBef>
              <a:buClr>
                <a:schemeClr val="hlink"/>
              </a:buClr>
              <a:buSzPct val="70000"/>
              <a:buFont typeface="Wingdings" panose="05000000000000000000" pitchFamily="2" charset="2"/>
              <a:buChar char="n"/>
              <a:defRPr/>
            </a:pPr>
            <a:r>
              <a:rPr lang="zh-CN" altLang="en-US" sz="3200" b="1" i="1" kern="0" dirty="0">
                <a:solidFill>
                  <a:srgbClr val="000000"/>
                </a:solidFill>
                <a:latin typeface="Comic Sans MS" panose="030F0702030302020204" pitchFamily="66" charset="0"/>
                <a:ea typeface="+mn-ea"/>
              </a:rPr>
              <a:t>元器件成本是设计者需要考虑的一个方面</a:t>
            </a:r>
            <a:endParaRPr lang="en-US" altLang="zh-CN" sz="4000" b="1" i="1" kern="0" dirty="0">
              <a:solidFill>
                <a:srgbClr val="FFFFFF"/>
              </a:solidFill>
              <a:latin typeface="Comic Sans MS" panose="030F0702030302020204" pitchFamily="66" charset="0"/>
              <a:ea typeface="+mn-ea"/>
            </a:endParaRPr>
          </a:p>
          <a:p>
            <a:pPr marL="742950" lvl="1" indent="-285750">
              <a:lnSpc>
                <a:spcPct val="80000"/>
              </a:lnSpc>
              <a:spcBef>
                <a:spcPct val="20000"/>
              </a:spcBef>
              <a:buClr>
                <a:schemeClr val="accent2"/>
              </a:buClr>
              <a:buSzPct val="70000"/>
              <a:defRPr/>
            </a:pPr>
            <a:endParaRPr lang="en-US" altLang="zh-CN" sz="2800" kern="0" dirty="0">
              <a:solidFill>
                <a:srgbClr val="000000"/>
              </a:solidFill>
              <a:latin typeface="+mn-lt"/>
              <a:ea typeface="+mn-ea"/>
            </a:endParaRPr>
          </a:p>
          <a:p>
            <a:pPr marL="342900" indent="-342900">
              <a:lnSpc>
                <a:spcPct val="80000"/>
              </a:lnSpc>
              <a:spcBef>
                <a:spcPct val="20000"/>
              </a:spcBef>
              <a:buClr>
                <a:schemeClr val="hlink"/>
              </a:buClr>
              <a:buSzPct val="70000"/>
              <a:buFont typeface="Wingdings" panose="05000000000000000000" pitchFamily="2" charset="2"/>
              <a:buChar char="n"/>
              <a:defRPr/>
            </a:pPr>
            <a:r>
              <a:rPr lang="zh-CN" altLang="en-US" sz="3200" b="1" i="1" kern="0" dirty="0">
                <a:solidFill>
                  <a:srgbClr val="000000"/>
                </a:solidFill>
                <a:latin typeface="Comic Sans MS" panose="030F0702030302020204" pitchFamily="66" charset="0"/>
                <a:ea typeface="+mn-ea"/>
              </a:rPr>
              <a:t>影响成本的主要因素：</a:t>
            </a:r>
            <a:endParaRPr lang="en-US" altLang="zh-CN" sz="3200" b="1" i="1" kern="0" dirty="0">
              <a:solidFill>
                <a:srgbClr val="FFFFFF"/>
              </a:solidFill>
              <a:latin typeface="Comic Sans MS" panose="030F0702030302020204" pitchFamily="66" charset="0"/>
              <a:ea typeface="+mn-ea"/>
            </a:endParaRPr>
          </a:p>
          <a:p>
            <a:pPr marL="742950" lvl="1" indent="-285750">
              <a:lnSpc>
                <a:spcPct val="150000"/>
              </a:lnSpc>
              <a:spcBef>
                <a:spcPct val="20000"/>
              </a:spcBef>
              <a:buClr>
                <a:schemeClr val="accent2"/>
              </a:buClr>
              <a:buSzPct val="70000"/>
              <a:buFont typeface="Wingdings" panose="05000000000000000000" pitchFamily="2" charset="2"/>
              <a:buChar char="n"/>
              <a:defRPr/>
            </a:pPr>
            <a:r>
              <a:rPr lang="en-US" altLang="zh-CN" sz="2400" b="1" kern="0" dirty="0">
                <a:solidFill>
                  <a:srgbClr val="990000"/>
                </a:solidFill>
                <a:latin typeface="Comic Sans MS" panose="030F0702030302020204" pitchFamily="66" charset="0"/>
                <a:ea typeface="+mn-ea"/>
              </a:rPr>
              <a:t>Time</a:t>
            </a:r>
            <a:r>
              <a:rPr lang="en-US" altLang="zh-CN" sz="2400" b="1" kern="0" dirty="0">
                <a:solidFill>
                  <a:srgbClr val="000000"/>
                </a:solidFill>
                <a:latin typeface="Comic Sans MS" panose="030F0702030302020204" pitchFamily="66" charset="0"/>
                <a:ea typeface="+mn-ea"/>
              </a:rPr>
              <a:t>----</a:t>
            </a:r>
            <a:r>
              <a:rPr lang="zh-CN" altLang="en-US" sz="2400" b="1" kern="0" dirty="0">
                <a:solidFill>
                  <a:srgbClr val="000000"/>
                </a:solidFill>
                <a:latin typeface="Comic Sans MS" panose="030F0702030302020204" pitchFamily="66" charset="0"/>
                <a:ea typeface="+mn-ea"/>
              </a:rPr>
              <a:t>元器件价格随着时间而下降（实现技术没有实质性改进）。因为随着时间推移产出率不断增高。</a:t>
            </a:r>
            <a:endParaRPr lang="en-US" altLang="zh-CN" sz="2400" b="1" kern="0" dirty="0">
              <a:solidFill>
                <a:srgbClr val="FFFFFF"/>
              </a:solidFill>
              <a:latin typeface="Comic Sans MS" panose="030F0702030302020204" pitchFamily="66" charset="0"/>
              <a:ea typeface="+mn-ea"/>
            </a:endParaRPr>
          </a:p>
          <a:p>
            <a:pPr marL="742950" lvl="1" indent="-285750">
              <a:lnSpc>
                <a:spcPct val="150000"/>
              </a:lnSpc>
              <a:spcBef>
                <a:spcPct val="20000"/>
              </a:spcBef>
              <a:buClr>
                <a:schemeClr val="accent2"/>
              </a:buClr>
              <a:buSzPct val="70000"/>
              <a:buFont typeface="Wingdings" panose="05000000000000000000" pitchFamily="2" charset="2"/>
              <a:buChar char="n"/>
              <a:defRPr/>
            </a:pPr>
            <a:r>
              <a:rPr lang="en-US" altLang="zh-CN" sz="2400" b="1" kern="0" dirty="0">
                <a:solidFill>
                  <a:srgbClr val="990000"/>
                </a:solidFill>
                <a:latin typeface="Comic Sans MS" panose="030F0702030302020204" pitchFamily="66" charset="0"/>
                <a:ea typeface="+mn-ea"/>
              </a:rPr>
              <a:t>Volume</a:t>
            </a:r>
            <a:r>
              <a:rPr lang="en-US" altLang="zh-CN" sz="2400" b="1" kern="0" dirty="0">
                <a:solidFill>
                  <a:srgbClr val="000000"/>
                </a:solidFill>
                <a:latin typeface="Comic Sans MS" panose="030F0702030302020204" pitchFamily="66" charset="0"/>
                <a:ea typeface="+mn-ea"/>
              </a:rPr>
              <a:t> </a:t>
            </a:r>
            <a:r>
              <a:rPr lang="zh-CN" altLang="en-US" sz="2400" b="1" kern="0" dirty="0">
                <a:solidFill>
                  <a:srgbClr val="000000"/>
                </a:solidFill>
                <a:latin typeface="Comic Sans MS" panose="030F0702030302020204" pitchFamily="66" charset="0"/>
                <a:ea typeface="+mn-ea"/>
              </a:rPr>
              <a:t>（产量）</a:t>
            </a:r>
            <a:r>
              <a:rPr lang="en-US" altLang="zh-CN" sz="2400" b="1" kern="0" dirty="0">
                <a:solidFill>
                  <a:srgbClr val="000000"/>
                </a:solidFill>
                <a:latin typeface="Comic Sans MS" panose="030F0702030302020204" pitchFamily="66" charset="0"/>
                <a:ea typeface="+mn-ea"/>
              </a:rPr>
              <a:t>----</a:t>
            </a:r>
            <a:r>
              <a:rPr lang="zh-CN" altLang="en-US" sz="2400" b="1" kern="0" dirty="0">
                <a:solidFill>
                  <a:srgbClr val="000000"/>
                </a:solidFill>
                <a:latin typeface="Comic Sans MS" panose="030F0702030302020204" pitchFamily="66" charset="0"/>
                <a:ea typeface="+mn-ea"/>
              </a:rPr>
              <a:t>提高意味着制造效率提高</a:t>
            </a:r>
            <a:endParaRPr lang="en-US" altLang="zh-CN" sz="2400" b="1" kern="0" dirty="0">
              <a:solidFill>
                <a:srgbClr val="FFFFFF"/>
              </a:solidFill>
              <a:latin typeface="+mn-lt"/>
              <a:ea typeface="+mn-ea"/>
            </a:endParaRPr>
          </a:p>
          <a:p>
            <a:pPr marL="742950" lvl="1" indent="-285750">
              <a:lnSpc>
                <a:spcPct val="150000"/>
              </a:lnSpc>
              <a:spcBef>
                <a:spcPct val="20000"/>
              </a:spcBef>
              <a:buClr>
                <a:schemeClr val="accent2"/>
              </a:buClr>
              <a:buSzPct val="70000"/>
              <a:buFont typeface="Wingdings" panose="05000000000000000000" pitchFamily="2" charset="2"/>
              <a:buChar char="n"/>
              <a:defRPr/>
            </a:pPr>
            <a:r>
              <a:rPr lang="en-US" altLang="zh-CN" sz="2400" b="1" kern="0" dirty="0" err="1">
                <a:solidFill>
                  <a:srgbClr val="990000"/>
                </a:solidFill>
                <a:latin typeface="Comic Sans MS" panose="030F0702030302020204" pitchFamily="66" charset="0"/>
                <a:ea typeface="+mn-ea"/>
              </a:rPr>
              <a:t>Commodification</a:t>
            </a:r>
            <a:r>
              <a:rPr lang="zh-CN" altLang="en-US" sz="2400" b="1" kern="0" dirty="0">
                <a:solidFill>
                  <a:srgbClr val="000000"/>
                </a:solidFill>
                <a:latin typeface="Comic Sans MS" panose="030F0702030302020204" pitchFamily="66" charset="0"/>
                <a:ea typeface="+mn-ea"/>
              </a:rPr>
              <a:t>（商品）</a:t>
            </a:r>
            <a:r>
              <a:rPr lang="en-US" altLang="zh-CN" sz="2400" b="1" kern="0" dirty="0">
                <a:solidFill>
                  <a:srgbClr val="000000"/>
                </a:solidFill>
                <a:latin typeface="+mn-lt"/>
                <a:ea typeface="+mn-ea"/>
              </a:rPr>
              <a:t>----</a:t>
            </a:r>
            <a:r>
              <a:rPr lang="zh-CN" altLang="en-US" sz="2400" b="1" kern="0" dirty="0">
                <a:solidFill>
                  <a:srgbClr val="000000"/>
                </a:solidFill>
                <a:latin typeface="+mn-lt"/>
                <a:ea typeface="+mn-ea"/>
              </a:rPr>
              <a:t>元器件供应商之间的竞争会降低成本</a:t>
            </a:r>
            <a:endParaRPr lang="en-US" altLang="zh-CN" sz="2400" b="1" kern="0" dirty="0">
              <a:solidFill>
                <a:srgbClr val="000000"/>
              </a:solidFill>
              <a:latin typeface="Comic Sans MS" panose="030F0702030302020204" pitchFamily="66" charset="0"/>
              <a:ea typeface="+mn-ea"/>
            </a:endParaRPr>
          </a:p>
        </p:txBody>
      </p:sp>
      <p:sp>
        <p:nvSpPr>
          <p:cNvPr id="3" name="Rectangle 2"/>
          <p:cNvSpPr>
            <a:spLocks noGrp="1" noChangeArrowheads="1"/>
          </p:cNvSpPr>
          <p:nvPr>
            <p:ph type="title"/>
          </p:nvPr>
        </p:nvSpPr>
        <p:spPr>
          <a:xfrm>
            <a:off x="714375" y="357188"/>
            <a:ext cx="7993063" cy="561975"/>
          </a:xfrm>
        </p:spPr>
        <p:txBody>
          <a:bodyPr/>
          <a:lstStyle/>
          <a:p>
            <a:pPr>
              <a:defRPr/>
            </a:pPr>
            <a:r>
              <a:rPr lang="en-US" altLang="zh-CN" dirty="0" smtClean="0">
                <a:solidFill>
                  <a:srgbClr val="1A1A00"/>
                </a:solidFill>
              </a:rPr>
              <a:t>1.6  </a:t>
            </a:r>
            <a:r>
              <a:rPr lang="zh-CN" altLang="en-US" dirty="0" smtClean="0">
                <a:solidFill>
                  <a:srgbClr val="1A1A00"/>
                </a:solidFill>
              </a:rPr>
              <a:t>成本的趋势</a:t>
            </a:r>
            <a:endParaRPr lang="en-US" altLang="zh-CN" dirty="0">
              <a:solidFill>
                <a:srgbClr val="1A1A00"/>
              </a:solidFill>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7"/>
          <p:cNvSpPr txBox="1">
            <a:spLocks noChangeArrowheads="1"/>
          </p:cNvSpPr>
          <p:nvPr/>
        </p:nvSpPr>
        <p:spPr bwMode="auto">
          <a:xfrm>
            <a:off x="428625" y="1428750"/>
            <a:ext cx="257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集成电路成本  </a:t>
            </a:r>
            <a:r>
              <a:rPr lang="en-US" altLang="zh-CN" sz="2000" b="1">
                <a:solidFill>
                  <a:srgbClr val="000000"/>
                </a:solidFill>
              </a:rPr>
              <a:t>= </a:t>
            </a:r>
            <a:endParaRPr lang="zh-CN" altLang="en-US" sz="2000" b="1">
              <a:solidFill>
                <a:srgbClr val="000000"/>
              </a:solidFill>
            </a:endParaRPr>
          </a:p>
        </p:txBody>
      </p:sp>
      <p:sp>
        <p:nvSpPr>
          <p:cNvPr id="7171" name="TextBox 18"/>
          <p:cNvSpPr txBox="1">
            <a:spLocks noChangeArrowheads="1"/>
          </p:cNvSpPr>
          <p:nvPr/>
        </p:nvSpPr>
        <p:spPr bwMode="auto">
          <a:xfrm>
            <a:off x="2857500" y="1071563"/>
            <a:ext cx="58023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芯片成本 </a:t>
            </a:r>
            <a:r>
              <a:rPr lang="en-US" altLang="zh-CN" sz="2000" b="1">
                <a:solidFill>
                  <a:srgbClr val="000000"/>
                </a:solidFill>
              </a:rPr>
              <a:t>+ </a:t>
            </a:r>
            <a:r>
              <a:rPr lang="zh-CN" altLang="en-US" sz="2000" b="1">
                <a:solidFill>
                  <a:srgbClr val="000000"/>
                </a:solidFill>
              </a:rPr>
              <a:t>掩膜成本</a:t>
            </a:r>
            <a:r>
              <a:rPr lang="en-US" altLang="zh-CN" sz="2000" b="1">
                <a:solidFill>
                  <a:srgbClr val="000000"/>
                </a:solidFill>
              </a:rPr>
              <a:t>+</a:t>
            </a:r>
            <a:r>
              <a:rPr lang="zh-CN" altLang="en-US" sz="2000" b="1">
                <a:solidFill>
                  <a:srgbClr val="000000"/>
                </a:solidFill>
              </a:rPr>
              <a:t>芯片测试成本 </a:t>
            </a:r>
            <a:r>
              <a:rPr lang="en-US" altLang="zh-CN" sz="2000" b="1">
                <a:solidFill>
                  <a:srgbClr val="000000"/>
                </a:solidFill>
              </a:rPr>
              <a:t>+ </a:t>
            </a:r>
            <a:r>
              <a:rPr lang="zh-CN" altLang="en-US" sz="2000" b="1">
                <a:solidFill>
                  <a:srgbClr val="000000"/>
                </a:solidFill>
              </a:rPr>
              <a:t>封装成本</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r>
              <a:rPr lang="zh-CN" altLang="en-US" sz="2000" b="1">
                <a:solidFill>
                  <a:srgbClr val="000000"/>
                </a:solidFill>
              </a:rPr>
              <a:t>最终测试成品率</a:t>
            </a:r>
            <a:endParaRPr lang="zh-CN" altLang="en-US" sz="2000" b="1">
              <a:solidFill>
                <a:srgbClr val="000000"/>
              </a:solidFill>
            </a:endParaRPr>
          </a:p>
        </p:txBody>
      </p:sp>
      <p:cxnSp>
        <p:nvCxnSpPr>
          <p:cNvPr id="7172" name="直接连接符 19"/>
          <p:cNvCxnSpPr>
            <a:cxnSpLocks noChangeShapeType="1"/>
          </p:cNvCxnSpPr>
          <p:nvPr/>
        </p:nvCxnSpPr>
        <p:spPr bwMode="auto">
          <a:xfrm>
            <a:off x="2857500" y="1579563"/>
            <a:ext cx="5802313" cy="0"/>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7173" name="TextBox 20"/>
          <p:cNvSpPr txBox="1">
            <a:spLocks noChangeArrowheads="1"/>
          </p:cNvSpPr>
          <p:nvPr/>
        </p:nvSpPr>
        <p:spPr bwMode="auto">
          <a:xfrm>
            <a:off x="428625" y="214313"/>
            <a:ext cx="4857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400" b="1">
                <a:solidFill>
                  <a:srgbClr val="990000"/>
                </a:solidFill>
              </a:rPr>
              <a:t>每个</a:t>
            </a:r>
            <a:r>
              <a:rPr lang="zh-CN" altLang="en-US" sz="2400" b="1">
                <a:solidFill>
                  <a:srgbClr val="0000FF"/>
                </a:solidFill>
              </a:rPr>
              <a:t>集成电路成本的计算：</a:t>
            </a:r>
            <a:endParaRPr lang="zh-CN" altLang="en-US" sz="2400" b="1">
              <a:solidFill>
                <a:srgbClr val="0000FF"/>
              </a:solidFill>
            </a:endParaRPr>
          </a:p>
        </p:txBody>
      </p:sp>
      <p:sp>
        <p:nvSpPr>
          <p:cNvPr id="7174" name="TextBox 17"/>
          <p:cNvSpPr txBox="1">
            <a:spLocks noChangeArrowheads="1"/>
          </p:cNvSpPr>
          <p:nvPr/>
        </p:nvSpPr>
        <p:spPr bwMode="auto">
          <a:xfrm>
            <a:off x="500063" y="2643188"/>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芯片成本  </a:t>
            </a:r>
            <a:r>
              <a:rPr lang="en-US" altLang="zh-CN" sz="2000" b="1">
                <a:solidFill>
                  <a:srgbClr val="000000"/>
                </a:solidFill>
              </a:rPr>
              <a:t>= </a:t>
            </a:r>
            <a:endParaRPr lang="zh-CN" altLang="en-US" sz="2000" b="1">
              <a:solidFill>
                <a:srgbClr val="000000"/>
              </a:solidFill>
            </a:endParaRPr>
          </a:p>
        </p:txBody>
      </p:sp>
      <p:sp>
        <p:nvSpPr>
          <p:cNvPr id="7175" name="TextBox 18"/>
          <p:cNvSpPr txBox="1">
            <a:spLocks noChangeArrowheads="1"/>
          </p:cNvSpPr>
          <p:nvPr/>
        </p:nvSpPr>
        <p:spPr bwMode="auto">
          <a:xfrm>
            <a:off x="2214563" y="2286000"/>
            <a:ext cx="46434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                        晶园成本</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zh-CN" altLang="en-US" sz="2000" b="1">
                <a:solidFill>
                  <a:srgbClr val="000000"/>
                </a:solidFill>
              </a:rPr>
              <a:t>每片晶园的芯片数 </a:t>
            </a:r>
            <a:r>
              <a:rPr lang="en-US" altLang="zh-CN" sz="2000" b="1">
                <a:solidFill>
                  <a:srgbClr val="000000"/>
                </a:solidFill>
              </a:rPr>
              <a:t>×</a:t>
            </a:r>
            <a:r>
              <a:rPr lang="zh-CN" altLang="en-US" sz="2000" b="1">
                <a:solidFill>
                  <a:srgbClr val="000000"/>
                </a:solidFill>
              </a:rPr>
              <a:t>芯片成品率</a:t>
            </a:r>
            <a:endParaRPr lang="zh-CN" altLang="en-US" sz="2000" b="1">
              <a:solidFill>
                <a:srgbClr val="000000"/>
              </a:solidFill>
            </a:endParaRPr>
          </a:p>
        </p:txBody>
      </p:sp>
      <p:cxnSp>
        <p:nvCxnSpPr>
          <p:cNvPr id="7176" name="直接连接符 19"/>
          <p:cNvCxnSpPr>
            <a:cxnSpLocks noChangeShapeType="1"/>
          </p:cNvCxnSpPr>
          <p:nvPr/>
        </p:nvCxnSpPr>
        <p:spPr bwMode="auto">
          <a:xfrm rot="10800000" flipH="1">
            <a:off x="2214563" y="2794000"/>
            <a:ext cx="4643437" cy="158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7177" name="TextBox 17"/>
          <p:cNvSpPr txBox="1">
            <a:spLocks noChangeArrowheads="1"/>
          </p:cNvSpPr>
          <p:nvPr/>
        </p:nvSpPr>
        <p:spPr bwMode="auto">
          <a:xfrm>
            <a:off x="285750" y="4071938"/>
            <a:ext cx="4786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每片晶圆的芯片数 </a:t>
            </a:r>
            <a:r>
              <a:rPr lang="en-US" altLang="zh-CN" sz="2000" b="1">
                <a:solidFill>
                  <a:srgbClr val="000000"/>
                </a:solidFill>
              </a:rPr>
              <a:t>=                           -  </a:t>
            </a:r>
            <a:endParaRPr lang="zh-CN" altLang="en-US" sz="2000" b="1">
              <a:solidFill>
                <a:srgbClr val="000000"/>
              </a:solidFill>
            </a:endParaRPr>
          </a:p>
        </p:txBody>
      </p:sp>
      <p:sp>
        <p:nvSpPr>
          <p:cNvPr id="7178" name="TextBox 18"/>
          <p:cNvSpPr txBox="1">
            <a:spLocks noChangeArrowheads="1"/>
          </p:cNvSpPr>
          <p:nvPr/>
        </p:nvSpPr>
        <p:spPr bwMode="auto">
          <a:xfrm>
            <a:off x="2714625" y="3786188"/>
            <a:ext cx="17859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   </a:t>
            </a:r>
            <a:r>
              <a:rPr lang="zh-CN" altLang="en-US" sz="2000" b="1">
                <a:solidFill>
                  <a:srgbClr val="000000"/>
                </a:solidFill>
              </a:rPr>
              <a:t>晶圆面积</a:t>
            </a: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800" b="1">
                <a:solidFill>
                  <a:srgbClr val="000000"/>
                </a:solidFill>
              </a:rPr>
              <a:t>  </a:t>
            </a:r>
            <a:r>
              <a:rPr lang="zh-CN" altLang="en-US" sz="2000" b="1">
                <a:solidFill>
                  <a:srgbClr val="000000"/>
                </a:solidFill>
              </a:rPr>
              <a:t>芯片面积</a:t>
            </a:r>
            <a:endParaRPr lang="en-US" altLang="zh-CN" sz="2000" b="1">
              <a:solidFill>
                <a:srgbClr val="000000"/>
              </a:solidFill>
            </a:endParaRPr>
          </a:p>
        </p:txBody>
      </p:sp>
      <p:cxnSp>
        <p:nvCxnSpPr>
          <p:cNvPr id="7179" name="直接连接符 19"/>
          <p:cNvCxnSpPr>
            <a:cxnSpLocks noChangeShapeType="1"/>
          </p:cNvCxnSpPr>
          <p:nvPr/>
        </p:nvCxnSpPr>
        <p:spPr bwMode="auto">
          <a:xfrm flipV="1">
            <a:off x="2857500" y="4286250"/>
            <a:ext cx="1357313"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7180" name="TextBox 18"/>
          <p:cNvSpPr txBox="1">
            <a:spLocks noChangeArrowheads="1"/>
          </p:cNvSpPr>
          <p:nvPr/>
        </p:nvSpPr>
        <p:spPr bwMode="auto">
          <a:xfrm>
            <a:off x="4572000" y="3786188"/>
            <a:ext cx="2357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      </a:t>
            </a:r>
            <a:r>
              <a:rPr lang="zh-CN" altLang="en-US" sz="2000" b="1">
                <a:solidFill>
                  <a:srgbClr val="000000"/>
                </a:solidFill>
              </a:rPr>
              <a:t>晶圆周长</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800" b="1">
                <a:solidFill>
                  <a:srgbClr val="000000"/>
                </a:solidFill>
              </a:rPr>
              <a:t>  </a:t>
            </a:r>
            <a:r>
              <a:rPr lang="zh-CN" altLang="en-US" sz="2000" b="1">
                <a:solidFill>
                  <a:srgbClr val="000000"/>
                </a:solidFill>
              </a:rPr>
              <a:t>芯片对角线长</a:t>
            </a:r>
            <a:endParaRPr lang="en-US" altLang="zh-CN" sz="2000" b="1">
              <a:solidFill>
                <a:srgbClr val="000000"/>
              </a:solidFill>
            </a:endParaRPr>
          </a:p>
        </p:txBody>
      </p:sp>
      <p:cxnSp>
        <p:nvCxnSpPr>
          <p:cNvPr id="7181" name="直接连接符 19"/>
          <p:cNvCxnSpPr>
            <a:cxnSpLocks noChangeShapeType="1"/>
          </p:cNvCxnSpPr>
          <p:nvPr/>
        </p:nvCxnSpPr>
        <p:spPr bwMode="auto">
          <a:xfrm flipV="1">
            <a:off x="4714875" y="4286250"/>
            <a:ext cx="1785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7182" name="TextBox 17"/>
          <p:cNvSpPr txBox="1">
            <a:spLocks noChangeArrowheads="1"/>
          </p:cNvSpPr>
          <p:nvPr/>
        </p:nvSpPr>
        <p:spPr bwMode="auto">
          <a:xfrm>
            <a:off x="87313" y="5573713"/>
            <a:ext cx="8786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芯片成品率  </a:t>
            </a:r>
            <a:r>
              <a:rPr lang="en-US" altLang="zh-CN" sz="2000" b="1">
                <a:solidFill>
                  <a:srgbClr val="000000"/>
                </a:solidFill>
              </a:rPr>
              <a:t>=  </a:t>
            </a:r>
            <a:r>
              <a:rPr lang="zh-CN" altLang="en-US" sz="2000" b="1">
                <a:solidFill>
                  <a:srgbClr val="000000"/>
                </a:solidFill>
              </a:rPr>
              <a:t>晶圆成品率</a:t>
            </a:r>
            <a:r>
              <a:rPr lang="en-US" altLang="zh-CN" sz="2000" b="1">
                <a:solidFill>
                  <a:srgbClr val="000000"/>
                </a:solidFill>
              </a:rPr>
              <a:t>× </a:t>
            </a:r>
            <a:r>
              <a:rPr lang="zh-CN" altLang="en-US" sz="2000" b="1">
                <a:solidFill>
                  <a:srgbClr val="000000"/>
                </a:solidFill>
              </a:rPr>
              <a:t>（ </a:t>
            </a:r>
            <a:r>
              <a:rPr lang="en-US" altLang="zh-CN" sz="2000" b="1">
                <a:solidFill>
                  <a:srgbClr val="000000"/>
                </a:solidFill>
              </a:rPr>
              <a:t>1 +                                                               </a:t>
            </a:r>
            <a:r>
              <a:rPr lang="zh-CN" altLang="en-US" sz="2000" b="1">
                <a:solidFill>
                  <a:srgbClr val="000000"/>
                </a:solidFill>
              </a:rPr>
              <a:t>）</a:t>
            </a:r>
            <a:r>
              <a:rPr lang="en-US" altLang="zh-CN" sz="2000" b="1">
                <a:solidFill>
                  <a:srgbClr val="000000"/>
                </a:solidFill>
              </a:rPr>
              <a:t>  </a:t>
            </a:r>
            <a:endParaRPr lang="zh-CN" altLang="en-US" sz="2000" b="1">
              <a:solidFill>
                <a:srgbClr val="000000"/>
              </a:solidFill>
            </a:endParaRPr>
          </a:p>
        </p:txBody>
      </p:sp>
      <p:sp>
        <p:nvSpPr>
          <p:cNvPr id="7183" name="TextBox 18"/>
          <p:cNvSpPr txBox="1">
            <a:spLocks noChangeArrowheads="1"/>
          </p:cNvSpPr>
          <p:nvPr/>
        </p:nvSpPr>
        <p:spPr bwMode="auto">
          <a:xfrm>
            <a:off x="4016375" y="5216525"/>
            <a:ext cx="4643438"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单位面积的缺陷数 </a:t>
            </a:r>
            <a:r>
              <a:rPr lang="en-US" altLang="zh-CN" sz="2000" b="1">
                <a:solidFill>
                  <a:srgbClr val="000000"/>
                </a:solidFill>
              </a:rPr>
              <a:t>× </a:t>
            </a:r>
            <a:r>
              <a:rPr lang="zh-CN" altLang="en-US" sz="2000" b="1">
                <a:solidFill>
                  <a:srgbClr val="000000"/>
                </a:solidFill>
              </a:rPr>
              <a:t>芯片面积</a:t>
            </a: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endParaRPr lang="en-US" altLang="zh-CN" sz="2000" b="1">
              <a:solidFill>
                <a:srgbClr val="000000"/>
              </a:solidFill>
            </a:endParaRPr>
          </a:p>
          <a:p>
            <a:pPr eaLnBrk="1" hangingPunct="1">
              <a:spcBef>
                <a:spcPct val="0"/>
              </a:spcBef>
              <a:buClrTx/>
              <a:buSzTx/>
              <a:buFontTx/>
              <a:buNone/>
            </a:pPr>
            <a:r>
              <a:rPr lang="en-US" altLang="zh-CN" sz="2800" b="1">
                <a:solidFill>
                  <a:srgbClr val="000000"/>
                </a:solidFill>
              </a:rPr>
              <a:t>                    α</a:t>
            </a:r>
            <a:endParaRPr lang="en-US" altLang="zh-CN" sz="2800" b="1">
              <a:solidFill>
                <a:srgbClr val="000000"/>
              </a:solidFill>
            </a:endParaRPr>
          </a:p>
        </p:txBody>
      </p:sp>
      <p:cxnSp>
        <p:nvCxnSpPr>
          <p:cNvPr id="7184" name="直接连接符 19"/>
          <p:cNvCxnSpPr>
            <a:cxnSpLocks noChangeShapeType="1"/>
          </p:cNvCxnSpPr>
          <p:nvPr/>
        </p:nvCxnSpPr>
        <p:spPr bwMode="auto">
          <a:xfrm rot="10800000" flipH="1">
            <a:off x="4159250" y="5716588"/>
            <a:ext cx="3786188" cy="7937"/>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7185" name="矩形 13"/>
          <p:cNvSpPr>
            <a:spLocks noChangeArrowheads="1"/>
          </p:cNvSpPr>
          <p:nvPr/>
        </p:nvSpPr>
        <p:spPr bwMode="auto">
          <a:xfrm>
            <a:off x="8088313" y="5287963"/>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a:t>
            </a:r>
            <a:r>
              <a:rPr lang="el-GR" altLang="zh-CN" sz="1800" b="1">
                <a:solidFill>
                  <a:srgbClr val="000000"/>
                </a:solidFill>
              </a:rPr>
              <a:t>α</a:t>
            </a:r>
            <a:endParaRPr lang="zh-CN" altLang="en-US" sz="1800">
              <a:solidFill>
                <a:srgbClr val="000000"/>
              </a:solidFill>
            </a:endParaRPr>
          </a:p>
        </p:txBody>
      </p:sp>
      <p:cxnSp>
        <p:nvCxnSpPr>
          <p:cNvPr id="18" name="直接箭头连接符 17"/>
          <p:cNvCxnSpPr/>
          <p:nvPr/>
        </p:nvCxnSpPr>
        <p:spPr bwMode="auto">
          <a:xfrm rot="10800000" flipV="1">
            <a:off x="1000125" y="1428750"/>
            <a:ext cx="2357438" cy="1214438"/>
          </a:xfrm>
          <a:prstGeom prst="straightConnector1">
            <a:avLst/>
          </a:prstGeom>
          <a:ln>
            <a:solidFill>
              <a:srgbClr val="00CC66"/>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bwMode="auto">
          <a:xfrm rot="10800000" flipV="1">
            <a:off x="1000125" y="1428750"/>
            <a:ext cx="2357438" cy="1214438"/>
          </a:xfrm>
          <a:prstGeom prst="straightConnector1">
            <a:avLst/>
          </a:prstGeom>
          <a:ln>
            <a:solidFill>
              <a:srgbClr val="00CC66"/>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bwMode="auto">
          <a:xfrm rot="10800000" flipV="1">
            <a:off x="1214438" y="3214688"/>
            <a:ext cx="2357437" cy="928687"/>
          </a:xfrm>
          <a:prstGeom prst="straightConnector1">
            <a:avLst/>
          </a:prstGeom>
          <a:ln>
            <a:solidFill>
              <a:srgbClr val="00CC66"/>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p:nvPr/>
        </p:nvCxnSpPr>
        <p:spPr bwMode="auto">
          <a:xfrm rot="10800000" flipV="1">
            <a:off x="1071563" y="3286125"/>
            <a:ext cx="4000500" cy="2214563"/>
          </a:xfrm>
          <a:prstGeom prst="straightConnector1">
            <a:avLst/>
          </a:prstGeom>
          <a:ln>
            <a:solidFill>
              <a:srgbClr val="00CC66"/>
            </a:solidFill>
            <a:headEnd type="none" w="med" len="med"/>
            <a:tailEnd type="arrow"/>
          </a:ln>
        </p:spPr>
        <p:style>
          <a:lnRef idx="2">
            <a:schemeClr val="dk1"/>
          </a:lnRef>
          <a:fillRef idx="0">
            <a:schemeClr val="dk1"/>
          </a:fillRef>
          <a:effectRef idx="1">
            <a:schemeClr val="dk1"/>
          </a:effectRef>
          <a:fontRef idx="minor">
            <a:schemeClr val="tx1"/>
          </a:fontRef>
        </p:style>
      </p:cxn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7"/>
          <p:cNvSpPr txBox="1">
            <a:spLocks noChangeArrowheads="1"/>
          </p:cNvSpPr>
          <p:nvPr/>
        </p:nvSpPr>
        <p:spPr bwMode="auto">
          <a:xfrm>
            <a:off x="1214438" y="785813"/>
            <a:ext cx="4786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i="1" dirty="0">
                <a:solidFill>
                  <a:srgbClr val="000000"/>
                </a:solidFill>
              </a:rPr>
              <a:t>每片晶圆的芯片数 </a:t>
            </a:r>
            <a:r>
              <a:rPr lang="en-US" altLang="zh-CN" sz="2000" b="1" dirty="0">
                <a:solidFill>
                  <a:srgbClr val="000000"/>
                </a:solidFill>
              </a:rPr>
              <a:t>=                           -  </a:t>
            </a:r>
            <a:endParaRPr lang="zh-CN" altLang="en-US" sz="2000" b="1" dirty="0">
              <a:solidFill>
                <a:srgbClr val="000000"/>
              </a:solidFill>
            </a:endParaRPr>
          </a:p>
        </p:txBody>
      </p:sp>
      <p:sp>
        <p:nvSpPr>
          <p:cNvPr id="8195" name="TextBox 18"/>
          <p:cNvSpPr txBox="1">
            <a:spLocks noChangeArrowheads="1"/>
          </p:cNvSpPr>
          <p:nvPr/>
        </p:nvSpPr>
        <p:spPr bwMode="auto">
          <a:xfrm>
            <a:off x="3643313" y="500063"/>
            <a:ext cx="178593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   </a:t>
            </a:r>
            <a:r>
              <a:rPr lang="zh-CN" altLang="en-US" sz="2000" b="1">
                <a:solidFill>
                  <a:srgbClr val="000000"/>
                </a:solidFill>
              </a:rPr>
              <a:t>晶圆面积</a:t>
            </a: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800" b="1">
                <a:solidFill>
                  <a:srgbClr val="000000"/>
                </a:solidFill>
              </a:rPr>
              <a:t>  </a:t>
            </a:r>
            <a:r>
              <a:rPr lang="zh-CN" altLang="en-US" sz="2000" b="1">
                <a:solidFill>
                  <a:srgbClr val="000000"/>
                </a:solidFill>
              </a:rPr>
              <a:t>芯片面积</a:t>
            </a:r>
            <a:endParaRPr lang="en-US" altLang="zh-CN" sz="2000" b="1">
              <a:solidFill>
                <a:srgbClr val="000000"/>
              </a:solidFill>
            </a:endParaRPr>
          </a:p>
        </p:txBody>
      </p:sp>
      <p:cxnSp>
        <p:nvCxnSpPr>
          <p:cNvPr id="8196" name="直接连接符 19"/>
          <p:cNvCxnSpPr>
            <a:cxnSpLocks noChangeShapeType="1"/>
          </p:cNvCxnSpPr>
          <p:nvPr/>
        </p:nvCxnSpPr>
        <p:spPr bwMode="auto">
          <a:xfrm flipV="1">
            <a:off x="3786188" y="1000125"/>
            <a:ext cx="1357312"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8197" name="矩形 15"/>
          <p:cNvSpPr>
            <a:spLocks noChangeArrowheads="1"/>
          </p:cNvSpPr>
          <p:nvPr/>
        </p:nvSpPr>
        <p:spPr bwMode="auto">
          <a:xfrm>
            <a:off x="571500" y="1857375"/>
            <a:ext cx="8359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000" b="1">
                <a:solidFill>
                  <a:srgbClr val="0000FF"/>
                </a:solidFill>
              </a:rPr>
              <a:t>结论</a:t>
            </a:r>
            <a:r>
              <a:rPr lang="en-US" altLang="zh-CN" sz="2000" b="1">
                <a:solidFill>
                  <a:srgbClr val="0000FF"/>
                </a:solidFill>
              </a:rPr>
              <a:t>1</a:t>
            </a:r>
            <a:r>
              <a:rPr lang="zh-CN" altLang="en-US" sz="2000" b="1">
                <a:solidFill>
                  <a:srgbClr val="0000FF"/>
                </a:solidFill>
              </a:rPr>
              <a:t>，</a:t>
            </a:r>
            <a:r>
              <a:rPr lang="zh-CN" altLang="en-US" sz="2000" b="1">
                <a:solidFill>
                  <a:srgbClr val="003FFF"/>
                </a:solidFill>
              </a:rPr>
              <a:t>芯片面积直接影响芯片成本</a:t>
            </a:r>
            <a:r>
              <a:rPr lang="zh-CN" altLang="en-US" sz="2000" b="1">
                <a:solidFill>
                  <a:srgbClr val="000000"/>
                </a:solidFill>
              </a:rPr>
              <a:t>：</a:t>
            </a:r>
            <a:endParaRPr lang="en-US" altLang="zh-CN" sz="2000" b="1">
              <a:solidFill>
                <a:srgbClr val="FFFFFF"/>
              </a:solidFill>
            </a:endParaRPr>
          </a:p>
          <a:p>
            <a:pPr eaLnBrk="1" hangingPunct="1">
              <a:lnSpc>
                <a:spcPct val="150000"/>
              </a:lnSpc>
              <a:spcBef>
                <a:spcPct val="0"/>
              </a:spcBef>
              <a:buClrTx/>
              <a:buSzTx/>
              <a:buFontTx/>
              <a:buNone/>
            </a:pPr>
            <a:r>
              <a:rPr lang="en-US" altLang="zh-CN" sz="2000" b="1">
                <a:solidFill>
                  <a:srgbClr val="000000"/>
                </a:solidFill>
              </a:rPr>
              <a:t>                              </a:t>
            </a:r>
            <a:r>
              <a:rPr lang="zh-CN" altLang="en-US" sz="2000" b="1">
                <a:solidFill>
                  <a:srgbClr val="FF00FF"/>
                </a:solidFill>
              </a:rPr>
              <a:t>芯片面积大 → 晶圆上芯片数减少 →芯片成本上升      </a:t>
            </a:r>
            <a:endParaRPr lang="zh-CN" altLang="en-US" sz="2000" b="1" baseline="30000">
              <a:solidFill>
                <a:srgbClr val="FF00FF"/>
              </a:solidFill>
            </a:endParaRPr>
          </a:p>
        </p:txBody>
      </p:sp>
      <p:sp>
        <p:nvSpPr>
          <p:cNvPr id="8198" name="TextBox 18"/>
          <p:cNvSpPr txBox="1">
            <a:spLocks noChangeArrowheads="1"/>
          </p:cNvSpPr>
          <p:nvPr/>
        </p:nvSpPr>
        <p:spPr bwMode="auto">
          <a:xfrm>
            <a:off x="5500688" y="500063"/>
            <a:ext cx="235743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      </a:t>
            </a:r>
            <a:r>
              <a:rPr lang="zh-CN" altLang="en-US" sz="2000" b="1">
                <a:solidFill>
                  <a:srgbClr val="000000"/>
                </a:solidFill>
              </a:rPr>
              <a:t>晶圆周长</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800" b="1">
                <a:solidFill>
                  <a:srgbClr val="000000"/>
                </a:solidFill>
              </a:rPr>
              <a:t>  </a:t>
            </a:r>
            <a:r>
              <a:rPr lang="zh-CN" altLang="en-US" sz="2000" b="1">
                <a:solidFill>
                  <a:srgbClr val="000000"/>
                </a:solidFill>
              </a:rPr>
              <a:t>芯片对角线长</a:t>
            </a:r>
            <a:endParaRPr lang="en-US" altLang="zh-CN" sz="2000" b="1">
              <a:solidFill>
                <a:srgbClr val="000000"/>
              </a:solidFill>
            </a:endParaRPr>
          </a:p>
        </p:txBody>
      </p:sp>
      <p:cxnSp>
        <p:nvCxnSpPr>
          <p:cNvPr id="8199" name="直接连接符 19"/>
          <p:cNvCxnSpPr>
            <a:cxnSpLocks noChangeShapeType="1"/>
          </p:cNvCxnSpPr>
          <p:nvPr/>
        </p:nvCxnSpPr>
        <p:spPr bwMode="auto">
          <a:xfrm flipV="1">
            <a:off x="5643563" y="1000125"/>
            <a:ext cx="1785937"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8200" name="矩形 15"/>
          <p:cNvSpPr>
            <a:spLocks noChangeArrowheads="1"/>
          </p:cNvSpPr>
          <p:nvPr/>
        </p:nvSpPr>
        <p:spPr bwMode="auto">
          <a:xfrm>
            <a:off x="285750" y="5072063"/>
            <a:ext cx="79930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 typeface="Arial" panose="020B0604020202020204" pitchFamily="34" charset="0"/>
              <a:buChar char="•"/>
            </a:pPr>
            <a:r>
              <a:rPr lang="zh-CN" altLang="en-US" sz="2000" b="1" dirty="0">
                <a:solidFill>
                  <a:srgbClr val="000000"/>
                </a:solidFill>
              </a:rPr>
              <a:t> </a:t>
            </a:r>
            <a:r>
              <a:rPr lang="el-GR" altLang="zh-CN" sz="2000" b="1" dirty="0">
                <a:solidFill>
                  <a:srgbClr val="000000"/>
                </a:solidFill>
              </a:rPr>
              <a:t>α</a:t>
            </a:r>
            <a:r>
              <a:rPr lang="zh-CN" altLang="en-US" sz="2000" b="1" dirty="0">
                <a:solidFill>
                  <a:srgbClr val="000000"/>
                </a:solidFill>
              </a:rPr>
              <a:t>是取决于制造工艺复杂性的一个参数，与掩膜的层数成正比。</a:t>
            </a:r>
            <a:endParaRPr lang="en-US" altLang="zh-CN" sz="2000" b="1" dirty="0">
              <a:solidFill>
                <a:srgbClr val="FFFFFF"/>
              </a:solidFill>
            </a:endParaRPr>
          </a:p>
          <a:p>
            <a:pPr eaLnBrk="1" hangingPunct="1">
              <a:lnSpc>
                <a:spcPct val="150000"/>
              </a:lnSpc>
              <a:spcBef>
                <a:spcPct val="0"/>
              </a:spcBef>
              <a:buClrTx/>
              <a:buSzTx/>
              <a:buFontTx/>
              <a:buNone/>
            </a:pPr>
            <a:r>
              <a:rPr lang="zh-CN" altLang="en-US" sz="2000" b="1" dirty="0">
                <a:solidFill>
                  <a:srgbClr val="000000"/>
                </a:solidFill>
              </a:rPr>
              <a:t>对于目前复杂的</a:t>
            </a:r>
            <a:r>
              <a:rPr lang="en-US" altLang="zh-CN" sz="2000" b="1" dirty="0">
                <a:solidFill>
                  <a:srgbClr val="000000"/>
                </a:solidFill>
              </a:rPr>
              <a:t>CMOS</a:t>
            </a:r>
            <a:r>
              <a:rPr lang="zh-CN" altLang="en-US" sz="2000" b="1" dirty="0">
                <a:solidFill>
                  <a:srgbClr val="000000"/>
                </a:solidFill>
              </a:rPr>
              <a:t>工艺来说，合适的估计是  </a:t>
            </a:r>
            <a:r>
              <a:rPr lang="el-GR" altLang="zh-CN" sz="2000" b="1" dirty="0">
                <a:solidFill>
                  <a:srgbClr val="0000FF"/>
                </a:solidFill>
              </a:rPr>
              <a:t>α</a:t>
            </a:r>
            <a:r>
              <a:rPr lang="en-US" altLang="zh-CN" sz="2000" b="1" dirty="0">
                <a:solidFill>
                  <a:srgbClr val="0000FF"/>
                </a:solidFill>
              </a:rPr>
              <a:t> =4  </a:t>
            </a:r>
            <a:r>
              <a:rPr lang="zh-CN" altLang="en-US" sz="2000" b="1" dirty="0">
                <a:solidFill>
                  <a:srgbClr val="000000"/>
                </a:solidFill>
              </a:rPr>
              <a:t>。</a:t>
            </a:r>
            <a:endParaRPr lang="en-US" altLang="zh-CN" sz="2000" b="1" dirty="0">
              <a:solidFill>
                <a:srgbClr val="FFFFFF"/>
              </a:solidFill>
            </a:endParaRPr>
          </a:p>
          <a:p>
            <a:pPr eaLnBrk="1" hangingPunct="1">
              <a:lnSpc>
                <a:spcPct val="150000"/>
              </a:lnSpc>
              <a:spcBef>
                <a:spcPct val="0"/>
              </a:spcBef>
              <a:buClrTx/>
              <a:buSzTx/>
              <a:buFont typeface="Arial" panose="020B0604020202020204" pitchFamily="34" charset="0"/>
              <a:buChar char="•"/>
            </a:pPr>
            <a:r>
              <a:rPr lang="zh-CN" altLang="en-US" sz="2000" b="1" dirty="0">
                <a:solidFill>
                  <a:srgbClr val="000000"/>
                </a:solidFill>
              </a:rPr>
              <a:t>  单位面积缺陷数是衡量材料与工艺的一个指标，典型值为 </a:t>
            </a:r>
            <a:r>
              <a:rPr lang="en-US" altLang="zh-CN" sz="2000" b="1" dirty="0">
                <a:solidFill>
                  <a:srgbClr val="0000FF"/>
                </a:solidFill>
              </a:rPr>
              <a:t>0.5~1/cm</a:t>
            </a:r>
            <a:r>
              <a:rPr lang="en-US" altLang="zh-CN" sz="2000" b="1" baseline="30000" dirty="0">
                <a:solidFill>
                  <a:srgbClr val="0000FF"/>
                </a:solidFill>
              </a:rPr>
              <a:t>2</a:t>
            </a:r>
            <a:endParaRPr lang="zh-CN" altLang="en-US" sz="2000" baseline="30000" dirty="0">
              <a:solidFill>
                <a:srgbClr val="0000FF"/>
              </a:solidFill>
            </a:endParaRPr>
          </a:p>
        </p:txBody>
      </p:sp>
      <p:sp>
        <p:nvSpPr>
          <p:cNvPr id="8201" name="TextBox 17"/>
          <p:cNvSpPr txBox="1">
            <a:spLocks noChangeArrowheads="1"/>
          </p:cNvSpPr>
          <p:nvPr/>
        </p:nvSpPr>
        <p:spPr bwMode="auto">
          <a:xfrm>
            <a:off x="357188" y="3714750"/>
            <a:ext cx="8786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i="1" dirty="0">
                <a:solidFill>
                  <a:srgbClr val="000000"/>
                </a:solidFill>
              </a:rPr>
              <a:t>芯片成品率  </a:t>
            </a:r>
            <a:r>
              <a:rPr lang="en-US" altLang="zh-CN" sz="2000" b="1" dirty="0">
                <a:solidFill>
                  <a:srgbClr val="000000"/>
                </a:solidFill>
              </a:rPr>
              <a:t>=  </a:t>
            </a:r>
            <a:r>
              <a:rPr lang="zh-CN" altLang="en-US" sz="2000" b="1" dirty="0">
                <a:solidFill>
                  <a:srgbClr val="000000"/>
                </a:solidFill>
              </a:rPr>
              <a:t>晶圆成品率</a:t>
            </a:r>
            <a:r>
              <a:rPr lang="en-US" altLang="zh-CN" sz="2000" b="1" dirty="0">
                <a:solidFill>
                  <a:srgbClr val="000000"/>
                </a:solidFill>
              </a:rPr>
              <a:t>× </a:t>
            </a:r>
            <a:r>
              <a:rPr lang="zh-CN" altLang="en-US" sz="2000" b="1" dirty="0">
                <a:solidFill>
                  <a:srgbClr val="000000"/>
                </a:solidFill>
              </a:rPr>
              <a:t>（ </a:t>
            </a:r>
            <a:r>
              <a:rPr lang="en-US" altLang="zh-CN" sz="2000" b="1" dirty="0">
                <a:solidFill>
                  <a:srgbClr val="000000"/>
                </a:solidFill>
              </a:rPr>
              <a:t>1 +                                                               </a:t>
            </a:r>
            <a:r>
              <a:rPr lang="zh-CN" altLang="en-US" sz="2000" b="1" dirty="0">
                <a:solidFill>
                  <a:srgbClr val="000000"/>
                </a:solidFill>
              </a:rPr>
              <a:t>）</a:t>
            </a:r>
            <a:r>
              <a:rPr lang="en-US" altLang="zh-CN" sz="2000" b="1" dirty="0">
                <a:solidFill>
                  <a:srgbClr val="000000"/>
                </a:solidFill>
              </a:rPr>
              <a:t>  </a:t>
            </a:r>
            <a:endParaRPr lang="zh-CN" altLang="en-US" sz="2000" b="1" dirty="0">
              <a:solidFill>
                <a:srgbClr val="000000"/>
              </a:solidFill>
            </a:endParaRPr>
          </a:p>
        </p:txBody>
      </p:sp>
      <p:sp>
        <p:nvSpPr>
          <p:cNvPr id="8202" name="TextBox 18"/>
          <p:cNvSpPr txBox="1">
            <a:spLocks noChangeArrowheads="1"/>
          </p:cNvSpPr>
          <p:nvPr/>
        </p:nvSpPr>
        <p:spPr bwMode="auto">
          <a:xfrm>
            <a:off x="4286250" y="3357563"/>
            <a:ext cx="4643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rPr>
              <a:t>单位面积的缺陷数 </a:t>
            </a:r>
            <a:r>
              <a:rPr lang="en-US" altLang="zh-CN" sz="2000" b="1" dirty="0">
                <a:solidFill>
                  <a:srgbClr val="000000"/>
                </a:solidFill>
              </a:rPr>
              <a:t>× </a:t>
            </a:r>
            <a:r>
              <a:rPr lang="zh-CN" altLang="en-US" sz="2000" b="1" dirty="0">
                <a:solidFill>
                  <a:srgbClr val="000000"/>
                </a:solidFill>
              </a:rPr>
              <a:t>芯片面积</a:t>
            </a:r>
            <a:r>
              <a:rPr lang="en-US" altLang="zh-CN" sz="2000" b="1" dirty="0">
                <a:solidFill>
                  <a:srgbClr val="000000"/>
                </a:solidFill>
              </a:rPr>
              <a:t> </a:t>
            </a:r>
            <a:endParaRPr lang="en-US" altLang="zh-CN" sz="2000" b="1" dirty="0">
              <a:solidFill>
                <a:srgbClr val="FFFFFF"/>
              </a:solidFill>
            </a:endParaRPr>
          </a:p>
          <a:p>
            <a:pPr eaLnBrk="1" hangingPunct="1">
              <a:spcBef>
                <a:spcPct val="0"/>
              </a:spcBef>
              <a:buClrTx/>
              <a:buSzTx/>
              <a:buFontTx/>
              <a:buNone/>
            </a:pPr>
            <a:endParaRPr lang="en-US" altLang="zh-CN" sz="2000" b="1" dirty="0">
              <a:solidFill>
                <a:srgbClr val="000000"/>
              </a:solidFill>
            </a:endParaRPr>
          </a:p>
          <a:p>
            <a:pPr eaLnBrk="1" hangingPunct="1">
              <a:spcBef>
                <a:spcPct val="0"/>
              </a:spcBef>
              <a:buClrTx/>
              <a:buSzTx/>
              <a:buFontTx/>
              <a:buNone/>
            </a:pPr>
            <a:r>
              <a:rPr lang="en-US" altLang="zh-CN" sz="2800" b="1" dirty="0">
                <a:solidFill>
                  <a:srgbClr val="000000"/>
                </a:solidFill>
              </a:rPr>
              <a:t>                    α</a:t>
            </a:r>
            <a:endParaRPr lang="en-US" altLang="zh-CN" sz="2800" b="1" dirty="0">
              <a:solidFill>
                <a:srgbClr val="000000"/>
              </a:solidFill>
            </a:endParaRPr>
          </a:p>
        </p:txBody>
      </p:sp>
      <p:cxnSp>
        <p:nvCxnSpPr>
          <p:cNvPr id="8203" name="直接连接符 19"/>
          <p:cNvCxnSpPr>
            <a:cxnSpLocks noChangeShapeType="1"/>
          </p:cNvCxnSpPr>
          <p:nvPr/>
        </p:nvCxnSpPr>
        <p:spPr bwMode="auto">
          <a:xfrm rot="10800000" flipH="1">
            <a:off x="4429125" y="3857625"/>
            <a:ext cx="378618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8204" name="矩形 13"/>
          <p:cNvSpPr>
            <a:spLocks noChangeArrowheads="1"/>
          </p:cNvSpPr>
          <p:nvPr/>
        </p:nvSpPr>
        <p:spPr bwMode="auto">
          <a:xfrm>
            <a:off x="8358188" y="3429000"/>
            <a:ext cx="37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a:t>
            </a:r>
            <a:r>
              <a:rPr lang="el-GR" altLang="zh-CN" sz="1800" b="1">
                <a:solidFill>
                  <a:srgbClr val="000000"/>
                </a:solidFill>
              </a:rPr>
              <a:t>α</a:t>
            </a:r>
            <a:endParaRPr lang="zh-CN" altLang="en-US" sz="1800">
              <a:solidFill>
                <a:srgbClr val="000000"/>
              </a:solidFill>
            </a:endParaRPr>
          </a:p>
        </p:txBody>
      </p:sp>
      <p:cxnSp>
        <p:nvCxnSpPr>
          <p:cNvPr id="14" name="直接箭头连接符 13"/>
          <p:cNvCxnSpPr/>
          <p:nvPr/>
        </p:nvCxnSpPr>
        <p:spPr bwMode="auto">
          <a:xfrm rot="16200000" flipH="1">
            <a:off x="2928938" y="4071938"/>
            <a:ext cx="357187" cy="357187"/>
          </a:xfrm>
          <a:prstGeom prst="straightConnector1">
            <a:avLst/>
          </a:prstGeom>
          <a:ln>
            <a:solidFill>
              <a:srgbClr val="0000FF"/>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8206" name="TextBox 14"/>
          <p:cNvSpPr txBox="1">
            <a:spLocks noChangeArrowheads="1"/>
          </p:cNvSpPr>
          <p:nvPr/>
        </p:nvSpPr>
        <p:spPr bwMode="auto">
          <a:xfrm>
            <a:off x="3286125" y="4429125"/>
            <a:ext cx="235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FF"/>
                </a:solidFill>
              </a:rPr>
              <a:t>假设为</a:t>
            </a:r>
            <a:r>
              <a:rPr lang="en-US" altLang="zh-CN" sz="2000" b="1">
                <a:solidFill>
                  <a:srgbClr val="0000FF"/>
                </a:solidFill>
              </a:rPr>
              <a:t>100%</a:t>
            </a:r>
            <a:endParaRPr lang="zh-CN" altLang="en-US" sz="2000" b="1">
              <a:solidFill>
                <a:srgbClr val="0000FF"/>
              </a:solidFill>
            </a:endParaRPr>
          </a:p>
        </p:txBody>
      </p:sp>
      <p:sp>
        <p:nvSpPr>
          <p:cNvPr id="2" name="文本框 1"/>
          <p:cNvSpPr txBox="1"/>
          <p:nvPr/>
        </p:nvSpPr>
        <p:spPr>
          <a:xfrm>
            <a:off x="467544" y="3285480"/>
            <a:ext cx="577402" cy="461665"/>
          </a:xfrm>
          <a:prstGeom prst="rect">
            <a:avLst/>
          </a:prstGeom>
          <a:noFill/>
        </p:spPr>
        <p:txBody>
          <a:bodyPr wrap="none" rtlCol="0">
            <a:spAutoFit/>
          </a:bodyPr>
          <a:lstStyle/>
          <a:p>
            <a:r>
              <a:rPr lang="en-US" altLang="zh-CN" dirty="0" smtClean="0">
                <a:solidFill>
                  <a:srgbClr val="0000FF"/>
                </a:solidFill>
              </a:rPr>
              <a:t>4e:</a:t>
            </a:r>
            <a:endParaRPr lang="zh-CN" altLang="en-US" dirty="0">
              <a:solidFill>
                <a:srgbClr val="0000FF"/>
              </a:solidFill>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矩形 15"/>
          <p:cNvSpPr>
            <a:spLocks noChangeArrowheads="1"/>
          </p:cNvSpPr>
          <p:nvPr/>
        </p:nvSpPr>
        <p:spPr bwMode="auto">
          <a:xfrm>
            <a:off x="285750" y="1903215"/>
            <a:ext cx="79930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 typeface="Arial" panose="020B0604020202020204" pitchFamily="34" charset="0"/>
              <a:buChar char="•"/>
            </a:pPr>
            <a:r>
              <a:rPr lang="zh-CN" altLang="en-US" sz="2000" b="1" dirty="0">
                <a:solidFill>
                  <a:srgbClr val="000000"/>
                </a:solidFill>
              </a:rPr>
              <a:t> </a:t>
            </a:r>
            <a:r>
              <a:rPr lang="el-GR" altLang="zh-CN" sz="2000" b="1" dirty="0">
                <a:solidFill>
                  <a:srgbClr val="000000"/>
                </a:solidFill>
              </a:rPr>
              <a:t>α</a:t>
            </a:r>
            <a:r>
              <a:rPr lang="zh-CN" altLang="en-US" sz="2000" b="1" dirty="0">
                <a:solidFill>
                  <a:srgbClr val="000000"/>
                </a:solidFill>
              </a:rPr>
              <a:t>是取决于制造工艺复杂性的一个参数，与掩膜的层数成正比。</a:t>
            </a:r>
            <a:endParaRPr lang="en-US" altLang="zh-CN" sz="2000" b="1" dirty="0">
              <a:solidFill>
                <a:srgbClr val="FFFFFF"/>
              </a:solidFill>
            </a:endParaRPr>
          </a:p>
          <a:p>
            <a:pPr eaLnBrk="1" hangingPunct="1">
              <a:lnSpc>
                <a:spcPct val="150000"/>
              </a:lnSpc>
              <a:spcBef>
                <a:spcPct val="0"/>
              </a:spcBef>
              <a:buClrTx/>
              <a:buSzTx/>
              <a:buFontTx/>
              <a:buNone/>
            </a:pPr>
            <a:r>
              <a:rPr lang="zh-CN" altLang="en-US" sz="2000" b="1" dirty="0">
                <a:solidFill>
                  <a:srgbClr val="000000"/>
                </a:solidFill>
              </a:rPr>
              <a:t>对于目前复杂的</a:t>
            </a:r>
            <a:r>
              <a:rPr lang="en-US" altLang="zh-CN" sz="2000" b="1" dirty="0">
                <a:solidFill>
                  <a:srgbClr val="000000"/>
                </a:solidFill>
              </a:rPr>
              <a:t>CMOS</a:t>
            </a:r>
            <a:r>
              <a:rPr lang="zh-CN" altLang="en-US" sz="2000" b="1" dirty="0">
                <a:solidFill>
                  <a:srgbClr val="000000"/>
                </a:solidFill>
              </a:rPr>
              <a:t>工艺来说，合适的估计是  </a:t>
            </a:r>
            <a:r>
              <a:rPr lang="el-GR" altLang="zh-CN" sz="2000" b="1" dirty="0">
                <a:solidFill>
                  <a:srgbClr val="0000FF"/>
                </a:solidFill>
              </a:rPr>
              <a:t>α</a:t>
            </a:r>
            <a:r>
              <a:rPr lang="en-US" altLang="zh-CN" sz="2000" b="1" dirty="0">
                <a:solidFill>
                  <a:srgbClr val="0000FF"/>
                </a:solidFill>
              </a:rPr>
              <a:t> =4  </a:t>
            </a:r>
            <a:r>
              <a:rPr lang="zh-CN" altLang="en-US" sz="2000" b="1" dirty="0">
                <a:solidFill>
                  <a:srgbClr val="000000"/>
                </a:solidFill>
              </a:rPr>
              <a:t>。</a:t>
            </a:r>
            <a:endParaRPr lang="en-US" altLang="zh-CN" sz="2000" b="1" dirty="0">
              <a:solidFill>
                <a:srgbClr val="FFFFFF"/>
              </a:solidFill>
            </a:endParaRPr>
          </a:p>
          <a:p>
            <a:pPr eaLnBrk="1" hangingPunct="1">
              <a:lnSpc>
                <a:spcPct val="150000"/>
              </a:lnSpc>
              <a:spcBef>
                <a:spcPct val="0"/>
              </a:spcBef>
              <a:buClrTx/>
              <a:buSzTx/>
              <a:buFont typeface="Arial" panose="020B0604020202020204" pitchFamily="34" charset="0"/>
              <a:buChar char="•"/>
            </a:pPr>
            <a:r>
              <a:rPr lang="zh-CN" altLang="en-US" sz="2000" b="1" dirty="0">
                <a:solidFill>
                  <a:srgbClr val="000000"/>
                </a:solidFill>
              </a:rPr>
              <a:t>  单位面积缺陷数是衡量材料与工艺的一个指标，典型值为 </a:t>
            </a:r>
            <a:r>
              <a:rPr lang="en-US" altLang="zh-CN" sz="2000" b="1" dirty="0">
                <a:solidFill>
                  <a:srgbClr val="0000FF"/>
                </a:solidFill>
              </a:rPr>
              <a:t>0.5~1/cm</a:t>
            </a:r>
            <a:r>
              <a:rPr lang="en-US" altLang="zh-CN" sz="2000" b="1" baseline="30000" dirty="0">
                <a:solidFill>
                  <a:srgbClr val="0000FF"/>
                </a:solidFill>
              </a:rPr>
              <a:t>2</a:t>
            </a:r>
            <a:endParaRPr lang="zh-CN" altLang="en-US" sz="2000" baseline="30000" dirty="0">
              <a:solidFill>
                <a:srgbClr val="0000FF"/>
              </a:solidFill>
            </a:endParaRPr>
          </a:p>
        </p:txBody>
      </p:sp>
      <p:sp>
        <p:nvSpPr>
          <p:cNvPr id="8201" name="TextBox 17"/>
          <p:cNvSpPr txBox="1">
            <a:spLocks noChangeArrowheads="1"/>
          </p:cNvSpPr>
          <p:nvPr/>
        </p:nvSpPr>
        <p:spPr bwMode="auto">
          <a:xfrm>
            <a:off x="357188" y="545902"/>
            <a:ext cx="8786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i="1" dirty="0">
                <a:solidFill>
                  <a:srgbClr val="000000"/>
                </a:solidFill>
              </a:rPr>
              <a:t>芯片成品率  </a:t>
            </a:r>
            <a:r>
              <a:rPr lang="en-US" altLang="zh-CN" sz="2000" b="1" dirty="0">
                <a:solidFill>
                  <a:srgbClr val="000000"/>
                </a:solidFill>
              </a:rPr>
              <a:t>=  </a:t>
            </a:r>
            <a:r>
              <a:rPr lang="zh-CN" altLang="en-US" sz="2000" b="1" dirty="0">
                <a:solidFill>
                  <a:srgbClr val="000000"/>
                </a:solidFill>
              </a:rPr>
              <a:t>晶圆成品率</a:t>
            </a:r>
            <a:r>
              <a:rPr lang="en-US" altLang="zh-CN" sz="2000" b="1" dirty="0">
                <a:solidFill>
                  <a:srgbClr val="000000"/>
                </a:solidFill>
              </a:rPr>
              <a:t>× </a:t>
            </a:r>
            <a:r>
              <a:rPr lang="zh-CN" altLang="en-US" sz="2000" b="1" dirty="0">
                <a:solidFill>
                  <a:srgbClr val="000000"/>
                </a:solidFill>
              </a:rPr>
              <a:t>（ </a:t>
            </a:r>
            <a:r>
              <a:rPr lang="en-US" altLang="zh-CN" sz="2000" b="1" dirty="0">
                <a:solidFill>
                  <a:srgbClr val="000000"/>
                </a:solidFill>
              </a:rPr>
              <a:t>1 +                                                               </a:t>
            </a:r>
            <a:r>
              <a:rPr lang="zh-CN" altLang="en-US" sz="2000" b="1" dirty="0">
                <a:solidFill>
                  <a:srgbClr val="000000"/>
                </a:solidFill>
              </a:rPr>
              <a:t>）</a:t>
            </a:r>
            <a:r>
              <a:rPr lang="en-US" altLang="zh-CN" sz="2000" b="1" dirty="0">
                <a:solidFill>
                  <a:srgbClr val="000000"/>
                </a:solidFill>
              </a:rPr>
              <a:t>  </a:t>
            </a:r>
            <a:endParaRPr lang="zh-CN" altLang="en-US" sz="2000" b="1" dirty="0">
              <a:solidFill>
                <a:srgbClr val="000000"/>
              </a:solidFill>
            </a:endParaRPr>
          </a:p>
        </p:txBody>
      </p:sp>
      <p:sp>
        <p:nvSpPr>
          <p:cNvPr id="8202" name="TextBox 18"/>
          <p:cNvSpPr txBox="1">
            <a:spLocks noChangeArrowheads="1"/>
          </p:cNvSpPr>
          <p:nvPr/>
        </p:nvSpPr>
        <p:spPr bwMode="auto">
          <a:xfrm>
            <a:off x="4286250" y="188715"/>
            <a:ext cx="4643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rPr>
              <a:t>单位面积的缺陷数 </a:t>
            </a:r>
            <a:r>
              <a:rPr lang="en-US" altLang="zh-CN" sz="2000" b="1" dirty="0">
                <a:solidFill>
                  <a:srgbClr val="000000"/>
                </a:solidFill>
              </a:rPr>
              <a:t>× </a:t>
            </a:r>
            <a:r>
              <a:rPr lang="zh-CN" altLang="en-US" sz="2000" b="1" dirty="0">
                <a:solidFill>
                  <a:srgbClr val="000000"/>
                </a:solidFill>
              </a:rPr>
              <a:t>芯片面积</a:t>
            </a:r>
            <a:r>
              <a:rPr lang="en-US" altLang="zh-CN" sz="2000" b="1" dirty="0">
                <a:solidFill>
                  <a:srgbClr val="000000"/>
                </a:solidFill>
              </a:rPr>
              <a:t> </a:t>
            </a:r>
            <a:endParaRPr lang="en-US" altLang="zh-CN" sz="2000" b="1" dirty="0">
              <a:solidFill>
                <a:srgbClr val="FFFFFF"/>
              </a:solidFill>
            </a:endParaRPr>
          </a:p>
          <a:p>
            <a:pPr eaLnBrk="1" hangingPunct="1">
              <a:spcBef>
                <a:spcPct val="0"/>
              </a:spcBef>
              <a:buClrTx/>
              <a:buSzTx/>
              <a:buFontTx/>
              <a:buNone/>
            </a:pPr>
            <a:endParaRPr lang="en-US" altLang="zh-CN" sz="2000" b="1" dirty="0">
              <a:solidFill>
                <a:srgbClr val="000000"/>
              </a:solidFill>
            </a:endParaRPr>
          </a:p>
          <a:p>
            <a:pPr eaLnBrk="1" hangingPunct="1">
              <a:spcBef>
                <a:spcPct val="0"/>
              </a:spcBef>
              <a:buClrTx/>
              <a:buSzTx/>
              <a:buFontTx/>
              <a:buNone/>
            </a:pPr>
            <a:r>
              <a:rPr lang="en-US" altLang="zh-CN" sz="2800" b="1" dirty="0">
                <a:solidFill>
                  <a:srgbClr val="000000"/>
                </a:solidFill>
              </a:rPr>
              <a:t>                    α</a:t>
            </a:r>
            <a:endParaRPr lang="en-US" altLang="zh-CN" sz="2800" b="1" dirty="0">
              <a:solidFill>
                <a:srgbClr val="000000"/>
              </a:solidFill>
            </a:endParaRPr>
          </a:p>
        </p:txBody>
      </p:sp>
      <p:cxnSp>
        <p:nvCxnSpPr>
          <p:cNvPr id="8203" name="直接连接符 19"/>
          <p:cNvCxnSpPr>
            <a:cxnSpLocks noChangeShapeType="1"/>
          </p:cNvCxnSpPr>
          <p:nvPr/>
        </p:nvCxnSpPr>
        <p:spPr bwMode="auto">
          <a:xfrm rot="10800000" flipH="1">
            <a:off x="4429125" y="688777"/>
            <a:ext cx="378618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8204" name="矩形 13"/>
          <p:cNvSpPr>
            <a:spLocks noChangeArrowheads="1"/>
          </p:cNvSpPr>
          <p:nvPr/>
        </p:nvSpPr>
        <p:spPr bwMode="auto">
          <a:xfrm>
            <a:off x="8358188" y="260152"/>
            <a:ext cx="37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a:t>
            </a:r>
            <a:r>
              <a:rPr lang="el-GR" altLang="zh-CN" sz="1800" b="1">
                <a:solidFill>
                  <a:srgbClr val="000000"/>
                </a:solidFill>
              </a:rPr>
              <a:t>α</a:t>
            </a:r>
            <a:endParaRPr lang="zh-CN" altLang="en-US" sz="1800">
              <a:solidFill>
                <a:srgbClr val="000000"/>
              </a:solidFill>
            </a:endParaRPr>
          </a:p>
        </p:txBody>
      </p:sp>
      <p:cxnSp>
        <p:nvCxnSpPr>
          <p:cNvPr id="14" name="直接箭头连接符 13"/>
          <p:cNvCxnSpPr/>
          <p:nvPr/>
        </p:nvCxnSpPr>
        <p:spPr bwMode="auto">
          <a:xfrm rot="16200000" flipH="1">
            <a:off x="2928938" y="903090"/>
            <a:ext cx="357187" cy="357187"/>
          </a:xfrm>
          <a:prstGeom prst="straightConnector1">
            <a:avLst/>
          </a:prstGeom>
          <a:ln>
            <a:solidFill>
              <a:srgbClr val="0000FF"/>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8206" name="TextBox 14"/>
          <p:cNvSpPr txBox="1">
            <a:spLocks noChangeArrowheads="1"/>
          </p:cNvSpPr>
          <p:nvPr/>
        </p:nvSpPr>
        <p:spPr bwMode="auto">
          <a:xfrm>
            <a:off x="3286125" y="1260277"/>
            <a:ext cx="235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FF"/>
                </a:solidFill>
              </a:rPr>
              <a:t>假设为</a:t>
            </a:r>
            <a:r>
              <a:rPr lang="en-US" altLang="zh-CN" sz="2000" b="1">
                <a:solidFill>
                  <a:srgbClr val="0000FF"/>
                </a:solidFill>
              </a:rPr>
              <a:t>100%</a:t>
            </a:r>
            <a:endParaRPr lang="zh-CN" altLang="en-US" sz="2000" b="1">
              <a:solidFill>
                <a:srgbClr val="0000FF"/>
              </a:solidFill>
            </a:endParaRPr>
          </a:p>
        </p:txBody>
      </p:sp>
      <p:sp>
        <p:nvSpPr>
          <p:cNvPr id="2" name="文本框 1"/>
          <p:cNvSpPr txBox="1"/>
          <p:nvPr/>
        </p:nvSpPr>
        <p:spPr>
          <a:xfrm>
            <a:off x="467544" y="116632"/>
            <a:ext cx="577402" cy="461665"/>
          </a:xfrm>
          <a:prstGeom prst="rect">
            <a:avLst/>
          </a:prstGeom>
          <a:noFill/>
        </p:spPr>
        <p:txBody>
          <a:bodyPr wrap="none" rtlCol="0">
            <a:spAutoFit/>
          </a:bodyPr>
          <a:lstStyle/>
          <a:p>
            <a:r>
              <a:rPr lang="en-US" altLang="zh-CN" dirty="0" smtClean="0">
                <a:solidFill>
                  <a:srgbClr val="0000FF"/>
                </a:solidFill>
              </a:rPr>
              <a:t>4e:</a:t>
            </a:r>
            <a:endParaRPr lang="zh-CN" altLang="en-US" dirty="0">
              <a:solidFill>
                <a:srgbClr val="0000FF"/>
              </a:solidFill>
            </a:endParaRPr>
          </a:p>
        </p:txBody>
      </p:sp>
      <p:sp>
        <p:nvSpPr>
          <p:cNvPr id="23" name="文本框 22"/>
          <p:cNvSpPr txBox="1"/>
          <p:nvPr/>
        </p:nvSpPr>
        <p:spPr>
          <a:xfrm>
            <a:off x="467544" y="3414580"/>
            <a:ext cx="577402" cy="461665"/>
          </a:xfrm>
          <a:prstGeom prst="rect">
            <a:avLst/>
          </a:prstGeom>
          <a:noFill/>
        </p:spPr>
        <p:txBody>
          <a:bodyPr wrap="none" rtlCol="0">
            <a:spAutoFit/>
          </a:bodyPr>
          <a:lstStyle/>
          <a:p>
            <a:r>
              <a:rPr lang="en-US" altLang="zh-CN" dirty="0" smtClean="0">
                <a:solidFill>
                  <a:srgbClr val="00B050"/>
                </a:solidFill>
              </a:rPr>
              <a:t>5e:</a:t>
            </a:r>
            <a:endParaRPr lang="zh-CN" altLang="en-US" dirty="0">
              <a:solidFill>
                <a:srgbClr val="00B050"/>
              </a:solidFill>
            </a:endParaRPr>
          </a:p>
        </p:txBody>
      </p:sp>
      <mc:AlternateContent xmlns:mc="http://schemas.openxmlformats.org/markup-compatibility/2006">
        <mc:Choice xmlns:a14="http://schemas.microsoft.com/office/drawing/2010/main" Requires="a14">
          <p:sp>
            <p:nvSpPr>
              <p:cNvPr id="4" name="文本框 3"/>
              <p:cNvSpPr txBox="1"/>
              <p:nvPr/>
            </p:nvSpPr>
            <p:spPr>
              <a:xfrm>
                <a:off x="360388" y="3829999"/>
                <a:ext cx="8208912" cy="73013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𝒚𝒊𝒆𝒍𝒅</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𝑾𝒂𝒇𝒆𝒓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𝒚𝒊𝒆𝒍𝒅</m:t>
                      </m:r>
                      <m:r>
                        <a:rPr lang="en-US" altLang="zh-CN" b="1" i="1" smtClean="0">
                          <a:solidFill>
                            <a:schemeClr val="tx1"/>
                          </a:solidFill>
                          <a:latin typeface="Cambria Math" panose="02040503050406030204" pitchFamily="18" charset="0"/>
                        </a:rPr>
                        <m:t>/</m:t>
                      </m:r>
                      <m:d>
                        <m:dPr>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𝑫𝒆𝒇𝒆𝒄𝒕𝒔</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𝒖𝒏𝒊𝒕</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e>
                      </m:d>
                      <m:r>
                        <a:rPr lang="en-US" altLang="zh-CN" b="1" i="1" baseline="30000" smtClean="0">
                          <a:solidFill>
                            <a:schemeClr val="tx1"/>
                          </a:solidFill>
                          <a:latin typeface="Cambria Math" panose="02040503050406030204" pitchFamily="18" charset="0"/>
                        </a:rPr>
                        <m:t>𝑵</m:t>
                      </m:r>
                      <m:r>
                        <a:rPr lang="en-US" altLang="zh-CN" b="1" i="1" smtClean="0">
                          <a:solidFill>
                            <a:schemeClr val="tx1"/>
                          </a:solidFill>
                          <a:latin typeface="Cambria Math" panose="02040503050406030204" pitchFamily="18" charset="0"/>
                        </a:rPr>
                        <m:t> </m:t>
                      </m:r>
                    </m:oMath>
                  </m:oMathPara>
                </a14:m>
                <a:endParaRPr lang="zh-CN" altLang="en-US" dirty="0">
                  <a:solidFill>
                    <a:schemeClr val="tx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360388" y="3829999"/>
                <a:ext cx="8208912" cy="730136"/>
              </a:xfrm>
              <a:prstGeom prst="rect">
                <a:avLst/>
              </a:prstGeom>
              <a:blipFill rotWithShape="1">
                <a:blip r:embed="rId1"/>
                <a:stretch>
                  <a:fillRect l="-4" t="-43" r="7" b="-147"/>
                </a:stretch>
              </a:blipFill>
            </p:spPr>
            <p:txBody>
              <a:bodyPr/>
              <a:lstStyle/>
              <a:p>
                <a:r>
                  <a:rPr lang="zh-CN" altLang="en-US">
                    <a:noFill/>
                  </a:rPr>
                  <a:t> </a:t>
                </a:r>
              </a:p>
            </p:txBody>
          </p:sp>
        </mc:Fallback>
      </mc:AlternateContent>
      <p:sp>
        <p:nvSpPr>
          <p:cNvPr id="8" name="矩形 7"/>
          <p:cNvSpPr/>
          <p:nvPr/>
        </p:nvSpPr>
        <p:spPr>
          <a:xfrm>
            <a:off x="239712" y="4581852"/>
            <a:ext cx="8378825" cy="1938992"/>
          </a:xfrm>
          <a:prstGeom prst="rect">
            <a:avLst/>
          </a:prstGeom>
        </p:spPr>
        <p:txBody>
          <a:bodyPr wrap="square">
            <a:spAutoFit/>
          </a:bodyPr>
          <a:lstStyle/>
          <a:p>
            <a:r>
              <a:rPr lang="en-US" altLang="zh-CN" sz="2000" dirty="0" smtClean="0">
                <a:solidFill>
                  <a:schemeClr val="tx1"/>
                </a:solidFill>
                <a:latin typeface="+mn-lt"/>
              </a:rPr>
              <a:t>A</a:t>
            </a:r>
            <a:r>
              <a:rPr lang="zh-CN" altLang="en-US" sz="2000" dirty="0" smtClean="0">
                <a:solidFill>
                  <a:schemeClr val="tx1"/>
                </a:solidFill>
                <a:latin typeface="+mn-lt"/>
              </a:rPr>
              <a:t>𝒔𝒔𝒖𝒎𝒆 </a:t>
            </a:r>
            <a:r>
              <a:rPr lang="zh-CN" altLang="en-US" sz="2000" dirty="0">
                <a:solidFill>
                  <a:schemeClr val="tx1"/>
                </a:solidFill>
                <a:latin typeface="+mn-lt"/>
              </a:rPr>
              <a:t>𝒕𝒉𝒆 </a:t>
            </a:r>
            <a:r>
              <a:rPr lang="zh-CN" altLang="en-US" sz="2000" dirty="0">
                <a:solidFill>
                  <a:srgbClr val="00B050"/>
                </a:solidFill>
                <a:latin typeface="+mn-lt"/>
              </a:rPr>
              <a:t>𝑾𝒂𝒇𝒆𝒓 𝒚𝒊𝒆𝒍𝒅 </a:t>
            </a:r>
            <a:r>
              <a:rPr lang="zh-CN" altLang="en-US" sz="2000" dirty="0">
                <a:solidFill>
                  <a:schemeClr val="tx1"/>
                </a:solidFill>
                <a:latin typeface="+mn-lt"/>
              </a:rPr>
              <a:t>𝒊𝒔</a:t>
            </a:r>
            <a:r>
              <a:rPr lang="zh-CN" altLang="en-US" sz="2000" dirty="0">
                <a:solidFill>
                  <a:srgbClr val="00B050"/>
                </a:solidFill>
                <a:latin typeface="+mn-lt"/>
              </a:rPr>
              <a:t> 𝟏𝟎𝟎</a:t>
            </a:r>
            <a:r>
              <a:rPr lang="en-US" altLang="zh-CN" sz="2000" dirty="0">
                <a:solidFill>
                  <a:srgbClr val="00B050"/>
                </a:solidFill>
                <a:latin typeface="+mn-lt"/>
              </a:rPr>
              <a:t>%</a:t>
            </a:r>
            <a:endParaRPr lang="en-US" altLang="zh-CN" sz="2000" dirty="0">
              <a:solidFill>
                <a:srgbClr val="00B050"/>
              </a:solidFill>
              <a:latin typeface="+mn-lt"/>
            </a:endParaRPr>
          </a:p>
          <a:p>
            <a:r>
              <a:rPr lang="zh-CN" altLang="en-US" sz="2000" dirty="0" smtClean="0">
                <a:solidFill>
                  <a:srgbClr val="00B050"/>
                </a:solidFill>
                <a:latin typeface="+mn-lt"/>
              </a:rPr>
              <a:t>Defects </a:t>
            </a:r>
            <a:r>
              <a:rPr lang="zh-CN" altLang="en-US" sz="2000" dirty="0">
                <a:solidFill>
                  <a:srgbClr val="00B050"/>
                </a:solidFill>
                <a:latin typeface="+mn-lt"/>
              </a:rPr>
              <a:t>per unit area </a:t>
            </a:r>
            <a:r>
              <a:rPr lang="zh-CN" altLang="en-US" sz="2000" dirty="0">
                <a:solidFill>
                  <a:schemeClr val="tx1"/>
                </a:solidFill>
                <a:latin typeface="+mn-lt"/>
              </a:rPr>
              <a:t>is a measure of the </a:t>
            </a:r>
            <a:r>
              <a:rPr lang="zh-CN" altLang="en-US" sz="2000" dirty="0" smtClean="0">
                <a:solidFill>
                  <a:schemeClr val="tx1"/>
                </a:solidFill>
                <a:latin typeface="+mn-lt"/>
              </a:rPr>
              <a:t>random </a:t>
            </a:r>
            <a:r>
              <a:rPr lang="zh-CN" altLang="en-US" sz="2000" dirty="0">
                <a:solidFill>
                  <a:schemeClr val="tx1"/>
                </a:solidFill>
                <a:latin typeface="+mn-lt"/>
              </a:rPr>
              <a:t>manufacturing defects that occur. In 2010, the value was typically 0.1 to 0.3 </a:t>
            </a:r>
            <a:r>
              <a:rPr lang="zh-CN" altLang="en-US" sz="2000" dirty="0" smtClean="0">
                <a:solidFill>
                  <a:schemeClr val="tx1"/>
                </a:solidFill>
                <a:latin typeface="+mn-lt"/>
              </a:rPr>
              <a:t>defects </a:t>
            </a:r>
            <a:r>
              <a:rPr lang="zh-CN" altLang="en-US" sz="2000" dirty="0">
                <a:solidFill>
                  <a:schemeClr val="tx1"/>
                </a:solidFill>
                <a:latin typeface="+mn-lt"/>
              </a:rPr>
              <a:t>per square inch, or </a:t>
            </a:r>
            <a:r>
              <a:rPr lang="zh-CN" altLang="en-US" sz="2000" dirty="0">
                <a:solidFill>
                  <a:srgbClr val="00B050"/>
                </a:solidFill>
                <a:latin typeface="+mn-lt"/>
              </a:rPr>
              <a:t>0.016 to 0.057 </a:t>
            </a:r>
            <a:r>
              <a:rPr lang="zh-CN" altLang="en-US" sz="2000" dirty="0">
                <a:solidFill>
                  <a:schemeClr val="tx1"/>
                </a:solidFill>
                <a:latin typeface="+mn-lt"/>
              </a:rPr>
              <a:t>defects per square centimeter, for a  40 nm </a:t>
            </a:r>
            <a:r>
              <a:rPr lang="zh-CN" altLang="en-US" sz="2000" dirty="0" smtClean="0">
                <a:solidFill>
                  <a:schemeClr val="tx1"/>
                </a:solidFill>
                <a:latin typeface="+mn-lt"/>
              </a:rPr>
              <a:t>process</a:t>
            </a:r>
            <a:r>
              <a:rPr lang="en-US" altLang="zh-CN" sz="2000" dirty="0" smtClean="0">
                <a:solidFill>
                  <a:schemeClr val="tx1"/>
                </a:solidFill>
                <a:latin typeface="+mn-lt"/>
              </a:rPr>
              <a:t>.</a:t>
            </a:r>
            <a:endParaRPr lang="en-US" altLang="zh-CN" sz="2000" dirty="0" smtClean="0">
              <a:solidFill>
                <a:schemeClr val="tx1"/>
              </a:solidFill>
              <a:latin typeface="+mn-lt"/>
            </a:endParaRPr>
          </a:p>
          <a:p>
            <a:r>
              <a:rPr lang="en-US" altLang="zh-CN" sz="2000" dirty="0">
                <a:solidFill>
                  <a:schemeClr val="tx1"/>
                </a:solidFill>
                <a:latin typeface="+mn-lt"/>
              </a:rPr>
              <a:t>For 40 nm processes in 2010, </a:t>
            </a:r>
            <a:r>
              <a:rPr lang="en-US" altLang="zh-CN" sz="2000" dirty="0">
                <a:solidFill>
                  <a:srgbClr val="00B050"/>
                </a:solidFill>
                <a:latin typeface="+mn-lt"/>
              </a:rPr>
              <a:t>N</a:t>
            </a:r>
            <a:r>
              <a:rPr lang="en-US" altLang="zh-CN" sz="2000" dirty="0">
                <a:solidFill>
                  <a:schemeClr val="tx1"/>
                </a:solidFill>
                <a:latin typeface="+mn-lt"/>
              </a:rPr>
              <a:t>  ranged from </a:t>
            </a:r>
            <a:r>
              <a:rPr lang="en-US" altLang="zh-CN" sz="2000" dirty="0">
                <a:solidFill>
                  <a:srgbClr val="00B050"/>
                </a:solidFill>
                <a:latin typeface="+mn-lt"/>
              </a:rPr>
              <a:t>11.5 to 15.5</a:t>
            </a:r>
            <a:r>
              <a:rPr lang="en-US" altLang="zh-CN" sz="2000" dirty="0">
                <a:solidFill>
                  <a:schemeClr val="tx1"/>
                </a:solidFill>
                <a:latin typeface="+mn-lt"/>
              </a:rPr>
              <a:t>.</a:t>
            </a:r>
            <a:endParaRPr lang="zh-CN" altLang="en-US" sz="2000" dirty="0">
              <a:solidFill>
                <a:schemeClr val="tx1"/>
              </a:solidFill>
              <a:latin typeface="+mn-lt"/>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285875"/>
            <a:ext cx="8229600" cy="4525963"/>
          </a:xfrm>
        </p:spPr>
        <p:txBody>
          <a:bodyPr/>
          <a:lstStyle/>
          <a:p>
            <a:pPr>
              <a:buFont typeface="Wingdings" panose="05000000000000000000" pitchFamily="2" charset="2"/>
              <a:buNone/>
              <a:defRPr/>
            </a:pPr>
            <a:r>
              <a:rPr lang="zh-CN" altLang="en-US" b="1" dirty="0" smtClean="0">
                <a:solidFill>
                  <a:srgbClr val="000000"/>
                </a:solidFill>
              </a:rPr>
              <a:t>例子：直径为</a:t>
            </a:r>
            <a:r>
              <a:rPr lang="en-US" altLang="zh-CN" b="1" dirty="0" smtClean="0">
                <a:solidFill>
                  <a:srgbClr val="000000"/>
                </a:solidFill>
              </a:rPr>
              <a:t>30cm</a:t>
            </a:r>
            <a:r>
              <a:rPr lang="zh-CN" altLang="en-US" b="1" dirty="0" smtClean="0">
                <a:solidFill>
                  <a:srgbClr val="000000"/>
                </a:solidFill>
              </a:rPr>
              <a:t>的晶圆上有多少边长为</a:t>
            </a:r>
            <a:r>
              <a:rPr lang="en-US" altLang="zh-CN" b="1" dirty="0" smtClean="0">
                <a:solidFill>
                  <a:srgbClr val="000000"/>
                </a:solidFill>
              </a:rPr>
              <a:t>1.5cm</a:t>
            </a:r>
            <a:r>
              <a:rPr lang="zh-CN" altLang="en-US" b="1" dirty="0" smtClean="0">
                <a:solidFill>
                  <a:srgbClr val="000000"/>
                </a:solidFill>
              </a:rPr>
              <a:t>的芯片？</a:t>
            </a:r>
            <a:endParaRPr lang="zh-CN" altLang="en-US" sz="2800" b="1" baseline="30000" dirty="0">
              <a:solidFill>
                <a:srgbClr val="000000"/>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285875"/>
            <a:ext cx="8229600" cy="4525963"/>
          </a:xfrm>
        </p:spPr>
        <p:txBody>
          <a:bodyPr/>
          <a:lstStyle/>
          <a:p>
            <a:pPr>
              <a:buFont typeface="Wingdings" panose="05000000000000000000" pitchFamily="2" charset="2"/>
              <a:buNone/>
              <a:defRPr/>
            </a:pPr>
            <a:r>
              <a:rPr lang="zh-CN" altLang="en-US" b="1" dirty="0" smtClean="0">
                <a:solidFill>
                  <a:srgbClr val="000000"/>
                </a:solidFill>
              </a:rPr>
              <a:t>例子：直径为</a:t>
            </a:r>
            <a:r>
              <a:rPr lang="en-US" altLang="zh-CN" b="1" dirty="0" smtClean="0">
                <a:solidFill>
                  <a:srgbClr val="000000"/>
                </a:solidFill>
              </a:rPr>
              <a:t>30cm</a:t>
            </a:r>
            <a:r>
              <a:rPr lang="zh-CN" altLang="en-US" b="1" dirty="0" smtClean="0">
                <a:solidFill>
                  <a:srgbClr val="000000"/>
                </a:solidFill>
              </a:rPr>
              <a:t>的晶圆上有多少边长为</a:t>
            </a:r>
            <a:r>
              <a:rPr lang="en-US" altLang="zh-CN" b="1" dirty="0" smtClean="0">
                <a:solidFill>
                  <a:srgbClr val="000000"/>
                </a:solidFill>
              </a:rPr>
              <a:t>1.5cm</a:t>
            </a:r>
            <a:r>
              <a:rPr lang="zh-CN" altLang="en-US" b="1" dirty="0" smtClean="0">
                <a:solidFill>
                  <a:srgbClr val="000000"/>
                </a:solidFill>
              </a:rPr>
              <a:t>的芯片？</a:t>
            </a:r>
            <a:endParaRPr lang="en-US" altLang="zh-CN" b="1" dirty="0" smtClean="0">
              <a:solidFill>
                <a:srgbClr val="FFFFFF"/>
              </a:solidFill>
            </a:endParaRPr>
          </a:p>
          <a:p>
            <a:pPr>
              <a:defRPr/>
            </a:pPr>
            <a:r>
              <a:rPr lang="zh-CN" altLang="en-US" b="1" dirty="0" smtClean="0">
                <a:solidFill>
                  <a:srgbClr val="000000"/>
                </a:solidFill>
              </a:rPr>
              <a:t>答：</a:t>
            </a:r>
            <a:r>
              <a:rPr lang="zh-CN" altLang="en-US" sz="2800" b="1" dirty="0" smtClean="0">
                <a:solidFill>
                  <a:srgbClr val="000000"/>
                </a:solidFill>
              </a:rPr>
              <a:t>芯片面积为（</a:t>
            </a:r>
            <a:r>
              <a:rPr lang="en-US" altLang="zh-CN" sz="2800" b="1" dirty="0" smtClean="0">
                <a:solidFill>
                  <a:srgbClr val="000000"/>
                </a:solidFill>
              </a:rPr>
              <a:t>1.5cm</a:t>
            </a:r>
            <a:r>
              <a:rPr lang="zh-CN" altLang="en-US" sz="2800" b="1" dirty="0" smtClean="0">
                <a:solidFill>
                  <a:srgbClr val="000000"/>
                </a:solidFill>
              </a:rPr>
              <a:t>）</a:t>
            </a:r>
            <a:r>
              <a:rPr lang="en-US" altLang="zh-CN" sz="2800" b="1" baseline="30000" dirty="0" smtClean="0">
                <a:solidFill>
                  <a:srgbClr val="000000"/>
                </a:solidFill>
              </a:rPr>
              <a:t>2</a:t>
            </a:r>
            <a:r>
              <a:rPr lang="en-US" altLang="zh-CN" sz="2800" b="1" dirty="0" smtClean="0">
                <a:solidFill>
                  <a:srgbClr val="000000"/>
                </a:solidFill>
              </a:rPr>
              <a:t> = 2.25 cm</a:t>
            </a:r>
            <a:r>
              <a:rPr lang="en-US" altLang="zh-CN" sz="2800" b="1" baseline="30000" dirty="0" smtClean="0">
                <a:solidFill>
                  <a:srgbClr val="000000"/>
                </a:solidFill>
              </a:rPr>
              <a:t>2 </a:t>
            </a:r>
            <a:endParaRPr lang="zh-CN" altLang="en-US" sz="2800" b="1" baseline="30000" dirty="0">
              <a:solidFill>
                <a:srgbClr val="000000"/>
              </a:solidFill>
            </a:endParaRPr>
          </a:p>
        </p:txBody>
      </p:sp>
      <p:sp>
        <p:nvSpPr>
          <p:cNvPr id="9220" name="TextBox 17"/>
          <p:cNvSpPr txBox="1">
            <a:spLocks noChangeArrowheads="1"/>
          </p:cNvSpPr>
          <p:nvPr/>
        </p:nvSpPr>
        <p:spPr bwMode="auto">
          <a:xfrm>
            <a:off x="428625" y="3643313"/>
            <a:ext cx="8429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rPr>
              <a:t>每片晶圆的芯片数  </a:t>
            </a:r>
            <a:r>
              <a:rPr lang="en-US" altLang="zh-CN" sz="2000" b="1" dirty="0">
                <a:solidFill>
                  <a:srgbClr val="000000"/>
                </a:solidFill>
              </a:rPr>
              <a:t>=                                 -                                  =</a:t>
            </a:r>
            <a:r>
              <a:rPr lang="en-US" altLang="zh-CN" sz="2000" b="1" dirty="0">
                <a:solidFill>
                  <a:srgbClr val="0000FF"/>
                </a:solidFill>
              </a:rPr>
              <a:t> </a:t>
            </a:r>
            <a:r>
              <a:rPr lang="en-US" altLang="zh-CN" sz="2800" b="1" dirty="0">
                <a:solidFill>
                  <a:srgbClr val="0000FF"/>
                </a:solidFill>
              </a:rPr>
              <a:t>270</a:t>
            </a:r>
            <a:r>
              <a:rPr lang="en-US" altLang="zh-CN" sz="2000" b="1" dirty="0">
                <a:solidFill>
                  <a:srgbClr val="0000FF"/>
                </a:solidFill>
              </a:rPr>
              <a:t>               </a:t>
            </a:r>
            <a:endParaRPr lang="zh-CN" altLang="en-US" sz="2000" b="1" dirty="0">
              <a:solidFill>
                <a:srgbClr val="0000FF"/>
              </a:solidFill>
            </a:endParaRPr>
          </a:p>
        </p:txBody>
      </p:sp>
      <p:sp>
        <p:nvSpPr>
          <p:cNvPr id="9221" name="TextBox 18"/>
          <p:cNvSpPr txBox="1">
            <a:spLocks noChangeArrowheads="1"/>
          </p:cNvSpPr>
          <p:nvPr/>
        </p:nvSpPr>
        <p:spPr bwMode="auto">
          <a:xfrm>
            <a:off x="2857500" y="3357563"/>
            <a:ext cx="2357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dirty="0">
                <a:solidFill>
                  <a:srgbClr val="000000"/>
                </a:solidFill>
              </a:rPr>
              <a:t>   </a:t>
            </a:r>
            <a:r>
              <a:rPr lang="el-GR" altLang="zh-CN" sz="2000" b="1" dirty="0">
                <a:solidFill>
                  <a:srgbClr val="000000"/>
                </a:solidFill>
              </a:rPr>
              <a:t>π</a:t>
            </a:r>
            <a:r>
              <a:rPr lang="en-US" altLang="zh-CN" sz="2000" b="1" dirty="0">
                <a:solidFill>
                  <a:srgbClr val="000000"/>
                </a:solidFill>
              </a:rPr>
              <a:t> × </a:t>
            </a:r>
            <a:r>
              <a:rPr lang="zh-CN" altLang="en-US" sz="2000" b="1" dirty="0">
                <a:solidFill>
                  <a:srgbClr val="000000"/>
                </a:solidFill>
              </a:rPr>
              <a:t>（</a:t>
            </a:r>
            <a:r>
              <a:rPr lang="en-US" altLang="zh-CN" sz="2000" b="1" dirty="0">
                <a:solidFill>
                  <a:srgbClr val="000000"/>
                </a:solidFill>
              </a:rPr>
              <a:t>30 /2</a:t>
            </a:r>
            <a:r>
              <a:rPr lang="zh-CN" altLang="en-US" sz="2000" b="1" dirty="0">
                <a:solidFill>
                  <a:srgbClr val="000000"/>
                </a:solidFill>
              </a:rPr>
              <a:t>）</a:t>
            </a:r>
            <a:r>
              <a:rPr lang="en-US" altLang="zh-CN" sz="2000" b="1" baseline="30000" dirty="0">
                <a:solidFill>
                  <a:srgbClr val="000000"/>
                </a:solidFill>
              </a:rPr>
              <a:t>2</a:t>
            </a:r>
            <a:endParaRPr lang="en-US" altLang="zh-CN" sz="2000" b="1" baseline="30000" dirty="0">
              <a:solidFill>
                <a:srgbClr val="FFFFFF"/>
              </a:solidFill>
            </a:endParaRPr>
          </a:p>
          <a:p>
            <a:pPr eaLnBrk="1" hangingPunct="1">
              <a:spcBef>
                <a:spcPct val="0"/>
              </a:spcBef>
              <a:buClrTx/>
              <a:buSzTx/>
              <a:buFontTx/>
              <a:buNone/>
            </a:pPr>
            <a:r>
              <a:rPr lang="en-US" altLang="zh-CN" sz="2000" b="1" dirty="0">
                <a:solidFill>
                  <a:srgbClr val="000000"/>
                </a:solidFill>
              </a:rPr>
              <a:t>                                                               </a:t>
            </a:r>
            <a:endParaRPr lang="en-US" altLang="zh-CN" sz="2000" b="1" dirty="0">
              <a:solidFill>
                <a:srgbClr val="FFFFFF"/>
              </a:solidFill>
            </a:endParaRPr>
          </a:p>
          <a:p>
            <a:pPr eaLnBrk="1" hangingPunct="1">
              <a:spcBef>
                <a:spcPct val="0"/>
              </a:spcBef>
              <a:buClrTx/>
              <a:buSzTx/>
              <a:buFontTx/>
              <a:buNone/>
            </a:pPr>
            <a:r>
              <a:rPr lang="en-US" altLang="zh-CN" sz="2800" b="1" dirty="0">
                <a:solidFill>
                  <a:srgbClr val="000000"/>
                </a:solidFill>
              </a:rPr>
              <a:t>        </a:t>
            </a:r>
            <a:r>
              <a:rPr lang="en-US" altLang="zh-CN" sz="2000" b="1" dirty="0">
                <a:solidFill>
                  <a:srgbClr val="000000"/>
                </a:solidFill>
              </a:rPr>
              <a:t>2.25</a:t>
            </a:r>
            <a:endParaRPr lang="en-US" altLang="zh-CN" sz="2000" b="1" dirty="0">
              <a:solidFill>
                <a:srgbClr val="000000"/>
              </a:solidFill>
            </a:endParaRPr>
          </a:p>
        </p:txBody>
      </p:sp>
      <p:cxnSp>
        <p:nvCxnSpPr>
          <p:cNvPr id="9222" name="直接连接符 19"/>
          <p:cNvCxnSpPr>
            <a:cxnSpLocks noChangeShapeType="1"/>
          </p:cNvCxnSpPr>
          <p:nvPr/>
        </p:nvCxnSpPr>
        <p:spPr bwMode="auto">
          <a:xfrm flipV="1">
            <a:off x="3000375" y="3857625"/>
            <a:ext cx="1785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9223" name="TextBox 18"/>
          <p:cNvSpPr txBox="1">
            <a:spLocks noChangeArrowheads="1"/>
          </p:cNvSpPr>
          <p:nvPr/>
        </p:nvSpPr>
        <p:spPr bwMode="auto">
          <a:xfrm>
            <a:off x="5143500" y="3357563"/>
            <a:ext cx="2357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        </a:t>
            </a:r>
            <a:r>
              <a:rPr lang="el-GR" altLang="zh-CN" sz="2000" b="1">
                <a:solidFill>
                  <a:srgbClr val="000000"/>
                </a:solidFill>
              </a:rPr>
              <a:t>π</a:t>
            </a:r>
            <a:r>
              <a:rPr lang="en-US" altLang="zh-CN" sz="2000" b="1">
                <a:solidFill>
                  <a:srgbClr val="000000"/>
                </a:solidFill>
              </a:rPr>
              <a:t> ×30</a:t>
            </a:r>
            <a:endParaRPr lang="en-US" altLang="zh-CN" sz="2000" b="1">
              <a:solidFill>
                <a:srgbClr val="FFFFFF"/>
              </a:solidFill>
            </a:endParaRPr>
          </a:p>
          <a:p>
            <a:pPr eaLnBrk="1" hangingPunct="1">
              <a:spcBef>
                <a:spcPct val="0"/>
              </a:spcBef>
              <a:buClrTx/>
              <a:buSzTx/>
              <a:buFontTx/>
              <a:buNone/>
            </a:pP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r>
              <a:rPr lang="en-US" altLang="zh-CN" sz="2800" b="1">
                <a:solidFill>
                  <a:srgbClr val="000000"/>
                </a:solidFill>
              </a:rPr>
              <a:t>         </a:t>
            </a:r>
            <a:r>
              <a:rPr lang="en-US" altLang="zh-CN" sz="2000" b="1">
                <a:solidFill>
                  <a:srgbClr val="000000"/>
                </a:solidFill>
              </a:rPr>
              <a:t>2.12</a:t>
            </a:r>
            <a:endParaRPr lang="en-US" altLang="zh-CN" sz="2000" b="1">
              <a:solidFill>
                <a:srgbClr val="000000"/>
              </a:solidFill>
            </a:endParaRPr>
          </a:p>
        </p:txBody>
      </p:sp>
      <p:cxnSp>
        <p:nvCxnSpPr>
          <p:cNvPr id="9224" name="直接连接符 19"/>
          <p:cNvCxnSpPr>
            <a:cxnSpLocks noChangeShapeType="1"/>
          </p:cNvCxnSpPr>
          <p:nvPr/>
        </p:nvCxnSpPr>
        <p:spPr bwMode="auto">
          <a:xfrm flipV="1">
            <a:off x="5286375" y="3857625"/>
            <a:ext cx="1785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9225" name="TextBox 10"/>
          <p:cNvSpPr txBox="1">
            <a:spLocks noChangeArrowheads="1"/>
          </p:cNvSpPr>
          <p:nvPr/>
        </p:nvSpPr>
        <p:spPr bwMode="auto">
          <a:xfrm>
            <a:off x="285750" y="5072063"/>
            <a:ext cx="8643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dirty="0">
                <a:solidFill>
                  <a:srgbClr val="FF00FF"/>
                </a:solidFill>
              </a:rPr>
              <a:t>类似的，直径</a:t>
            </a:r>
            <a:r>
              <a:rPr lang="en-US" altLang="zh-CN" sz="2800" b="1" dirty="0">
                <a:solidFill>
                  <a:srgbClr val="FF00FF"/>
                </a:solidFill>
              </a:rPr>
              <a:t>30cm</a:t>
            </a:r>
            <a:r>
              <a:rPr lang="zh-CN" altLang="en-US" sz="2800" b="1" dirty="0">
                <a:solidFill>
                  <a:srgbClr val="FF00FF"/>
                </a:solidFill>
              </a:rPr>
              <a:t>晶圆上边长为</a:t>
            </a:r>
            <a:r>
              <a:rPr lang="en-US" altLang="zh-CN" sz="2800" b="1" dirty="0">
                <a:solidFill>
                  <a:srgbClr val="FF00FF"/>
                </a:solidFill>
              </a:rPr>
              <a:t>1 cm</a:t>
            </a:r>
            <a:r>
              <a:rPr lang="zh-CN" altLang="en-US" sz="2800" b="1" dirty="0">
                <a:solidFill>
                  <a:srgbClr val="FF00FF"/>
                </a:solidFill>
              </a:rPr>
              <a:t>的芯片数为：</a:t>
            </a:r>
            <a:endParaRPr lang="en-US" altLang="zh-CN" sz="2800" b="1" dirty="0">
              <a:solidFill>
                <a:srgbClr val="00FF00"/>
              </a:solidFill>
            </a:endParaRPr>
          </a:p>
          <a:p>
            <a:pPr eaLnBrk="1" hangingPunct="1">
              <a:spcBef>
                <a:spcPct val="0"/>
              </a:spcBef>
              <a:buClrTx/>
              <a:buSzTx/>
              <a:buFontTx/>
              <a:buNone/>
            </a:pPr>
            <a:r>
              <a:rPr lang="en-US" altLang="zh-CN" sz="2800" b="1" dirty="0">
                <a:solidFill>
                  <a:srgbClr val="FF00FF"/>
                </a:solidFill>
              </a:rPr>
              <a:t>                                                                                 640</a:t>
            </a:r>
            <a:endParaRPr lang="zh-CN" altLang="en-US" sz="2800" b="1" dirty="0">
              <a:solidFill>
                <a:srgbClr val="FF00FF"/>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defRPr/>
            </a:pPr>
            <a:r>
              <a:rPr lang="zh-CN" altLang="en-US" sz="4000" dirty="0" smtClean="0">
                <a:solidFill>
                  <a:srgbClr val="1A1A00"/>
                </a:solidFill>
              </a:rPr>
              <a:t>性能增长的效果</a:t>
            </a:r>
            <a:endParaRPr lang="en-US" altLang="zh-CN" sz="4000" dirty="0" smtClean="0">
              <a:solidFill>
                <a:srgbClr val="1A1A00"/>
              </a:solidFill>
            </a:endParaRPr>
          </a:p>
        </p:txBody>
      </p:sp>
      <p:sp>
        <p:nvSpPr>
          <p:cNvPr id="14339" name="Rectangle 3"/>
          <p:cNvSpPr>
            <a:spLocks noGrp="1" noChangeArrowheads="1"/>
          </p:cNvSpPr>
          <p:nvPr>
            <p:ph idx="1"/>
          </p:nvPr>
        </p:nvSpPr>
        <p:spPr>
          <a:xfrm>
            <a:off x="457200" y="1600200"/>
            <a:ext cx="8472488" cy="4525963"/>
          </a:xfrm>
        </p:spPr>
        <p:txBody>
          <a:bodyPr/>
          <a:lstStyle/>
          <a:p>
            <a:pPr eaLnBrk="1" hangingPunct="1"/>
            <a:r>
              <a:rPr lang="zh-CN" altLang="en-US" b="1" dirty="0" smtClean="0">
                <a:solidFill>
                  <a:srgbClr val="000000"/>
                </a:solidFill>
                <a:effectLst/>
              </a:rPr>
              <a:t>适应</a:t>
            </a:r>
            <a:r>
              <a:rPr lang="zh-CN" altLang="en-US" b="1" dirty="0" smtClean="0">
                <a:solidFill>
                  <a:srgbClr val="FF00FF"/>
                </a:solidFill>
                <a:effectLst/>
              </a:rPr>
              <a:t>各种计算机用户</a:t>
            </a:r>
            <a:r>
              <a:rPr lang="zh-CN" altLang="en-US" b="1" dirty="0" smtClean="0">
                <a:solidFill>
                  <a:srgbClr val="000000"/>
                </a:solidFill>
                <a:effectLst/>
              </a:rPr>
              <a:t>的</a:t>
            </a:r>
            <a:r>
              <a:rPr lang="zh-CN" altLang="en-US" b="1" dirty="0" smtClean="0">
                <a:solidFill>
                  <a:srgbClr val="0000FF"/>
                </a:solidFill>
                <a:effectLst/>
              </a:rPr>
              <a:t>能力</a:t>
            </a:r>
            <a:r>
              <a:rPr lang="zh-CN" altLang="en-US" b="1" dirty="0" smtClean="0">
                <a:solidFill>
                  <a:srgbClr val="000000"/>
                </a:solidFill>
                <a:effectLst/>
              </a:rPr>
              <a:t>大大增强</a:t>
            </a:r>
            <a:endParaRPr lang="en-US" altLang="zh-CN" b="1" dirty="0" smtClean="0">
              <a:solidFill>
                <a:srgbClr val="FFFFFF"/>
              </a:solidFill>
              <a:effectLst/>
            </a:endParaRPr>
          </a:p>
          <a:p>
            <a:pPr eaLnBrk="1" hangingPunct="1"/>
            <a:r>
              <a:rPr lang="zh-CN" altLang="en-US" b="1" dirty="0" smtClean="0">
                <a:solidFill>
                  <a:srgbClr val="0000FF"/>
                </a:solidFill>
                <a:effectLst/>
              </a:rPr>
              <a:t>设计的各种计算机：</a:t>
            </a:r>
            <a:r>
              <a:rPr lang="zh-CN" altLang="en-US" b="1" i="1" u="sng" dirty="0" smtClean="0">
                <a:solidFill>
                  <a:srgbClr val="990000"/>
                </a:solidFill>
                <a:effectLst/>
              </a:rPr>
              <a:t>基于</a:t>
            </a:r>
            <a:r>
              <a:rPr lang="zh-CN" altLang="en-US" b="1" i="1" u="sng" dirty="0" smtClean="0">
                <a:solidFill>
                  <a:srgbClr val="0000FF"/>
                </a:solidFill>
                <a:effectLst/>
              </a:rPr>
              <a:t>微处理器</a:t>
            </a:r>
            <a:endParaRPr lang="en-US" altLang="zh-CN" b="1" i="1" u="sng" dirty="0" smtClean="0">
              <a:solidFill>
                <a:srgbClr val="FFFF00"/>
              </a:solidFill>
              <a:effectLst/>
            </a:endParaRPr>
          </a:p>
          <a:p>
            <a:pPr lvl="1" eaLnBrk="1" hangingPunct="1"/>
            <a:r>
              <a:rPr lang="en-US" altLang="zh-CN" b="1" dirty="0" smtClean="0">
                <a:solidFill>
                  <a:srgbClr val="000000"/>
                </a:solidFill>
                <a:effectLst/>
              </a:rPr>
              <a:t>Minicomputer =&gt; </a:t>
            </a:r>
            <a:r>
              <a:rPr lang="zh-CN" altLang="en-US" b="1" dirty="0" smtClean="0">
                <a:solidFill>
                  <a:srgbClr val="0000FF"/>
                </a:solidFill>
                <a:effectLst/>
              </a:rPr>
              <a:t>多微处理器构成的服务器</a:t>
            </a:r>
            <a:endParaRPr lang="en-US" altLang="zh-CN" b="1" dirty="0" smtClean="0">
              <a:solidFill>
                <a:srgbClr val="FFFF00"/>
              </a:solidFill>
              <a:effectLst/>
            </a:endParaRPr>
          </a:p>
          <a:p>
            <a:pPr lvl="1" eaLnBrk="1" hangingPunct="1"/>
            <a:r>
              <a:rPr lang="en-US" altLang="zh-CN" b="1" dirty="0" smtClean="0">
                <a:solidFill>
                  <a:srgbClr val="000000"/>
                </a:solidFill>
                <a:effectLst/>
              </a:rPr>
              <a:t>Mainframe =&gt; </a:t>
            </a:r>
            <a:r>
              <a:rPr lang="zh-CN" altLang="en-US" b="1" dirty="0" smtClean="0">
                <a:solidFill>
                  <a:srgbClr val="000000"/>
                </a:solidFill>
                <a:effectLst/>
              </a:rPr>
              <a:t>大量微处理器组成的服务器</a:t>
            </a:r>
            <a:endParaRPr lang="en-US" altLang="zh-CN" b="1" dirty="0" smtClean="0">
              <a:solidFill>
                <a:srgbClr val="FFFFFF"/>
              </a:solidFill>
              <a:effectLst/>
            </a:endParaRPr>
          </a:p>
          <a:p>
            <a:pPr lvl="1" eaLnBrk="1" hangingPunct="1"/>
            <a:r>
              <a:rPr lang="en-US" altLang="zh-CN" b="1" dirty="0" smtClean="0">
                <a:solidFill>
                  <a:srgbClr val="000000"/>
                </a:solidFill>
                <a:effectLst/>
              </a:rPr>
              <a:t>Supercomputer =&gt; </a:t>
            </a:r>
            <a:r>
              <a:rPr lang="zh-CN" altLang="en-US" b="1" dirty="0" smtClean="0">
                <a:solidFill>
                  <a:srgbClr val="000000"/>
                </a:solidFill>
                <a:effectLst/>
              </a:rPr>
              <a:t>大量服务器构成的系统</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285750"/>
            <a:ext cx="8786812" cy="1328738"/>
          </a:xfrm>
        </p:spPr>
        <p:txBody>
          <a:bodyPr/>
          <a:lstStyle/>
          <a:p>
            <a:pPr>
              <a:lnSpc>
                <a:spcPct val="150000"/>
              </a:lnSpc>
              <a:buFont typeface="Wingdings" panose="05000000000000000000" pitchFamily="2" charset="2"/>
              <a:buNone/>
              <a:defRPr/>
            </a:pPr>
            <a:r>
              <a:rPr lang="zh-CN" altLang="en-US" sz="2800" b="1" dirty="0" smtClean="0">
                <a:solidFill>
                  <a:srgbClr val="000000"/>
                </a:solidFill>
              </a:rPr>
              <a:t>例</a:t>
            </a:r>
            <a:r>
              <a:rPr lang="en-US" altLang="zh-CN" sz="2800" b="1" dirty="0" smtClean="0">
                <a:solidFill>
                  <a:srgbClr val="000000"/>
                </a:solidFill>
              </a:rPr>
              <a:t>(4e)</a:t>
            </a:r>
            <a:r>
              <a:rPr lang="zh-CN" altLang="en-US" sz="2800" b="1" dirty="0" smtClean="0">
                <a:solidFill>
                  <a:srgbClr val="000000"/>
                </a:solidFill>
              </a:rPr>
              <a:t>：设单位面积残次密度为</a:t>
            </a:r>
            <a:r>
              <a:rPr lang="en-US" altLang="zh-CN" sz="2800" b="1" dirty="0" smtClean="0">
                <a:solidFill>
                  <a:srgbClr val="000000"/>
                </a:solidFill>
              </a:rPr>
              <a:t>0.4/cm</a:t>
            </a:r>
            <a:r>
              <a:rPr lang="en-US" altLang="zh-CN" sz="2800" b="1" baseline="30000" dirty="0" smtClean="0">
                <a:solidFill>
                  <a:srgbClr val="000000"/>
                </a:solidFill>
              </a:rPr>
              <a:t>2 </a:t>
            </a:r>
            <a:r>
              <a:rPr lang="zh-CN" altLang="en-US" sz="2800" b="1" dirty="0" smtClean="0">
                <a:solidFill>
                  <a:srgbClr val="000000"/>
                </a:solidFill>
              </a:rPr>
              <a:t>，且 </a:t>
            </a:r>
            <a:r>
              <a:rPr lang="el-GR" altLang="zh-CN" sz="2800" b="1" dirty="0" smtClean="0">
                <a:solidFill>
                  <a:srgbClr val="000000"/>
                </a:solidFill>
              </a:rPr>
              <a:t>α</a:t>
            </a:r>
            <a:r>
              <a:rPr lang="en-US" altLang="zh-CN" sz="2800" b="1" dirty="0" smtClean="0">
                <a:solidFill>
                  <a:srgbClr val="000000"/>
                </a:solidFill>
              </a:rPr>
              <a:t>=4.0</a:t>
            </a:r>
            <a:r>
              <a:rPr lang="zh-CN" altLang="en-US" sz="2800" b="1" dirty="0" smtClean="0">
                <a:solidFill>
                  <a:srgbClr val="000000"/>
                </a:solidFill>
              </a:rPr>
              <a:t>，分别求边长</a:t>
            </a:r>
            <a:r>
              <a:rPr lang="en-US" altLang="zh-CN" sz="2800" b="1" dirty="0" smtClean="0">
                <a:solidFill>
                  <a:srgbClr val="000000"/>
                </a:solidFill>
              </a:rPr>
              <a:t>1.5cm</a:t>
            </a:r>
            <a:r>
              <a:rPr lang="zh-CN" altLang="en-US" sz="2800" b="1" dirty="0" smtClean="0">
                <a:solidFill>
                  <a:srgbClr val="000000"/>
                </a:solidFill>
              </a:rPr>
              <a:t>和</a:t>
            </a:r>
            <a:r>
              <a:rPr lang="en-US" altLang="zh-CN" sz="2800" b="1" dirty="0" smtClean="0">
                <a:solidFill>
                  <a:srgbClr val="000000"/>
                </a:solidFill>
              </a:rPr>
              <a:t>1.0cm</a:t>
            </a:r>
            <a:r>
              <a:rPr lang="zh-CN" altLang="en-US" sz="2800" b="1" dirty="0" smtClean="0">
                <a:solidFill>
                  <a:srgbClr val="000000"/>
                </a:solidFill>
              </a:rPr>
              <a:t>芯片的成品率。</a:t>
            </a:r>
            <a:endParaRPr lang="zh-CN" altLang="en-US" sz="2800" b="1" dirty="0">
              <a:solidFill>
                <a:srgbClr val="000000"/>
              </a:solidFill>
            </a:endParaRPr>
          </a:p>
        </p:txBody>
      </p:sp>
      <p:sp>
        <p:nvSpPr>
          <p:cNvPr id="10244" name="TextBox 17"/>
          <p:cNvSpPr txBox="1">
            <a:spLocks noChangeArrowheads="1"/>
          </p:cNvSpPr>
          <p:nvPr/>
        </p:nvSpPr>
        <p:spPr bwMode="auto">
          <a:xfrm>
            <a:off x="428625" y="2214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rPr>
              <a:t>芯片成品率  </a:t>
            </a:r>
            <a:r>
              <a:rPr lang="en-US" altLang="zh-CN" sz="2000" b="1" dirty="0">
                <a:solidFill>
                  <a:srgbClr val="000000"/>
                </a:solidFill>
              </a:rPr>
              <a:t>=  </a:t>
            </a:r>
            <a:r>
              <a:rPr lang="zh-CN" altLang="en-US" sz="2000" b="1" dirty="0">
                <a:solidFill>
                  <a:srgbClr val="000000"/>
                </a:solidFill>
              </a:rPr>
              <a:t>（ </a:t>
            </a:r>
            <a:r>
              <a:rPr lang="en-US" altLang="zh-CN" sz="2000" b="1" dirty="0">
                <a:solidFill>
                  <a:srgbClr val="000000"/>
                </a:solidFill>
              </a:rPr>
              <a:t>1 +                                                               </a:t>
            </a:r>
            <a:r>
              <a:rPr lang="zh-CN" altLang="en-US" sz="2000" b="1" dirty="0">
                <a:solidFill>
                  <a:srgbClr val="000000"/>
                </a:solidFill>
              </a:rPr>
              <a:t>）</a:t>
            </a:r>
            <a:r>
              <a:rPr lang="en-US" altLang="zh-CN" sz="2000" b="1" dirty="0">
                <a:solidFill>
                  <a:srgbClr val="000000"/>
                </a:solidFill>
              </a:rPr>
              <a:t>  </a:t>
            </a:r>
            <a:endParaRPr lang="zh-CN" altLang="en-US" sz="2000" b="1" dirty="0">
              <a:solidFill>
                <a:srgbClr val="000000"/>
              </a:solidFill>
            </a:endParaRPr>
          </a:p>
        </p:txBody>
      </p:sp>
      <p:sp>
        <p:nvSpPr>
          <p:cNvPr id="10245" name="TextBox 18"/>
          <p:cNvSpPr txBox="1">
            <a:spLocks noChangeArrowheads="1"/>
          </p:cNvSpPr>
          <p:nvPr/>
        </p:nvSpPr>
        <p:spPr bwMode="auto">
          <a:xfrm>
            <a:off x="2857500" y="1928813"/>
            <a:ext cx="4643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单位面积的缺陷数 </a:t>
            </a:r>
            <a:r>
              <a:rPr lang="en-US" altLang="zh-CN" sz="2000" b="1">
                <a:solidFill>
                  <a:srgbClr val="000000"/>
                </a:solidFill>
              </a:rPr>
              <a:t>× </a:t>
            </a:r>
            <a:r>
              <a:rPr lang="zh-CN" altLang="en-US" sz="2000" b="1">
                <a:solidFill>
                  <a:srgbClr val="000000"/>
                </a:solidFill>
              </a:rPr>
              <a:t>芯片面积</a:t>
            </a: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endParaRPr lang="en-US" altLang="zh-CN" sz="2000" b="1">
              <a:solidFill>
                <a:srgbClr val="000000"/>
              </a:solidFill>
            </a:endParaRPr>
          </a:p>
          <a:p>
            <a:pPr eaLnBrk="1" hangingPunct="1">
              <a:spcBef>
                <a:spcPct val="0"/>
              </a:spcBef>
              <a:buClrTx/>
              <a:buSzTx/>
              <a:buFontTx/>
              <a:buNone/>
            </a:pPr>
            <a:r>
              <a:rPr lang="en-US" altLang="zh-CN" sz="2800" b="1">
                <a:solidFill>
                  <a:srgbClr val="000000"/>
                </a:solidFill>
              </a:rPr>
              <a:t>                    α</a:t>
            </a:r>
            <a:endParaRPr lang="en-US" altLang="zh-CN" sz="2800" b="1">
              <a:solidFill>
                <a:srgbClr val="000000"/>
              </a:solidFill>
            </a:endParaRPr>
          </a:p>
        </p:txBody>
      </p:sp>
      <p:cxnSp>
        <p:nvCxnSpPr>
          <p:cNvPr id="10246" name="直接连接符 19"/>
          <p:cNvCxnSpPr>
            <a:cxnSpLocks noChangeShapeType="1"/>
          </p:cNvCxnSpPr>
          <p:nvPr/>
        </p:nvCxnSpPr>
        <p:spPr bwMode="auto">
          <a:xfrm rot="10800000" flipH="1">
            <a:off x="3000375" y="2428875"/>
            <a:ext cx="378618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0247" name="矩形 13"/>
          <p:cNvSpPr>
            <a:spLocks noChangeArrowheads="1"/>
          </p:cNvSpPr>
          <p:nvPr/>
        </p:nvSpPr>
        <p:spPr bwMode="auto">
          <a:xfrm>
            <a:off x="6929438" y="2000250"/>
            <a:ext cx="37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a:t>
            </a:r>
            <a:r>
              <a:rPr lang="el-GR" altLang="zh-CN" sz="1800" b="1">
                <a:solidFill>
                  <a:srgbClr val="000000"/>
                </a:solidFill>
              </a:rPr>
              <a:t>α</a:t>
            </a:r>
            <a:endParaRPr lang="zh-CN" altLang="en-US" sz="1800">
              <a:solidFill>
                <a:srgbClr val="00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285750"/>
            <a:ext cx="8786812" cy="1328738"/>
          </a:xfrm>
        </p:spPr>
        <p:txBody>
          <a:bodyPr/>
          <a:lstStyle/>
          <a:p>
            <a:pPr>
              <a:lnSpc>
                <a:spcPct val="150000"/>
              </a:lnSpc>
              <a:buFont typeface="Wingdings" panose="05000000000000000000" pitchFamily="2" charset="2"/>
              <a:buNone/>
              <a:defRPr/>
            </a:pPr>
            <a:r>
              <a:rPr lang="zh-CN" altLang="en-US" sz="2800" b="1" dirty="0" smtClean="0">
                <a:solidFill>
                  <a:srgbClr val="000000"/>
                </a:solidFill>
              </a:rPr>
              <a:t>例</a:t>
            </a:r>
            <a:r>
              <a:rPr lang="en-US" altLang="zh-CN" sz="2800" b="1" dirty="0" smtClean="0">
                <a:solidFill>
                  <a:srgbClr val="000000"/>
                </a:solidFill>
              </a:rPr>
              <a:t>(4e)</a:t>
            </a:r>
            <a:r>
              <a:rPr lang="zh-CN" altLang="en-US" sz="2800" b="1" dirty="0" smtClean="0">
                <a:solidFill>
                  <a:srgbClr val="000000"/>
                </a:solidFill>
              </a:rPr>
              <a:t>：设单位面积残次密度为</a:t>
            </a:r>
            <a:r>
              <a:rPr lang="en-US" altLang="zh-CN" sz="2800" b="1" dirty="0" smtClean="0">
                <a:solidFill>
                  <a:srgbClr val="000000"/>
                </a:solidFill>
              </a:rPr>
              <a:t>0.4/cm</a:t>
            </a:r>
            <a:r>
              <a:rPr lang="en-US" altLang="zh-CN" sz="2800" b="1" baseline="30000" dirty="0" smtClean="0">
                <a:solidFill>
                  <a:srgbClr val="000000"/>
                </a:solidFill>
              </a:rPr>
              <a:t>2 </a:t>
            </a:r>
            <a:r>
              <a:rPr lang="zh-CN" altLang="en-US" sz="2800" b="1" dirty="0" smtClean="0">
                <a:solidFill>
                  <a:srgbClr val="000000"/>
                </a:solidFill>
              </a:rPr>
              <a:t>，且 </a:t>
            </a:r>
            <a:r>
              <a:rPr lang="el-GR" altLang="zh-CN" sz="2800" b="1" dirty="0" smtClean="0">
                <a:solidFill>
                  <a:srgbClr val="000000"/>
                </a:solidFill>
              </a:rPr>
              <a:t>α</a:t>
            </a:r>
            <a:r>
              <a:rPr lang="en-US" altLang="zh-CN" sz="2800" b="1" dirty="0" smtClean="0">
                <a:solidFill>
                  <a:srgbClr val="000000"/>
                </a:solidFill>
              </a:rPr>
              <a:t>=4.0</a:t>
            </a:r>
            <a:r>
              <a:rPr lang="zh-CN" altLang="en-US" sz="2800" b="1" dirty="0" smtClean="0">
                <a:solidFill>
                  <a:srgbClr val="000000"/>
                </a:solidFill>
              </a:rPr>
              <a:t>，分别求边长</a:t>
            </a:r>
            <a:r>
              <a:rPr lang="en-US" altLang="zh-CN" sz="2800" b="1" dirty="0" smtClean="0">
                <a:solidFill>
                  <a:srgbClr val="000000"/>
                </a:solidFill>
              </a:rPr>
              <a:t>1.5cm</a:t>
            </a:r>
            <a:r>
              <a:rPr lang="zh-CN" altLang="en-US" sz="2800" b="1" dirty="0" smtClean="0">
                <a:solidFill>
                  <a:srgbClr val="000000"/>
                </a:solidFill>
              </a:rPr>
              <a:t>和</a:t>
            </a:r>
            <a:r>
              <a:rPr lang="en-US" altLang="zh-CN" sz="2800" b="1" dirty="0" smtClean="0">
                <a:solidFill>
                  <a:srgbClr val="000000"/>
                </a:solidFill>
              </a:rPr>
              <a:t>1.0cm</a:t>
            </a:r>
            <a:r>
              <a:rPr lang="zh-CN" altLang="en-US" sz="2800" b="1" dirty="0" smtClean="0">
                <a:solidFill>
                  <a:srgbClr val="000000"/>
                </a:solidFill>
              </a:rPr>
              <a:t>芯片的成品率。</a:t>
            </a:r>
            <a:endParaRPr lang="zh-CN" altLang="en-US" sz="2800" b="1" dirty="0">
              <a:solidFill>
                <a:srgbClr val="000000"/>
              </a:solidFill>
            </a:endParaRPr>
          </a:p>
        </p:txBody>
      </p:sp>
      <p:sp>
        <p:nvSpPr>
          <p:cNvPr id="10244" name="TextBox 17"/>
          <p:cNvSpPr txBox="1">
            <a:spLocks noChangeArrowheads="1"/>
          </p:cNvSpPr>
          <p:nvPr/>
        </p:nvSpPr>
        <p:spPr bwMode="auto">
          <a:xfrm>
            <a:off x="428625" y="2214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芯片成品率  </a:t>
            </a:r>
            <a:r>
              <a:rPr lang="en-US" altLang="zh-CN" sz="2000" b="1">
                <a:solidFill>
                  <a:srgbClr val="000000"/>
                </a:solidFill>
              </a:rPr>
              <a:t>=  </a:t>
            </a:r>
            <a:r>
              <a:rPr lang="zh-CN" altLang="en-US" sz="2000" b="1">
                <a:solidFill>
                  <a:srgbClr val="000000"/>
                </a:solidFill>
              </a:rPr>
              <a:t>（ </a:t>
            </a:r>
            <a:r>
              <a:rPr lang="en-US" altLang="zh-CN" sz="2000" b="1">
                <a:solidFill>
                  <a:srgbClr val="000000"/>
                </a:solidFill>
              </a:rPr>
              <a:t>1 +                                                               </a:t>
            </a:r>
            <a:r>
              <a:rPr lang="zh-CN" altLang="en-US" sz="2000" b="1">
                <a:solidFill>
                  <a:srgbClr val="000000"/>
                </a:solidFill>
              </a:rPr>
              <a:t>）</a:t>
            </a:r>
            <a:r>
              <a:rPr lang="en-US" altLang="zh-CN" sz="2000" b="1">
                <a:solidFill>
                  <a:srgbClr val="000000"/>
                </a:solidFill>
              </a:rPr>
              <a:t>  </a:t>
            </a:r>
            <a:endParaRPr lang="zh-CN" altLang="en-US" sz="2000" b="1">
              <a:solidFill>
                <a:srgbClr val="000000"/>
              </a:solidFill>
            </a:endParaRPr>
          </a:p>
        </p:txBody>
      </p:sp>
      <p:sp>
        <p:nvSpPr>
          <p:cNvPr id="10245" name="TextBox 18"/>
          <p:cNvSpPr txBox="1">
            <a:spLocks noChangeArrowheads="1"/>
          </p:cNvSpPr>
          <p:nvPr/>
        </p:nvSpPr>
        <p:spPr bwMode="auto">
          <a:xfrm>
            <a:off x="2857500" y="1928813"/>
            <a:ext cx="46434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单位面积的缺陷数 </a:t>
            </a:r>
            <a:r>
              <a:rPr lang="en-US" altLang="zh-CN" sz="2000" b="1">
                <a:solidFill>
                  <a:srgbClr val="000000"/>
                </a:solidFill>
              </a:rPr>
              <a:t>× </a:t>
            </a:r>
            <a:r>
              <a:rPr lang="zh-CN" altLang="en-US" sz="2000" b="1">
                <a:solidFill>
                  <a:srgbClr val="000000"/>
                </a:solidFill>
              </a:rPr>
              <a:t>芯片面积</a:t>
            </a:r>
            <a:r>
              <a:rPr lang="en-US" altLang="zh-CN" sz="2000" b="1">
                <a:solidFill>
                  <a:srgbClr val="000000"/>
                </a:solidFill>
              </a:rPr>
              <a:t> </a:t>
            </a:r>
            <a:endParaRPr lang="en-US" altLang="zh-CN" sz="2000" b="1">
              <a:solidFill>
                <a:srgbClr val="FFFFFF"/>
              </a:solidFill>
            </a:endParaRPr>
          </a:p>
          <a:p>
            <a:pPr eaLnBrk="1" hangingPunct="1">
              <a:spcBef>
                <a:spcPct val="0"/>
              </a:spcBef>
              <a:buClrTx/>
              <a:buSzTx/>
              <a:buFontTx/>
              <a:buNone/>
            </a:pPr>
            <a:endParaRPr lang="en-US" altLang="zh-CN" sz="2000" b="1">
              <a:solidFill>
                <a:srgbClr val="000000"/>
              </a:solidFill>
            </a:endParaRPr>
          </a:p>
          <a:p>
            <a:pPr eaLnBrk="1" hangingPunct="1">
              <a:spcBef>
                <a:spcPct val="0"/>
              </a:spcBef>
              <a:buClrTx/>
              <a:buSzTx/>
              <a:buFontTx/>
              <a:buNone/>
            </a:pPr>
            <a:r>
              <a:rPr lang="en-US" altLang="zh-CN" sz="2800" b="1">
                <a:solidFill>
                  <a:srgbClr val="000000"/>
                </a:solidFill>
              </a:rPr>
              <a:t>                    α</a:t>
            </a:r>
            <a:endParaRPr lang="en-US" altLang="zh-CN" sz="2800" b="1">
              <a:solidFill>
                <a:srgbClr val="000000"/>
              </a:solidFill>
            </a:endParaRPr>
          </a:p>
        </p:txBody>
      </p:sp>
      <p:cxnSp>
        <p:nvCxnSpPr>
          <p:cNvPr id="10246" name="直接连接符 19"/>
          <p:cNvCxnSpPr>
            <a:cxnSpLocks noChangeShapeType="1"/>
          </p:cNvCxnSpPr>
          <p:nvPr/>
        </p:nvCxnSpPr>
        <p:spPr bwMode="auto">
          <a:xfrm rot="10800000" flipH="1">
            <a:off x="3000375" y="2428875"/>
            <a:ext cx="378618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0247" name="矩形 13"/>
          <p:cNvSpPr>
            <a:spLocks noChangeArrowheads="1"/>
          </p:cNvSpPr>
          <p:nvPr/>
        </p:nvSpPr>
        <p:spPr bwMode="auto">
          <a:xfrm>
            <a:off x="6929438" y="2000250"/>
            <a:ext cx="37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a:t>
            </a:r>
            <a:r>
              <a:rPr lang="el-GR" altLang="zh-CN" sz="1800" b="1">
                <a:solidFill>
                  <a:srgbClr val="000000"/>
                </a:solidFill>
              </a:rPr>
              <a:t>α</a:t>
            </a:r>
            <a:endParaRPr lang="zh-CN" altLang="en-US" sz="1800">
              <a:solidFill>
                <a:srgbClr val="000000"/>
              </a:solidFill>
            </a:endParaRPr>
          </a:p>
        </p:txBody>
      </p:sp>
      <p:sp>
        <p:nvSpPr>
          <p:cNvPr id="10248" name="TextBox 7"/>
          <p:cNvSpPr txBox="1">
            <a:spLocks noChangeArrowheads="1"/>
          </p:cNvSpPr>
          <p:nvPr/>
        </p:nvSpPr>
        <p:spPr bwMode="auto">
          <a:xfrm>
            <a:off x="571500" y="2857500"/>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00"/>
                </a:solidFill>
              </a:rPr>
              <a:t>答：</a:t>
            </a:r>
            <a:endParaRPr lang="zh-CN" altLang="en-US" sz="2800">
              <a:solidFill>
                <a:srgbClr val="000000"/>
              </a:solidFill>
            </a:endParaRPr>
          </a:p>
        </p:txBody>
      </p:sp>
      <p:sp>
        <p:nvSpPr>
          <p:cNvPr id="10249" name="TextBox 17"/>
          <p:cNvSpPr txBox="1">
            <a:spLocks noChangeArrowheads="1"/>
          </p:cNvSpPr>
          <p:nvPr/>
        </p:nvSpPr>
        <p:spPr bwMode="auto">
          <a:xfrm>
            <a:off x="1000125" y="3500438"/>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1.5cm</a:t>
            </a:r>
            <a:r>
              <a:rPr lang="zh-CN" altLang="en-US" sz="2000" b="1">
                <a:solidFill>
                  <a:srgbClr val="000000"/>
                </a:solidFill>
              </a:rPr>
              <a:t>芯片成品率  </a:t>
            </a:r>
            <a:r>
              <a:rPr lang="en-US" altLang="zh-CN" sz="2000" b="1">
                <a:solidFill>
                  <a:srgbClr val="000000"/>
                </a:solidFill>
              </a:rPr>
              <a:t>=</a:t>
            </a:r>
            <a:r>
              <a:rPr lang="zh-CN" altLang="en-US" sz="2000" b="1">
                <a:solidFill>
                  <a:srgbClr val="000000"/>
                </a:solidFill>
              </a:rPr>
              <a:t>（ </a:t>
            </a:r>
            <a:r>
              <a:rPr lang="en-US" altLang="zh-CN" sz="2000" b="1">
                <a:solidFill>
                  <a:srgbClr val="000000"/>
                </a:solidFill>
              </a:rPr>
              <a:t>1 +                       </a:t>
            </a:r>
            <a:r>
              <a:rPr lang="zh-CN" altLang="en-US" sz="2000" b="1">
                <a:solidFill>
                  <a:srgbClr val="000000"/>
                </a:solidFill>
              </a:rPr>
              <a:t>）</a:t>
            </a:r>
            <a:r>
              <a:rPr lang="en-US" altLang="zh-CN" sz="2000" b="1">
                <a:solidFill>
                  <a:srgbClr val="000000"/>
                </a:solidFill>
              </a:rPr>
              <a:t> = 0.44 </a:t>
            </a:r>
            <a:endParaRPr lang="zh-CN" altLang="en-US" sz="2000" b="1">
              <a:solidFill>
                <a:srgbClr val="000000"/>
              </a:solidFill>
            </a:endParaRPr>
          </a:p>
        </p:txBody>
      </p:sp>
      <p:sp>
        <p:nvSpPr>
          <p:cNvPr id="10250" name="TextBox 18"/>
          <p:cNvSpPr txBox="1">
            <a:spLocks noChangeArrowheads="1"/>
          </p:cNvSpPr>
          <p:nvPr/>
        </p:nvSpPr>
        <p:spPr bwMode="auto">
          <a:xfrm>
            <a:off x="4071938" y="3214688"/>
            <a:ext cx="46434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0.4× 2.25</a:t>
            </a:r>
            <a:endParaRPr lang="en-US" altLang="zh-CN" sz="2000" b="1">
              <a:solidFill>
                <a:srgbClr val="FFFFFF"/>
              </a:solidFill>
            </a:endParaRPr>
          </a:p>
          <a:p>
            <a:pPr eaLnBrk="1" hangingPunct="1">
              <a:spcBef>
                <a:spcPct val="0"/>
              </a:spcBef>
              <a:buClrTx/>
              <a:buSzTx/>
              <a:buFontTx/>
              <a:buNone/>
            </a:pPr>
            <a:endParaRPr lang="en-US" altLang="zh-CN" sz="2000" b="1">
              <a:solidFill>
                <a:srgbClr val="000000"/>
              </a:solidFill>
            </a:endParaRPr>
          </a:p>
          <a:p>
            <a:pPr eaLnBrk="1" hangingPunct="1">
              <a:spcBef>
                <a:spcPct val="0"/>
              </a:spcBef>
              <a:buClrTx/>
              <a:buSzTx/>
              <a:buFontTx/>
              <a:buNone/>
            </a:pPr>
            <a:r>
              <a:rPr lang="en-US" altLang="zh-CN" sz="2000" b="1">
                <a:solidFill>
                  <a:srgbClr val="000000"/>
                </a:solidFill>
              </a:rPr>
              <a:t>     4.0</a:t>
            </a:r>
            <a:endParaRPr lang="en-US" altLang="zh-CN" sz="2000" b="1">
              <a:solidFill>
                <a:srgbClr val="000000"/>
              </a:solidFill>
            </a:endParaRPr>
          </a:p>
        </p:txBody>
      </p:sp>
      <p:cxnSp>
        <p:nvCxnSpPr>
          <p:cNvPr id="10251" name="直接连接符 19"/>
          <p:cNvCxnSpPr>
            <a:cxnSpLocks noChangeShapeType="1"/>
          </p:cNvCxnSpPr>
          <p:nvPr/>
        </p:nvCxnSpPr>
        <p:spPr bwMode="auto">
          <a:xfrm flipV="1">
            <a:off x="4214813" y="3714750"/>
            <a:ext cx="1143000"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0252" name="矩形 13"/>
          <p:cNvSpPr>
            <a:spLocks noChangeArrowheads="1"/>
          </p:cNvSpPr>
          <p:nvPr/>
        </p:nvSpPr>
        <p:spPr bwMode="auto">
          <a:xfrm>
            <a:off x="5429250" y="32861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rPr>
              <a:t>-4</a:t>
            </a:r>
            <a:endParaRPr lang="zh-CN" altLang="en-US" sz="1800">
              <a:solidFill>
                <a:srgbClr val="000000"/>
              </a:solidFill>
            </a:endParaRPr>
          </a:p>
        </p:txBody>
      </p:sp>
      <p:sp>
        <p:nvSpPr>
          <p:cNvPr id="10253" name="TextBox 17"/>
          <p:cNvSpPr txBox="1">
            <a:spLocks noChangeArrowheads="1"/>
          </p:cNvSpPr>
          <p:nvPr/>
        </p:nvSpPr>
        <p:spPr bwMode="auto">
          <a:xfrm>
            <a:off x="1000125" y="4500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FF00FF"/>
                </a:solidFill>
              </a:rPr>
              <a:t>1.0cm</a:t>
            </a:r>
            <a:r>
              <a:rPr lang="zh-CN" altLang="en-US" sz="2000" b="1">
                <a:solidFill>
                  <a:srgbClr val="FF00FF"/>
                </a:solidFill>
              </a:rPr>
              <a:t>芯片成品率  </a:t>
            </a:r>
            <a:r>
              <a:rPr lang="en-US" altLang="zh-CN" sz="2000" b="1">
                <a:solidFill>
                  <a:srgbClr val="FF00FF"/>
                </a:solidFill>
              </a:rPr>
              <a:t>=</a:t>
            </a:r>
            <a:r>
              <a:rPr lang="zh-CN" altLang="en-US" sz="2000" b="1">
                <a:solidFill>
                  <a:srgbClr val="FF00FF"/>
                </a:solidFill>
              </a:rPr>
              <a:t>（ </a:t>
            </a:r>
            <a:r>
              <a:rPr lang="en-US" altLang="zh-CN" sz="2000" b="1">
                <a:solidFill>
                  <a:srgbClr val="FF00FF"/>
                </a:solidFill>
              </a:rPr>
              <a:t>1 +                       </a:t>
            </a:r>
            <a:r>
              <a:rPr lang="zh-CN" altLang="en-US" sz="2000" b="1">
                <a:solidFill>
                  <a:srgbClr val="FF00FF"/>
                </a:solidFill>
              </a:rPr>
              <a:t>）</a:t>
            </a:r>
            <a:r>
              <a:rPr lang="en-US" altLang="zh-CN" sz="2000" b="1">
                <a:solidFill>
                  <a:srgbClr val="FF00FF"/>
                </a:solidFill>
              </a:rPr>
              <a:t> = 0.68 </a:t>
            </a:r>
            <a:endParaRPr lang="zh-CN" altLang="en-US" sz="2000" b="1">
              <a:solidFill>
                <a:srgbClr val="FF00FF"/>
              </a:solidFill>
            </a:endParaRPr>
          </a:p>
        </p:txBody>
      </p:sp>
      <p:sp>
        <p:nvSpPr>
          <p:cNvPr id="10254" name="TextBox 18"/>
          <p:cNvSpPr txBox="1">
            <a:spLocks noChangeArrowheads="1"/>
          </p:cNvSpPr>
          <p:nvPr/>
        </p:nvSpPr>
        <p:spPr bwMode="auto">
          <a:xfrm>
            <a:off x="4071938" y="4214813"/>
            <a:ext cx="46434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FF00FF"/>
                </a:solidFill>
              </a:rPr>
              <a:t>0.4× 1.00</a:t>
            </a:r>
            <a:endParaRPr lang="en-US" altLang="zh-CN" sz="2000" b="1">
              <a:solidFill>
                <a:srgbClr val="00FF00"/>
              </a:solidFill>
            </a:endParaRPr>
          </a:p>
          <a:p>
            <a:pPr eaLnBrk="1" hangingPunct="1">
              <a:spcBef>
                <a:spcPct val="0"/>
              </a:spcBef>
              <a:buClrTx/>
              <a:buSzTx/>
              <a:buFontTx/>
              <a:buNone/>
            </a:pPr>
            <a:endParaRPr lang="en-US" altLang="zh-CN" sz="2000" b="1">
              <a:solidFill>
                <a:srgbClr val="FF00FF"/>
              </a:solidFill>
            </a:endParaRPr>
          </a:p>
          <a:p>
            <a:pPr eaLnBrk="1" hangingPunct="1">
              <a:spcBef>
                <a:spcPct val="0"/>
              </a:spcBef>
              <a:buClrTx/>
              <a:buSzTx/>
              <a:buFontTx/>
              <a:buNone/>
            </a:pPr>
            <a:r>
              <a:rPr lang="en-US" altLang="zh-CN" sz="2000" b="1">
                <a:solidFill>
                  <a:srgbClr val="FF00FF"/>
                </a:solidFill>
              </a:rPr>
              <a:t>     4.0</a:t>
            </a:r>
            <a:endParaRPr lang="en-US" altLang="zh-CN" sz="2000" b="1">
              <a:solidFill>
                <a:srgbClr val="FF00FF"/>
              </a:solidFill>
            </a:endParaRPr>
          </a:p>
        </p:txBody>
      </p:sp>
      <p:cxnSp>
        <p:nvCxnSpPr>
          <p:cNvPr id="10255" name="直接连接符 19"/>
          <p:cNvCxnSpPr>
            <a:cxnSpLocks noChangeShapeType="1"/>
          </p:cNvCxnSpPr>
          <p:nvPr/>
        </p:nvCxnSpPr>
        <p:spPr bwMode="auto">
          <a:xfrm flipV="1">
            <a:off x="4214813" y="4714875"/>
            <a:ext cx="1143000"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0256" name="矩形 13"/>
          <p:cNvSpPr>
            <a:spLocks noChangeArrowheads="1"/>
          </p:cNvSpPr>
          <p:nvPr/>
        </p:nvSpPr>
        <p:spPr bwMode="auto">
          <a:xfrm>
            <a:off x="5429250" y="4286250"/>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solidFill>
                  <a:srgbClr val="FF00FF"/>
                </a:solidFill>
              </a:rPr>
              <a:t>-4</a:t>
            </a:r>
            <a:endParaRPr lang="zh-CN" altLang="en-US" sz="1800">
              <a:solidFill>
                <a:srgbClr val="FF00FF"/>
              </a:solidFill>
            </a:endParaRPr>
          </a:p>
        </p:txBody>
      </p:sp>
      <p:sp>
        <p:nvSpPr>
          <p:cNvPr id="10257" name="TextBox 17"/>
          <p:cNvSpPr txBox="1">
            <a:spLocks noChangeArrowheads="1"/>
          </p:cNvSpPr>
          <p:nvPr/>
        </p:nvSpPr>
        <p:spPr bwMode="auto">
          <a:xfrm>
            <a:off x="500063" y="5143500"/>
            <a:ext cx="78581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FF"/>
                </a:solidFill>
              </a:rPr>
              <a:t>结论</a:t>
            </a:r>
            <a:r>
              <a:rPr lang="en-US" altLang="zh-CN" sz="2400" b="1" dirty="0">
                <a:solidFill>
                  <a:srgbClr val="0000FF"/>
                </a:solidFill>
              </a:rPr>
              <a:t>2</a:t>
            </a:r>
            <a:r>
              <a:rPr lang="zh-CN" altLang="en-US" sz="2400" b="1" dirty="0">
                <a:solidFill>
                  <a:srgbClr val="0000FF"/>
                </a:solidFill>
              </a:rPr>
              <a:t>：芯片面积大→成品率更低→ 芯片成本上升</a:t>
            </a:r>
            <a:endParaRPr lang="en-US" altLang="zh-CN" sz="2400" b="1" dirty="0">
              <a:solidFill>
                <a:srgbClr val="FFFF00"/>
              </a:solidFill>
            </a:endParaRPr>
          </a:p>
          <a:p>
            <a:pPr eaLnBrk="1" hangingPunct="1">
              <a:spcBef>
                <a:spcPct val="0"/>
              </a:spcBef>
              <a:buClrTx/>
              <a:buSzTx/>
              <a:buFontTx/>
              <a:buNone/>
            </a:pPr>
            <a:endParaRPr lang="en-US" altLang="zh-CN" sz="2400" b="1" dirty="0">
              <a:solidFill>
                <a:srgbClr val="0000FF"/>
              </a:solidFill>
            </a:endParaRPr>
          </a:p>
          <a:p>
            <a:pPr eaLnBrk="1" hangingPunct="1">
              <a:spcBef>
                <a:spcPct val="0"/>
              </a:spcBef>
              <a:buClrTx/>
              <a:buSzTx/>
              <a:buFontTx/>
              <a:buNone/>
            </a:pPr>
            <a:r>
              <a:rPr lang="zh-CN" altLang="en-US" sz="2400" b="1" dirty="0">
                <a:solidFill>
                  <a:srgbClr val="990000"/>
                </a:solidFill>
              </a:rPr>
              <a:t>直径</a:t>
            </a:r>
            <a:r>
              <a:rPr lang="en-US" altLang="zh-CN" sz="2400" b="1" dirty="0">
                <a:solidFill>
                  <a:srgbClr val="990000"/>
                </a:solidFill>
              </a:rPr>
              <a:t>30cm</a:t>
            </a:r>
            <a:r>
              <a:rPr lang="zh-CN" altLang="en-US" sz="2400" b="1" dirty="0">
                <a:solidFill>
                  <a:srgbClr val="990000"/>
                </a:solidFill>
              </a:rPr>
              <a:t>晶圆</a:t>
            </a:r>
            <a:r>
              <a:rPr lang="zh-CN" altLang="en-US" sz="2400" b="1" dirty="0">
                <a:solidFill>
                  <a:srgbClr val="000000"/>
                </a:solidFill>
              </a:rPr>
              <a:t>有</a:t>
            </a:r>
            <a:r>
              <a:rPr lang="en-US" altLang="zh-CN" sz="2400" b="1" dirty="0">
                <a:solidFill>
                  <a:srgbClr val="000000"/>
                </a:solidFill>
              </a:rPr>
              <a:t>270 ×0.44=</a:t>
            </a:r>
            <a:r>
              <a:rPr lang="en-US" altLang="zh-CN" sz="2400" b="1" dirty="0">
                <a:solidFill>
                  <a:srgbClr val="0000FF"/>
                </a:solidFill>
              </a:rPr>
              <a:t>120</a:t>
            </a:r>
            <a:r>
              <a:rPr lang="zh-CN" altLang="en-US" sz="2400" b="1" dirty="0">
                <a:solidFill>
                  <a:srgbClr val="000000"/>
                </a:solidFill>
              </a:rPr>
              <a:t>个面积</a:t>
            </a:r>
            <a:r>
              <a:rPr lang="en-US" altLang="zh-CN" sz="2400" b="1" dirty="0">
                <a:solidFill>
                  <a:srgbClr val="0000FF"/>
                </a:solidFill>
              </a:rPr>
              <a:t>2.25cm</a:t>
            </a:r>
            <a:r>
              <a:rPr lang="en-US" altLang="zh-CN" sz="2400" b="1" baseline="30000" dirty="0">
                <a:solidFill>
                  <a:srgbClr val="0000FF"/>
                </a:solidFill>
              </a:rPr>
              <a:t>2</a:t>
            </a:r>
            <a:r>
              <a:rPr lang="zh-CN" altLang="en-US" sz="2400" b="1" dirty="0">
                <a:solidFill>
                  <a:srgbClr val="000000"/>
                </a:solidFill>
              </a:rPr>
              <a:t>成品芯片</a:t>
            </a:r>
            <a:r>
              <a:rPr lang="zh-CN" altLang="en-US" sz="2400" b="1" dirty="0"/>
              <a:t>，</a:t>
            </a:r>
            <a:endParaRPr lang="en-US" altLang="zh-CN" sz="2400" b="1" dirty="0"/>
          </a:p>
          <a:p>
            <a:pPr eaLnBrk="1" hangingPunct="1">
              <a:spcBef>
                <a:spcPct val="0"/>
              </a:spcBef>
              <a:buClrTx/>
              <a:buSzTx/>
              <a:buFontTx/>
              <a:buNone/>
            </a:pPr>
            <a:r>
              <a:rPr lang="en-US" altLang="zh-CN" sz="2400" b="1" dirty="0">
                <a:solidFill>
                  <a:srgbClr val="990000"/>
                </a:solidFill>
              </a:rPr>
              <a:t>                 </a:t>
            </a:r>
            <a:r>
              <a:rPr lang="zh-CN" altLang="en-US" sz="2400" b="1" dirty="0">
                <a:solidFill>
                  <a:srgbClr val="990000"/>
                </a:solidFill>
              </a:rPr>
              <a:t>或者</a:t>
            </a:r>
            <a:r>
              <a:rPr lang="zh-CN" altLang="en-US" sz="2400" b="1" dirty="0">
                <a:solidFill>
                  <a:srgbClr val="000000"/>
                </a:solidFill>
              </a:rPr>
              <a:t>有</a:t>
            </a:r>
            <a:r>
              <a:rPr lang="en-US" altLang="zh-CN" sz="2400" b="1" dirty="0">
                <a:solidFill>
                  <a:srgbClr val="000000"/>
                </a:solidFill>
              </a:rPr>
              <a:t>640 ×0.68=</a:t>
            </a:r>
            <a:r>
              <a:rPr lang="en-US" altLang="zh-CN" sz="2400" b="1" dirty="0">
                <a:solidFill>
                  <a:srgbClr val="003FFF"/>
                </a:solidFill>
              </a:rPr>
              <a:t>435</a:t>
            </a:r>
            <a:r>
              <a:rPr lang="zh-CN" altLang="en-US" sz="2400" b="1" dirty="0">
                <a:solidFill>
                  <a:srgbClr val="000000"/>
                </a:solidFill>
              </a:rPr>
              <a:t>个面积</a:t>
            </a:r>
            <a:r>
              <a:rPr lang="en-US" altLang="zh-CN" sz="2400" b="1" dirty="0">
                <a:solidFill>
                  <a:srgbClr val="003FFF"/>
                </a:solidFill>
              </a:rPr>
              <a:t>1cm</a:t>
            </a:r>
            <a:r>
              <a:rPr lang="en-US" altLang="zh-CN" sz="2400" b="1" baseline="30000" dirty="0">
                <a:solidFill>
                  <a:srgbClr val="003FFF"/>
                </a:solidFill>
              </a:rPr>
              <a:t>2</a:t>
            </a:r>
            <a:r>
              <a:rPr lang="zh-CN" altLang="en-US" sz="2400" b="1" dirty="0">
                <a:solidFill>
                  <a:srgbClr val="000000"/>
                </a:solidFill>
              </a:rPr>
              <a:t>成品芯片。</a:t>
            </a:r>
            <a:endParaRPr lang="en-US" altLang="zh-CN" sz="2400" b="1" dirty="0">
              <a:solidFill>
                <a:srgbClr val="FFFFFF"/>
              </a:solidFill>
            </a:endParaRPr>
          </a:p>
          <a:p>
            <a:pPr eaLnBrk="1" hangingPunct="1">
              <a:spcBef>
                <a:spcPct val="0"/>
              </a:spcBef>
              <a:buClrTx/>
              <a:buSzTx/>
              <a:buFontTx/>
              <a:buNone/>
            </a:pPr>
            <a:endParaRPr lang="zh-CN" altLang="en-US" sz="2400" b="1" baseline="30000" dirty="0">
              <a:solidFill>
                <a:srgbClr val="FFFF00"/>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785813"/>
            <a:ext cx="8786812" cy="4525962"/>
          </a:xfrm>
        </p:spPr>
        <p:txBody>
          <a:bodyPr/>
          <a:lstStyle/>
          <a:p>
            <a:pPr>
              <a:defRPr/>
            </a:pPr>
            <a:r>
              <a:rPr lang="en-US" altLang="zh-CN" sz="2800" b="1" dirty="0" smtClean="0">
                <a:solidFill>
                  <a:srgbClr val="000000"/>
                </a:solidFill>
              </a:rPr>
              <a:t>2006</a:t>
            </a:r>
            <a:r>
              <a:rPr lang="zh-CN" altLang="en-US" sz="2800" b="1" dirty="0" smtClean="0">
                <a:solidFill>
                  <a:srgbClr val="000000"/>
                </a:solidFill>
              </a:rPr>
              <a:t>年，设</a:t>
            </a:r>
            <a:r>
              <a:rPr lang="en-US" altLang="zh-CN" sz="2800" b="1" dirty="0" smtClean="0">
                <a:solidFill>
                  <a:srgbClr val="000000"/>
                </a:solidFill>
              </a:rPr>
              <a:t>30cm</a:t>
            </a:r>
            <a:r>
              <a:rPr lang="zh-CN" altLang="en-US" sz="2800" b="1" dirty="0" smtClean="0">
                <a:solidFill>
                  <a:srgbClr val="000000"/>
                </a:solidFill>
              </a:rPr>
              <a:t>空白晶圆成本是</a:t>
            </a:r>
            <a:r>
              <a:rPr lang="en-US" altLang="zh-CN" sz="2800" b="1" dirty="0" smtClean="0">
                <a:solidFill>
                  <a:srgbClr val="000000"/>
                </a:solidFill>
              </a:rPr>
              <a:t>5500</a:t>
            </a:r>
            <a:r>
              <a:rPr lang="zh-CN" altLang="en-US" sz="2800" b="1" dirty="0" smtClean="0">
                <a:solidFill>
                  <a:srgbClr val="000000"/>
                </a:solidFill>
              </a:rPr>
              <a:t>美元，</a:t>
            </a:r>
            <a:endParaRPr lang="en-US" altLang="zh-CN" sz="2800" b="1" dirty="0" smtClean="0">
              <a:solidFill>
                <a:srgbClr val="FFFFFF"/>
              </a:solidFill>
            </a:endParaRPr>
          </a:p>
          <a:p>
            <a:pPr>
              <a:buFont typeface="Wingdings" panose="05000000000000000000" pitchFamily="2" charset="2"/>
              <a:buNone/>
              <a:defRPr/>
            </a:pPr>
            <a:r>
              <a:rPr lang="en-US" altLang="zh-CN" sz="2800" b="1" dirty="0" smtClean="0">
                <a:solidFill>
                  <a:srgbClr val="000000"/>
                </a:solidFill>
              </a:rPr>
              <a:t>    1</a:t>
            </a:r>
            <a:r>
              <a:rPr lang="zh-CN" altLang="en-US" sz="2800" b="1" dirty="0" smtClean="0">
                <a:solidFill>
                  <a:srgbClr val="000000"/>
                </a:solidFill>
              </a:rPr>
              <a:t>个</a:t>
            </a:r>
            <a:r>
              <a:rPr lang="en-US" altLang="zh-CN" sz="2800" b="1" i="1" dirty="0" smtClean="0">
                <a:solidFill>
                  <a:srgbClr val="0000FF"/>
                </a:solidFill>
              </a:rPr>
              <a:t>1.00cm</a:t>
            </a:r>
            <a:r>
              <a:rPr lang="en-US" altLang="zh-CN" sz="2800" b="1" i="1" baseline="30000" dirty="0" smtClean="0">
                <a:solidFill>
                  <a:srgbClr val="0000FF"/>
                </a:solidFill>
              </a:rPr>
              <a:t>2</a:t>
            </a:r>
            <a:r>
              <a:rPr lang="zh-CN" altLang="en-US" sz="2800" b="1" dirty="0" smtClean="0">
                <a:solidFill>
                  <a:srgbClr val="000000"/>
                </a:solidFill>
              </a:rPr>
              <a:t>的芯片成本</a:t>
            </a:r>
            <a:r>
              <a:rPr lang="en-US" altLang="zh-CN" sz="2800" b="1" dirty="0" smtClean="0">
                <a:solidFill>
                  <a:srgbClr val="000000"/>
                </a:solidFill>
              </a:rPr>
              <a:t>----5500/435=13 </a:t>
            </a:r>
            <a:r>
              <a:rPr lang="zh-CN" altLang="en-US" sz="2800" b="1" dirty="0" smtClean="0">
                <a:solidFill>
                  <a:srgbClr val="000000"/>
                </a:solidFill>
              </a:rPr>
              <a:t>美元</a:t>
            </a:r>
            <a:endParaRPr lang="en-US" altLang="zh-CN" sz="2800" b="1" dirty="0" smtClean="0">
              <a:solidFill>
                <a:srgbClr val="FFFFFF"/>
              </a:solidFill>
            </a:endParaRPr>
          </a:p>
          <a:p>
            <a:pPr>
              <a:buFont typeface="Wingdings" panose="05000000000000000000" pitchFamily="2" charset="2"/>
              <a:buNone/>
              <a:defRPr/>
            </a:pPr>
            <a:r>
              <a:rPr lang="en-US" altLang="zh-CN" sz="2800" b="1" dirty="0" smtClean="0">
                <a:solidFill>
                  <a:srgbClr val="000000"/>
                </a:solidFill>
              </a:rPr>
              <a:t>    1</a:t>
            </a:r>
            <a:r>
              <a:rPr lang="zh-CN" altLang="en-US" sz="2800" b="1" dirty="0" smtClean="0">
                <a:solidFill>
                  <a:srgbClr val="000000"/>
                </a:solidFill>
              </a:rPr>
              <a:t>个</a:t>
            </a:r>
            <a:r>
              <a:rPr lang="en-US" altLang="zh-CN" sz="2800" b="1" i="1" dirty="0" smtClean="0">
                <a:solidFill>
                  <a:srgbClr val="0000FF"/>
                </a:solidFill>
              </a:rPr>
              <a:t>2.25cm</a:t>
            </a:r>
            <a:r>
              <a:rPr lang="en-US" altLang="zh-CN" sz="2800" b="1" i="1" baseline="30000" dirty="0" smtClean="0">
                <a:solidFill>
                  <a:srgbClr val="0000FF"/>
                </a:solidFill>
              </a:rPr>
              <a:t>2</a:t>
            </a:r>
            <a:r>
              <a:rPr lang="zh-CN" altLang="en-US" sz="2800" b="1" dirty="0" smtClean="0">
                <a:solidFill>
                  <a:srgbClr val="000000"/>
                </a:solidFill>
              </a:rPr>
              <a:t>的芯片成本</a:t>
            </a:r>
            <a:r>
              <a:rPr lang="en-US" altLang="zh-CN" sz="2800" b="1" dirty="0" smtClean="0">
                <a:solidFill>
                  <a:srgbClr val="000000"/>
                </a:solidFill>
              </a:rPr>
              <a:t>----5500/120=46 </a:t>
            </a:r>
            <a:r>
              <a:rPr lang="zh-CN" altLang="en-US" sz="2800" b="1" dirty="0" smtClean="0">
                <a:solidFill>
                  <a:srgbClr val="000000"/>
                </a:solidFill>
              </a:rPr>
              <a:t>美元</a:t>
            </a:r>
            <a:endParaRPr lang="en-US" altLang="zh-CN" sz="2800" b="1" dirty="0" smtClean="0">
              <a:solidFill>
                <a:srgbClr val="FFFFFF"/>
              </a:solidFill>
            </a:endParaRPr>
          </a:p>
          <a:p>
            <a:pPr>
              <a:buFont typeface="Wingdings" panose="05000000000000000000" pitchFamily="2" charset="2"/>
              <a:buNone/>
              <a:defRPr/>
            </a:pPr>
            <a:r>
              <a:rPr lang="zh-CN" altLang="en-US" sz="2800" b="1" dirty="0" smtClean="0">
                <a:solidFill>
                  <a:srgbClr val="000000"/>
                </a:solidFill>
              </a:rPr>
              <a:t>推论：</a:t>
            </a:r>
            <a:r>
              <a:rPr lang="zh-CN" altLang="en-US" sz="2800" b="1" dirty="0" smtClean="0">
                <a:solidFill>
                  <a:srgbClr val="003FFF"/>
                </a:solidFill>
              </a:rPr>
              <a:t>芯片面积增加到</a:t>
            </a:r>
            <a:r>
              <a:rPr lang="en-US" altLang="zh-CN" sz="2800" b="1" dirty="0" smtClean="0">
                <a:solidFill>
                  <a:srgbClr val="003FFF"/>
                </a:solidFill>
              </a:rPr>
              <a:t>2</a:t>
            </a:r>
            <a:r>
              <a:rPr lang="zh-CN" altLang="en-US" sz="2800" b="1" dirty="0" smtClean="0">
                <a:solidFill>
                  <a:srgbClr val="003FFF"/>
                </a:solidFill>
              </a:rPr>
              <a:t>倍，则成本增加到约</a:t>
            </a:r>
            <a:r>
              <a:rPr lang="en-US" altLang="zh-CN" sz="2800" b="1" dirty="0" smtClean="0">
                <a:solidFill>
                  <a:srgbClr val="003FFF"/>
                </a:solidFill>
              </a:rPr>
              <a:t>4</a:t>
            </a:r>
            <a:r>
              <a:rPr lang="zh-CN" altLang="en-US" sz="2800" b="1" dirty="0" smtClean="0">
                <a:solidFill>
                  <a:srgbClr val="003FFF"/>
                </a:solidFill>
              </a:rPr>
              <a:t>倍。</a:t>
            </a:r>
            <a:endParaRPr lang="en-US" altLang="zh-CN" sz="2800" b="1" dirty="0" smtClean="0">
              <a:solidFill>
                <a:srgbClr val="003FFF"/>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396000" y="819000"/>
            <a:ext cx="8229600" cy="1313856"/>
          </a:xfrm>
        </p:spPr>
        <p:txBody>
          <a:bodyPr/>
          <a:lstStyle/>
          <a:p>
            <a:r>
              <a:rPr lang="en-US" altLang="zh-CN" sz="2000" dirty="0">
                <a:solidFill>
                  <a:schemeClr val="tx1"/>
                </a:solidFill>
              </a:rPr>
              <a:t>Find the die yield for dies that are 1.5 cm on a side and 1.0 cm on a side, </a:t>
            </a:r>
            <a:r>
              <a:rPr lang="en-US" altLang="zh-CN" sz="2000" dirty="0" smtClean="0">
                <a:solidFill>
                  <a:schemeClr val="tx1"/>
                </a:solidFill>
              </a:rPr>
              <a:t>assuming </a:t>
            </a:r>
            <a:r>
              <a:rPr lang="en-US" altLang="zh-CN" sz="2000" dirty="0">
                <a:solidFill>
                  <a:schemeClr val="tx1"/>
                </a:solidFill>
              </a:rPr>
              <a:t>a defect density of 0.031 per cm2 and N is 13.5</a:t>
            </a:r>
            <a:r>
              <a:rPr lang="en-US" altLang="zh-CN" sz="2000" dirty="0" smtClean="0">
                <a:solidFill>
                  <a:schemeClr val="tx1"/>
                </a:solidFill>
              </a:rPr>
              <a:t>.</a:t>
            </a:r>
            <a:endParaRPr lang="zh-CN" altLang="en-US" sz="2000" dirty="0">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611560" y="2276872"/>
                <a:ext cx="8208912"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𝒚𝒊𝒆𝒍𝒅</m:t>
                      </m:r>
                      <m:r>
                        <a:rPr lang="en-US" altLang="zh-CN" b="1"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1</m:t>
                      </m:r>
                      <m:r>
                        <a:rPr lang="en-US" altLang="zh-CN" b="1" i="1" smtClean="0">
                          <a:solidFill>
                            <a:schemeClr val="tx1"/>
                          </a:solidFill>
                          <a:latin typeface="Cambria Math" panose="02040503050406030204" pitchFamily="18" charset="0"/>
                        </a:rPr>
                        <m:t>/</m:t>
                      </m:r>
                      <m:d>
                        <m:dPr>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𝑫𝒆𝒇𝒆𝒄𝒕𝒔</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𝒖𝒏𝒊𝒕</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e>
                      </m:d>
                      <m:r>
                        <a:rPr lang="en-US" altLang="zh-CN" b="1" i="1" baseline="30000" smtClean="0">
                          <a:solidFill>
                            <a:schemeClr val="tx1"/>
                          </a:solidFill>
                          <a:latin typeface="Cambria Math" panose="02040503050406030204" pitchFamily="18" charset="0"/>
                        </a:rPr>
                        <m:t>𝑵</m:t>
                      </m:r>
                      <m:r>
                        <a:rPr lang="en-US" altLang="zh-CN" b="1" i="1" smtClean="0">
                          <a:solidFill>
                            <a:schemeClr val="tx1"/>
                          </a:solidFill>
                          <a:latin typeface="Cambria Math" panose="02040503050406030204" pitchFamily="18" charset="0"/>
                        </a:rPr>
                        <m:t> </m:t>
                      </m:r>
                    </m:oMath>
                  </m:oMathPara>
                </a14:m>
                <a:endParaRPr lang="zh-CN" altLang="en-US" dirty="0">
                  <a:solidFill>
                    <a:schemeClr val="tx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611560" y="2276872"/>
                <a:ext cx="8208912" cy="369332"/>
              </a:xfrm>
              <a:prstGeom prst="rect">
                <a:avLst/>
              </a:prstGeom>
              <a:blipFill rotWithShape="1">
                <a:blip r:embed="rId1"/>
                <a:stretch>
                  <a:fillRect l="-1" t="-20739" r="4" b="4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467544" y="2996952"/>
            <a:ext cx="8229600" cy="3474096"/>
          </a:xfrm>
        </p:spPr>
        <p:txBody>
          <a:bodyPr/>
          <a:lstStyle/>
          <a:p>
            <a:r>
              <a:rPr lang="en-US" altLang="zh-CN" sz="2000" dirty="0" smtClean="0"/>
              <a:t>Answer:</a:t>
            </a:r>
            <a:endParaRPr lang="en-US" altLang="zh-CN" sz="2000" dirty="0" smtClean="0"/>
          </a:p>
          <a:p>
            <a:pPr marL="0" indent="0">
              <a:lnSpc>
                <a:spcPct val="100000"/>
              </a:lnSpc>
              <a:spcBef>
                <a:spcPts val="1565"/>
              </a:spcBef>
              <a:buNone/>
            </a:pPr>
            <a:r>
              <a:rPr lang="en-US" altLang="zh-CN" sz="2000" spc="-5" dirty="0" smtClean="0">
                <a:solidFill>
                  <a:srgbClr val="231F20"/>
                </a:solidFill>
                <a:latin typeface="Times New Roman" panose="02020603050405020304"/>
                <a:cs typeface="Times New Roman" panose="02020603050405020304"/>
              </a:rPr>
              <a:t>     The </a:t>
            </a:r>
            <a:r>
              <a:rPr lang="en-US" altLang="zh-CN" sz="2000" dirty="0">
                <a:solidFill>
                  <a:srgbClr val="231F20"/>
                </a:solidFill>
                <a:latin typeface="Times New Roman" panose="02020603050405020304"/>
                <a:cs typeface="Times New Roman" panose="02020603050405020304"/>
              </a:rPr>
              <a:t>total die </a:t>
            </a:r>
            <a:r>
              <a:rPr lang="en-US" altLang="zh-CN" sz="2000" spc="-5" dirty="0">
                <a:solidFill>
                  <a:srgbClr val="231F20"/>
                </a:solidFill>
                <a:latin typeface="Times New Roman" panose="02020603050405020304"/>
                <a:cs typeface="Times New Roman" panose="02020603050405020304"/>
              </a:rPr>
              <a:t>areas are 2.25 </a:t>
            </a:r>
            <a:r>
              <a:rPr lang="en-US" altLang="zh-CN" sz="2000" dirty="0">
                <a:solidFill>
                  <a:srgbClr val="231F20"/>
                </a:solidFill>
                <a:latin typeface="Times New Roman" panose="02020603050405020304"/>
                <a:cs typeface="Times New Roman" panose="02020603050405020304"/>
              </a:rPr>
              <a:t>cm</a:t>
            </a:r>
            <a:r>
              <a:rPr lang="en-US" altLang="zh-CN" sz="2400" baseline="29000" dirty="0">
                <a:solidFill>
                  <a:srgbClr val="231F20"/>
                </a:solidFill>
                <a:latin typeface="Times New Roman" panose="02020603050405020304"/>
                <a:cs typeface="Times New Roman" panose="02020603050405020304"/>
              </a:rPr>
              <a:t>2 </a:t>
            </a:r>
            <a:r>
              <a:rPr lang="en-US" altLang="zh-CN" sz="2000" dirty="0">
                <a:solidFill>
                  <a:srgbClr val="231F20"/>
                </a:solidFill>
                <a:latin typeface="Times New Roman" panose="02020603050405020304"/>
                <a:cs typeface="Times New Roman" panose="02020603050405020304"/>
              </a:rPr>
              <a:t>and 1.00 cm</a:t>
            </a:r>
            <a:r>
              <a:rPr lang="en-US" altLang="zh-CN" sz="2400" baseline="29000" dirty="0">
                <a:solidFill>
                  <a:srgbClr val="231F20"/>
                </a:solidFill>
                <a:latin typeface="Times New Roman" panose="02020603050405020304"/>
                <a:cs typeface="Times New Roman" panose="02020603050405020304"/>
              </a:rPr>
              <a:t>2</a:t>
            </a:r>
            <a:r>
              <a:rPr lang="en-US" altLang="zh-CN" sz="2000" dirty="0">
                <a:solidFill>
                  <a:srgbClr val="231F20"/>
                </a:solidFill>
                <a:latin typeface="Times New Roman" panose="02020603050405020304"/>
                <a:cs typeface="Times New Roman" panose="02020603050405020304"/>
              </a:rPr>
              <a:t>. For the </a:t>
            </a:r>
            <a:r>
              <a:rPr lang="en-US" altLang="zh-CN" sz="2000" spc="-5" dirty="0">
                <a:solidFill>
                  <a:srgbClr val="231F20"/>
                </a:solidFill>
                <a:latin typeface="Times New Roman" panose="02020603050405020304"/>
                <a:cs typeface="Times New Roman" panose="02020603050405020304"/>
              </a:rPr>
              <a:t>larger </a:t>
            </a:r>
            <a:r>
              <a:rPr lang="en-US" altLang="zh-CN" sz="2000" dirty="0">
                <a:solidFill>
                  <a:srgbClr val="231F20"/>
                </a:solidFill>
                <a:latin typeface="Times New Roman" panose="02020603050405020304"/>
                <a:cs typeface="Times New Roman" panose="02020603050405020304"/>
              </a:rPr>
              <a:t>die, the </a:t>
            </a:r>
            <a:r>
              <a:rPr lang="en-US" altLang="zh-CN" sz="2000" spc="-5" dirty="0">
                <a:solidFill>
                  <a:srgbClr val="231F20"/>
                </a:solidFill>
                <a:latin typeface="Times New Roman" panose="02020603050405020304"/>
                <a:cs typeface="Times New Roman" panose="02020603050405020304"/>
              </a:rPr>
              <a:t>yield</a:t>
            </a:r>
            <a:r>
              <a:rPr lang="en-US" altLang="zh-CN" sz="2000" spc="-105" dirty="0">
                <a:solidFill>
                  <a:srgbClr val="231F20"/>
                </a:solidFill>
                <a:latin typeface="Times New Roman" panose="02020603050405020304"/>
                <a:cs typeface="Times New Roman" panose="02020603050405020304"/>
              </a:rPr>
              <a:t> </a:t>
            </a:r>
            <a:r>
              <a:rPr lang="en-US" altLang="zh-CN" sz="2000" dirty="0" smtClean="0">
                <a:solidFill>
                  <a:srgbClr val="231F20"/>
                </a:solidFill>
                <a:latin typeface="Times New Roman" panose="02020603050405020304"/>
                <a:cs typeface="Times New Roman" panose="02020603050405020304"/>
              </a:rPr>
              <a:t>is</a:t>
            </a:r>
            <a:endParaRPr lang="en-US" altLang="zh-CN" sz="2000" dirty="0" smtClean="0">
              <a:latin typeface="Times New Roman" panose="02020603050405020304"/>
              <a:cs typeface="Times New Roman" panose="02020603050405020304"/>
            </a:endParaRPr>
          </a:p>
          <a:p>
            <a:pPr marL="1394460" indent="0">
              <a:lnSpc>
                <a:spcPct val="100000"/>
              </a:lnSpc>
              <a:spcBef>
                <a:spcPts val="1710"/>
              </a:spcBef>
              <a:buNone/>
            </a:pPr>
            <a:r>
              <a:rPr lang="en-US" altLang="zh-CN" sz="1800" spc="-5" dirty="0" smtClean="0">
                <a:solidFill>
                  <a:srgbClr val="00B050"/>
                </a:solidFill>
                <a:latin typeface="Times New Roman" panose="02020603050405020304"/>
                <a:cs typeface="Times New Roman" panose="02020603050405020304"/>
              </a:rPr>
              <a:t>Die yield </a:t>
            </a:r>
            <a:r>
              <a:rPr lang="en-US" altLang="zh-CN" sz="1800" dirty="0" smtClean="0">
                <a:solidFill>
                  <a:srgbClr val="00B050"/>
                </a:solidFill>
                <a:latin typeface="Times New Roman" panose="02020603050405020304"/>
                <a:cs typeface="Times New Roman" panose="02020603050405020304"/>
              </a:rPr>
              <a:t>= 1 </a:t>
            </a:r>
            <a:r>
              <a:rPr lang="en-US" altLang="zh-CN" sz="1800" dirty="0" smtClean="0">
                <a:solidFill>
                  <a:srgbClr val="00B050"/>
                </a:solidFill>
                <a:latin typeface="Symbol" panose="05050102010706020507"/>
                <a:cs typeface="Symbol" panose="05050102010706020507"/>
              </a:rPr>
              <a:t></a:t>
            </a:r>
            <a:r>
              <a:rPr lang="en-US" altLang="zh-CN" sz="1800" dirty="0" smtClean="0">
                <a:solidFill>
                  <a:srgbClr val="00B050"/>
                </a:solidFill>
                <a:latin typeface="Times New Roman" panose="02020603050405020304"/>
                <a:cs typeface="Times New Roman" panose="02020603050405020304"/>
              </a:rPr>
              <a:t> </a:t>
            </a:r>
            <a:r>
              <a:rPr lang="en-US" altLang="zh-CN" sz="1800" spc="50" dirty="0" smtClean="0">
                <a:solidFill>
                  <a:srgbClr val="00B050"/>
                </a:solidFill>
                <a:latin typeface="Symbol" panose="05050102010706020507"/>
                <a:cs typeface="Symbol" panose="05050102010706020507"/>
              </a:rPr>
              <a:t></a:t>
            </a:r>
            <a:r>
              <a:rPr lang="en-US" altLang="zh-CN" sz="1800" spc="50" dirty="0" smtClean="0">
                <a:solidFill>
                  <a:srgbClr val="00B050"/>
                </a:solidFill>
                <a:latin typeface="Times New Roman" panose="02020603050405020304"/>
                <a:cs typeface="Times New Roman" panose="02020603050405020304"/>
              </a:rPr>
              <a:t>1 </a:t>
            </a:r>
            <a:r>
              <a:rPr lang="en-US" altLang="zh-CN" sz="1800" dirty="0" smtClean="0">
                <a:solidFill>
                  <a:srgbClr val="00B050"/>
                </a:solidFill>
                <a:latin typeface="Times New Roman" panose="02020603050405020304"/>
                <a:cs typeface="Times New Roman" panose="02020603050405020304"/>
              </a:rPr>
              <a:t>+ </a:t>
            </a:r>
            <a:r>
              <a:rPr lang="en-US" altLang="zh-CN" sz="1800" spc="-5" dirty="0" smtClean="0">
                <a:solidFill>
                  <a:srgbClr val="00B050"/>
                </a:solidFill>
                <a:latin typeface="Times New Roman" panose="02020603050405020304"/>
                <a:cs typeface="Times New Roman" panose="02020603050405020304"/>
              </a:rPr>
              <a:t>0.031 </a:t>
            </a:r>
            <a:r>
              <a:rPr lang="en-US" altLang="zh-CN" sz="1800" dirty="0" smtClean="0">
                <a:solidFill>
                  <a:srgbClr val="00B050"/>
                </a:solidFill>
                <a:latin typeface="Symbol" panose="05050102010706020507"/>
                <a:cs typeface="Symbol" panose="05050102010706020507"/>
              </a:rPr>
              <a:t></a:t>
            </a:r>
            <a:r>
              <a:rPr lang="en-US" altLang="zh-CN" sz="1800" dirty="0" smtClean="0">
                <a:solidFill>
                  <a:srgbClr val="00B050"/>
                </a:solidFill>
                <a:latin typeface="Times New Roman" panose="02020603050405020304"/>
                <a:cs typeface="Times New Roman" panose="02020603050405020304"/>
              </a:rPr>
              <a:t> </a:t>
            </a:r>
            <a:r>
              <a:rPr lang="en-US" altLang="zh-CN" sz="1800" spc="20" dirty="0" smtClean="0">
                <a:solidFill>
                  <a:srgbClr val="00B050"/>
                </a:solidFill>
                <a:latin typeface="Times New Roman" panose="02020603050405020304"/>
                <a:cs typeface="Times New Roman" panose="02020603050405020304"/>
              </a:rPr>
              <a:t>2.25</a:t>
            </a:r>
            <a:r>
              <a:rPr lang="en-US" altLang="zh-CN" sz="1800" spc="20" dirty="0" smtClean="0">
                <a:solidFill>
                  <a:srgbClr val="00B050"/>
                </a:solidFill>
                <a:latin typeface="Symbol" panose="05050102010706020507"/>
                <a:cs typeface="Symbol" panose="05050102010706020507"/>
              </a:rPr>
              <a:t></a:t>
            </a:r>
            <a:r>
              <a:rPr lang="en-US" altLang="zh-CN" sz="2000" spc="30" baseline="42000" dirty="0" smtClean="0">
                <a:solidFill>
                  <a:srgbClr val="00B050"/>
                </a:solidFill>
                <a:latin typeface="Times New Roman" panose="02020603050405020304"/>
                <a:cs typeface="Times New Roman" panose="02020603050405020304"/>
              </a:rPr>
              <a:t>13.5 </a:t>
            </a:r>
            <a:r>
              <a:rPr lang="en-US" altLang="zh-CN" sz="1800" dirty="0" smtClean="0">
                <a:solidFill>
                  <a:srgbClr val="00B050"/>
                </a:solidFill>
                <a:latin typeface="Times New Roman" panose="02020603050405020304"/>
                <a:cs typeface="Times New Roman" panose="02020603050405020304"/>
              </a:rPr>
              <a:t>=</a:t>
            </a:r>
            <a:r>
              <a:rPr lang="en-US" altLang="zh-CN" sz="1800" spc="140" dirty="0" smtClean="0">
                <a:solidFill>
                  <a:srgbClr val="00B050"/>
                </a:solidFill>
                <a:latin typeface="Times New Roman" panose="02020603050405020304"/>
                <a:cs typeface="Times New Roman" panose="02020603050405020304"/>
              </a:rPr>
              <a:t> </a:t>
            </a:r>
            <a:r>
              <a:rPr lang="en-US" altLang="zh-CN" sz="1800" dirty="0" smtClean="0">
                <a:solidFill>
                  <a:srgbClr val="00B050"/>
                </a:solidFill>
                <a:latin typeface="Times New Roman" panose="02020603050405020304"/>
                <a:cs typeface="Times New Roman" panose="02020603050405020304"/>
              </a:rPr>
              <a:t>0.40</a:t>
            </a:r>
            <a:endParaRPr lang="en-US" altLang="zh-CN" sz="1800" dirty="0" smtClean="0">
              <a:solidFill>
                <a:srgbClr val="00B050"/>
              </a:solidFill>
              <a:latin typeface="Times New Roman" panose="02020603050405020304"/>
              <a:cs typeface="Times New Roman" panose="02020603050405020304"/>
            </a:endParaRPr>
          </a:p>
          <a:p>
            <a:pPr marL="0" indent="0">
              <a:lnSpc>
                <a:spcPct val="100000"/>
              </a:lnSpc>
              <a:spcBef>
                <a:spcPts val="1445"/>
              </a:spcBef>
              <a:buNone/>
            </a:pPr>
            <a:r>
              <a:rPr lang="en-US" altLang="zh-CN" sz="2000" dirty="0" smtClean="0">
                <a:solidFill>
                  <a:srgbClr val="231F20"/>
                </a:solidFill>
                <a:latin typeface="Times New Roman" panose="02020603050405020304"/>
                <a:cs typeface="Times New Roman" panose="02020603050405020304"/>
              </a:rPr>
              <a:t>     For </a:t>
            </a:r>
            <a:r>
              <a:rPr lang="en-US" altLang="zh-CN" sz="2000" dirty="0">
                <a:solidFill>
                  <a:srgbClr val="231F20"/>
                </a:solidFill>
                <a:latin typeface="Times New Roman" panose="02020603050405020304"/>
                <a:cs typeface="Times New Roman" panose="02020603050405020304"/>
              </a:rPr>
              <a:t>the smaller die, the yield</a:t>
            </a:r>
            <a:r>
              <a:rPr lang="en-US" altLang="zh-CN" sz="2000" spc="-20" dirty="0">
                <a:solidFill>
                  <a:srgbClr val="231F20"/>
                </a:solidFill>
                <a:latin typeface="Times New Roman" panose="02020603050405020304"/>
                <a:cs typeface="Times New Roman" panose="02020603050405020304"/>
              </a:rPr>
              <a:t> </a:t>
            </a:r>
            <a:r>
              <a:rPr lang="en-US" altLang="zh-CN" sz="2000" spc="5" dirty="0" smtClean="0">
                <a:solidFill>
                  <a:srgbClr val="231F20"/>
                </a:solidFill>
                <a:latin typeface="Times New Roman" panose="02020603050405020304"/>
                <a:cs typeface="Times New Roman" panose="02020603050405020304"/>
              </a:rPr>
              <a:t>is</a:t>
            </a:r>
            <a:endParaRPr lang="en-US" altLang="zh-CN" sz="2000" spc="5" dirty="0" smtClean="0">
              <a:solidFill>
                <a:srgbClr val="231F20"/>
              </a:solidFill>
              <a:latin typeface="Times New Roman" panose="02020603050405020304"/>
              <a:cs typeface="Times New Roman" panose="02020603050405020304"/>
            </a:endParaRPr>
          </a:p>
          <a:p>
            <a:pPr marL="1216025" indent="0">
              <a:lnSpc>
                <a:spcPct val="100000"/>
              </a:lnSpc>
              <a:spcBef>
                <a:spcPts val="100"/>
              </a:spcBef>
              <a:buNone/>
            </a:pPr>
            <a:r>
              <a:rPr lang="en-US" altLang="zh-CN" sz="1800" spc="-5" dirty="0" smtClean="0">
                <a:solidFill>
                  <a:srgbClr val="231F20"/>
                </a:solidFill>
                <a:latin typeface="Times New Roman" panose="02020603050405020304"/>
                <a:cs typeface="Times New Roman" panose="02020603050405020304"/>
              </a:rPr>
              <a:t>   </a:t>
            </a:r>
            <a:r>
              <a:rPr lang="en-US" altLang="zh-CN" sz="1800" spc="-5" dirty="0" smtClean="0">
                <a:solidFill>
                  <a:srgbClr val="00B050"/>
                </a:solidFill>
                <a:latin typeface="Times New Roman" panose="02020603050405020304"/>
                <a:cs typeface="Times New Roman" panose="02020603050405020304"/>
              </a:rPr>
              <a:t>Die </a:t>
            </a:r>
            <a:r>
              <a:rPr lang="en-US" altLang="zh-CN" sz="1800" spc="-5" dirty="0">
                <a:solidFill>
                  <a:srgbClr val="00B050"/>
                </a:solidFill>
                <a:latin typeface="Times New Roman" panose="02020603050405020304"/>
                <a:cs typeface="Times New Roman" panose="02020603050405020304"/>
              </a:rPr>
              <a:t>yield </a:t>
            </a:r>
            <a:r>
              <a:rPr lang="en-US" altLang="zh-CN" sz="1800" dirty="0">
                <a:solidFill>
                  <a:srgbClr val="00B050"/>
                </a:solidFill>
                <a:latin typeface="Times New Roman" panose="02020603050405020304"/>
                <a:cs typeface="Times New Roman" panose="02020603050405020304"/>
              </a:rPr>
              <a:t>= 1 </a:t>
            </a:r>
            <a:r>
              <a:rPr lang="en-US" altLang="zh-CN" sz="1800" dirty="0">
                <a:solidFill>
                  <a:srgbClr val="00B050"/>
                </a:solidFill>
                <a:latin typeface="Symbol" panose="05050102010706020507"/>
                <a:cs typeface="Symbol" panose="05050102010706020507"/>
              </a:rPr>
              <a:t></a:t>
            </a:r>
            <a:r>
              <a:rPr lang="en-US" altLang="zh-CN" sz="1800" dirty="0">
                <a:solidFill>
                  <a:srgbClr val="00B050"/>
                </a:solidFill>
                <a:latin typeface="Times New Roman" panose="02020603050405020304"/>
                <a:cs typeface="Times New Roman" panose="02020603050405020304"/>
              </a:rPr>
              <a:t> </a:t>
            </a:r>
            <a:r>
              <a:rPr lang="en-US" altLang="zh-CN" sz="1800" spc="50" dirty="0">
                <a:solidFill>
                  <a:srgbClr val="00B050"/>
                </a:solidFill>
                <a:latin typeface="Symbol" panose="05050102010706020507"/>
                <a:cs typeface="Symbol" panose="05050102010706020507"/>
              </a:rPr>
              <a:t></a:t>
            </a:r>
            <a:r>
              <a:rPr lang="en-US" altLang="zh-CN" sz="1800" spc="50" dirty="0">
                <a:solidFill>
                  <a:srgbClr val="00B050"/>
                </a:solidFill>
                <a:latin typeface="Times New Roman" panose="02020603050405020304"/>
                <a:cs typeface="Times New Roman" panose="02020603050405020304"/>
              </a:rPr>
              <a:t>1 </a:t>
            </a:r>
            <a:r>
              <a:rPr lang="en-US" altLang="zh-CN" sz="1800" dirty="0">
                <a:solidFill>
                  <a:srgbClr val="00B050"/>
                </a:solidFill>
                <a:latin typeface="Times New Roman" panose="02020603050405020304"/>
                <a:cs typeface="Times New Roman" panose="02020603050405020304"/>
              </a:rPr>
              <a:t>+ </a:t>
            </a:r>
            <a:r>
              <a:rPr lang="en-US" altLang="zh-CN" sz="1800" spc="-5" dirty="0">
                <a:solidFill>
                  <a:srgbClr val="00B050"/>
                </a:solidFill>
                <a:latin typeface="Times New Roman" panose="02020603050405020304"/>
                <a:cs typeface="Times New Roman" panose="02020603050405020304"/>
              </a:rPr>
              <a:t>0.031 </a:t>
            </a:r>
            <a:r>
              <a:rPr lang="en-US" altLang="zh-CN" sz="1800" dirty="0">
                <a:solidFill>
                  <a:srgbClr val="00B050"/>
                </a:solidFill>
                <a:latin typeface="Symbol" panose="05050102010706020507"/>
                <a:cs typeface="Symbol" panose="05050102010706020507"/>
              </a:rPr>
              <a:t></a:t>
            </a:r>
            <a:r>
              <a:rPr lang="en-US" altLang="zh-CN" sz="1800" dirty="0">
                <a:solidFill>
                  <a:srgbClr val="00B050"/>
                </a:solidFill>
                <a:latin typeface="Times New Roman" panose="02020603050405020304"/>
                <a:cs typeface="Times New Roman" panose="02020603050405020304"/>
              </a:rPr>
              <a:t> </a:t>
            </a:r>
            <a:r>
              <a:rPr lang="en-US" altLang="zh-CN" sz="1800" spc="20" dirty="0">
                <a:solidFill>
                  <a:srgbClr val="00B050"/>
                </a:solidFill>
                <a:latin typeface="Times New Roman" panose="02020603050405020304"/>
                <a:cs typeface="Times New Roman" panose="02020603050405020304"/>
              </a:rPr>
              <a:t>1.00</a:t>
            </a:r>
            <a:r>
              <a:rPr lang="en-US" altLang="zh-CN" sz="1800" spc="20" dirty="0">
                <a:solidFill>
                  <a:srgbClr val="00B050"/>
                </a:solidFill>
                <a:latin typeface="Symbol" panose="05050102010706020507"/>
                <a:cs typeface="Symbol" panose="05050102010706020507"/>
              </a:rPr>
              <a:t></a:t>
            </a:r>
            <a:r>
              <a:rPr lang="en-US" altLang="zh-CN" sz="2000" spc="30" baseline="42000" dirty="0">
                <a:solidFill>
                  <a:srgbClr val="00B050"/>
                </a:solidFill>
                <a:latin typeface="Times New Roman" panose="02020603050405020304"/>
                <a:cs typeface="Times New Roman" panose="02020603050405020304"/>
              </a:rPr>
              <a:t>13.5 </a:t>
            </a:r>
            <a:r>
              <a:rPr lang="en-US" altLang="zh-CN" sz="1800" dirty="0">
                <a:solidFill>
                  <a:srgbClr val="00B050"/>
                </a:solidFill>
                <a:latin typeface="Times New Roman" panose="02020603050405020304"/>
                <a:cs typeface="Times New Roman" panose="02020603050405020304"/>
              </a:rPr>
              <a:t>=</a:t>
            </a:r>
            <a:r>
              <a:rPr lang="en-US" altLang="zh-CN" sz="1800" spc="140" dirty="0">
                <a:solidFill>
                  <a:srgbClr val="00B050"/>
                </a:solidFill>
                <a:latin typeface="Times New Roman" panose="02020603050405020304"/>
                <a:cs typeface="Times New Roman" panose="02020603050405020304"/>
              </a:rPr>
              <a:t> </a:t>
            </a:r>
            <a:r>
              <a:rPr lang="en-US" altLang="zh-CN" sz="1800" dirty="0">
                <a:solidFill>
                  <a:srgbClr val="00B050"/>
                </a:solidFill>
                <a:latin typeface="Times New Roman" panose="02020603050405020304"/>
                <a:cs typeface="Times New Roman" panose="02020603050405020304"/>
              </a:rPr>
              <a:t>0.66</a:t>
            </a:r>
            <a:endParaRPr lang="en-US" altLang="zh-CN" sz="1800" dirty="0">
              <a:solidFill>
                <a:srgbClr val="00B050"/>
              </a:solidFill>
              <a:latin typeface="Times New Roman" panose="02020603050405020304"/>
              <a:cs typeface="Times New Roman" panose="02020603050405020304"/>
            </a:endParaRPr>
          </a:p>
          <a:p>
            <a:pPr marL="0" marR="5080" indent="0">
              <a:lnSpc>
                <a:spcPct val="101000"/>
              </a:lnSpc>
              <a:spcBef>
                <a:spcPts val="1600"/>
              </a:spcBef>
              <a:buNone/>
            </a:pPr>
            <a:r>
              <a:rPr lang="en-US" altLang="zh-CN" sz="2000" spc="-5" dirty="0" smtClean="0">
                <a:solidFill>
                  <a:srgbClr val="231F20"/>
                </a:solidFill>
                <a:latin typeface="Times New Roman" panose="02020603050405020304"/>
                <a:cs typeface="Times New Roman" panose="02020603050405020304"/>
              </a:rPr>
              <a:t>     That </a:t>
            </a:r>
            <a:r>
              <a:rPr lang="en-US" altLang="zh-CN" sz="2000" dirty="0">
                <a:solidFill>
                  <a:srgbClr val="231F20"/>
                </a:solidFill>
                <a:latin typeface="Times New Roman" panose="02020603050405020304"/>
                <a:cs typeface="Times New Roman" panose="02020603050405020304"/>
              </a:rPr>
              <a:t>is, less than half </a:t>
            </a:r>
            <a:r>
              <a:rPr lang="en-US" altLang="zh-CN" sz="2000" spc="-5" dirty="0">
                <a:solidFill>
                  <a:srgbClr val="231F20"/>
                </a:solidFill>
                <a:latin typeface="Times New Roman" panose="02020603050405020304"/>
                <a:cs typeface="Times New Roman" panose="02020603050405020304"/>
              </a:rPr>
              <a:t>of </a:t>
            </a:r>
            <a:r>
              <a:rPr lang="en-US" altLang="zh-CN" sz="2000" dirty="0">
                <a:solidFill>
                  <a:srgbClr val="231F20"/>
                </a:solidFill>
                <a:latin typeface="Times New Roman" panose="02020603050405020304"/>
                <a:cs typeface="Times New Roman" panose="02020603050405020304"/>
              </a:rPr>
              <a:t>all </a:t>
            </a:r>
            <a:r>
              <a:rPr lang="en-US" altLang="zh-CN" sz="2000" spc="-5" dirty="0">
                <a:solidFill>
                  <a:srgbClr val="231F20"/>
                </a:solidFill>
                <a:latin typeface="Times New Roman" panose="02020603050405020304"/>
                <a:cs typeface="Times New Roman" panose="02020603050405020304"/>
              </a:rPr>
              <a:t>the large </a:t>
            </a:r>
            <a:r>
              <a:rPr lang="en-US" altLang="zh-CN" sz="2000" dirty="0">
                <a:solidFill>
                  <a:srgbClr val="231F20"/>
                </a:solidFill>
                <a:latin typeface="Times New Roman" panose="02020603050405020304"/>
                <a:cs typeface="Times New Roman" panose="02020603050405020304"/>
              </a:rPr>
              <a:t>dies are good </a:t>
            </a:r>
            <a:r>
              <a:rPr lang="en-US" altLang="zh-CN" sz="2000" spc="-5" dirty="0">
                <a:solidFill>
                  <a:srgbClr val="231F20"/>
                </a:solidFill>
                <a:latin typeface="Times New Roman" panose="02020603050405020304"/>
                <a:cs typeface="Times New Roman" panose="02020603050405020304"/>
              </a:rPr>
              <a:t>but </a:t>
            </a:r>
            <a:r>
              <a:rPr lang="en-US" altLang="zh-CN" sz="2000" dirty="0">
                <a:solidFill>
                  <a:srgbClr val="231F20"/>
                </a:solidFill>
                <a:latin typeface="Times New Roman" panose="02020603050405020304"/>
                <a:cs typeface="Times New Roman" panose="02020603050405020304"/>
              </a:rPr>
              <a:t>two-thirds of the small  dies are</a:t>
            </a:r>
            <a:r>
              <a:rPr lang="en-US" altLang="zh-CN" sz="2000" spc="-20" dirty="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good</a:t>
            </a:r>
            <a:r>
              <a:rPr lang="en-US" altLang="zh-CN" sz="2000" dirty="0" smtClean="0">
                <a:solidFill>
                  <a:srgbClr val="231F20"/>
                </a:solidFill>
                <a:latin typeface="Times New Roman" panose="02020603050405020304"/>
                <a:cs typeface="Times New Roman" panose="02020603050405020304"/>
              </a:rPr>
              <a:t>.</a:t>
            </a:r>
            <a:endParaRPr lang="zh-CN" altLang="en-US" sz="2000" dirty="0">
              <a:solidFill>
                <a:schemeClr val="tx1"/>
              </a:solidFill>
            </a:endParaRPr>
          </a:p>
        </p:txBody>
      </p:sp>
      <p:sp>
        <p:nvSpPr>
          <p:cNvPr id="4" name="内容占位符 2"/>
          <p:cNvSpPr txBox="1"/>
          <p:nvPr/>
        </p:nvSpPr>
        <p:spPr bwMode="auto">
          <a:xfrm>
            <a:off x="396000" y="819000"/>
            <a:ext cx="8229600" cy="131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6800" rIns="91440" bIns="45720" numCol="1" anchor="t" anchorCtr="0" compatLnSpc="1"/>
          <a:lstStyle>
            <a:lvl1pPr marL="342900" indent="-342900" algn="l" rtl="0" fontAlgn="base">
              <a:lnSpc>
                <a:spcPct val="120000"/>
              </a:lnSpc>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r>
              <a:rPr kumimoji="0" lang="en-US" altLang="zh-CN" sz="2000" kern="0" smtClean="0"/>
              <a:t>Find the die yield for dies that are 1.5 cm on a side and 1.0 cm on a side, assuming a defect density of 0.031 per cm2 and N is 13.5.</a:t>
            </a:r>
            <a:endParaRPr kumimoji="0" lang="zh-CN" altLang="en-US" sz="2000" kern="0" dirty="0"/>
          </a:p>
        </p:txBody>
      </p:sp>
      <mc:AlternateContent xmlns:mc="http://schemas.openxmlformats.org/markup-compatibility/2006">
        <mc:Choice xmlns:a14="http://schemas.microsoft.com/office/drawing/2010/main" Requires="a14">
          <p:sp>
            <p:nvSpPr>
              <p:cNvPr id="5" name="文本框 4"/>
              <p:cNvSpPr txBox="1"/>
              <p:nvPr/>
            </p:nvSpPr>
            <p:spPr>
              <a:xfrm>
                <a:off x="611560" y="2276872"/>
                <a:ext cx="8208912"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𝒚𝒊𝒆𝒍𝒅</m:t>
                      </m:r>
                      <m:r>
                        <a:rPr lang="en-US" altLang="zh-CN" b="1"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1</m:t>
                      </m:r>
                      <m:r>
                        <a:rPr lang="en-US" altLang="zh-CN" b="1" i="1" smtClean="0">
                          <a:solidFill>
                            <a:schemeClr val="tx1"/>
                          </a:solidFill>
                          <a:latin typeface="Cambria Math" panose="02040503050406030204" pitchFamily="18" charset="0"/>
                        </a:rPr>
                        <m:t>/</m:t>
                      </m:r>
                      <m:d>
                        <m:dPr>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𝑫𝒆𝒇𝒆𝒄𝒕𝒔</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𝒖𝒏𝒊𝒕</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𝑫𝒊𝒆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𝒂𝒓𝒆𝒂</m:t>
                          </m:r>
                        </m:e>
                      </m:d>
                      <m:r>
                        <a:rPr lang="en-US" altLang="zh-CN" b="1" i="1" baseline="30000" smtClean="0">
                          <a:solidFill>
                            <a:schemeClr val="tx1"/>
                          </a:solidFill>
                          <a:latin typeface="Cambria Math" panose="02040503050406030204" pitchFamily="18" charset="0"/>
                        </a:rPr>
                        <m:t>𝑵</m:t>
                      </m:r>
                      <m:r>
                        <a:rPr lang="en-US" altLang="zh-CN" b="1" i="1" smtClean="0">
                          <a:solidFill>
                            <a:schemeClr val="tx1"/>
                          </a:solidFill>
                          <a:latin typeface="Cambria Math" panose="02040503050406030204" pitchFamily="18" charset="0"/>
                        </a:rPr>
                        <m:t> </m:t>
                      </m:r>
                    </m:oMath>
                  </m:oMathPara>
                </a14:m>
                <a:endParaRPr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611560" y="2276872"/>
                <a:ext cx="8208912" cy="369332"/>
              </a:xfrm>
              <a:prstGeom prst="rect">
                <a:avLst/>
              </a:prstGeom>
              <a:blipFill rotWithShape="1">
                <a:blip r:embed="rId1"/>
                <a:stretch>
                  <a:fillRect l="-1" t="-20739" r="4" b="4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1.1</a:t>
            </a:r>
            <a:endParaRPr lang="zh-CN" altLang="en-US" dirty="0"/>
          </a:p>
        </p:txBody>
      </p:sp>
      <p:sp>
        <p:nvSpPr>
          <p:cNvPr id="5" name="object 3"/>
          <p:cNvSpPr txBox="1"/>
          <p:nvPr/>
        </p:nvSpPr>
        <p:spPr>
          <a:xfrm>
            <a:off x="2587238" y="1045258"/>
            <a:ext cx="611505" cy="239395"/>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Calibri" panose="020F0502020204030204"/>
                <a:cs typeface="Calibri" panose="020F0502020204030204"/>
              </a:rPr>
              <a:t>Die</a:t>
            </a:r>
            <a:r>
              <a:rPr sz="1400" spc="-9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size</a:t>
            </a:r>
            <a:endParaRPr sz="1400">
              <a:latin typeface="Calibri" panose="020F0502020204030204"/>
              <a:cs typeface="Calibri" panose="020F0502020204030204"/>
            </a:endParaRPr>
          </a:p>
        </p:txBody>
      </p:sp>
      <p:sp>
        <p:nvSpPr>
          <p:cNvPr id="6" name="object 4"/>
          <p:cNvSpPr txBox="1"/>
          <p:nvPr/>
        </p:nvSpPr>
        <p:spPr>
          <a:xfrm>
            <a:off x="3482900" y="1045253"/>
            <a:ext cx="1316355" cy="239395"/>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Estimated</a:t>
            </a:r>
            <a:r>
              <a:rPr sz="1400" spc="-114"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defect</a:t>
            </a:r>
            <a:endParaRPr sz="1400">
              <a:latin typeface="Calibri" panose="020F0502020204030204"/>
              <a:cs typeface="Calibri" panose="020F0502020204030204"/>
            </a:endParaRPr>
          </a:p>
        </p:txBody>
      </p:sp>
      <p:sp>
        <p:nvSpPr>
          <p:cNvPr id="7" name="object 5"/>
          <p:cNvSpPr txBox="1"/>
          <p:nvPr/>
        </p:nvSpPr>
        <p:spPr>
          <a:xfrm>
            <a:off x="4953718" y="1045253"/>
            <a:ext cx="1172845" cy="239395"/>
          </a:xfrm>
          <a:prstGeom prst="rect">
            <a:avLst/>
          </a:prstGeom>
        </p:spPr>
        <p:txBody>
          <a:bodyPr vert="horz" wrap="square" lIns="0" tIns="12700" rIns="0" bIns="0" rtlCol="0">
            <a:spAutoFit/>
          </a:bodyPr>
          <a:lstStyle/>
          <a:p>
            <a:pPr marL="12700">
              <a:lnSpc>
                <a:spcPct val="100000"/>
              </a:lnSpc>
              <a:spcBef>
                <a:spcPts val="100"/>
              </a:spcBef>
            </a:pPr>
            <a:r>
              <a:rPr sz="1400" spc="40" dirty="0">
                <a:solidFill>
                  <a:srgbClr val="231F20"/>
                </a:solidFill>
                <a:latin typeface="Calibri" panose="020F0502020204030204"/>
                <a:cs typeface="Calibri" panose="020F0502020204030204"/>
              </a:rPr>
              <a:t>Manufacturing</a:t>
            </a:r>
            <a:endParaRPr sz="1400">
              <a:latin typeface="Calibri" panose="020F0502020204030204"/>
              <a:cs typeface="Calibri" panose="020F0502020204030204"/>
            </a:endParaRPr>
          </a:p>
        </p:txBody>
      </p:sp>
      <p:sp>
        <p:nvSpPr>
          <p:cNvPr id="8" name="object 6"/>
          <p:cNvSpPr txBox="1"/>
          <p:nvPr/>
        </p:nvSpPr>
        <p:spPr>
          <a:xfrm>
            <a:off x="6400652" y="1045253"/>
            <a:ext cx="857885" cy="239395"/>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231F20"/>
                </a:solidFill>
                <a:latin typeface="Calibri" panose="020F0502020204030204"/>
                <a:cs typeface="Calibri" panose="020F0502020204030204"/>
              </a:rPr>
              <a:t>Transistors</a:t>
            </a:r>
            <a:endParaRPr sz="1400">
              <a:latin typeface="Calibri" panose="020F0502020204030204"/>
              <a:cs typeface="Calibri" panose="020F0502020204030204"/>
            </a:endParaRPr>
          </a:p>
        </p:txBody>
      </p:sp>
      <p:sp>
        <p:nvSpPr>
          <p:cNvPr id="9" name="object 7"/>
          <p:cNvSpPr/>
          <p:nvPr/>
        </p:nvSpPr>
        <p:spPr>
          <a:xfrm>
            <a:off x="1110234" y="980728"/>
            <a:ext cx="6403340" cy="0"/>
          </a:xfrm>
          <a:custGeom>
            <a:avLst/>
            <a:gdLst/>
            <a:ahLst/>
            <a:cxnLst/>
            <a:rect l="l" t="t" r="r" b="b"/>
            <a:pathLst>
              <a:path w="6403340">
                <a:moveTo>
                  <a:pt x="0" y="0"/>
                </a:moveTo>
                <a:lnTo>
                  <a:pt x="6403098" y="0"/>
                </a:lnTo>
              </a:path>
            </a:pathLst>
          </a:custGeom>
          <a:ln w="30887">
            <a:solidFill>
              <a:srgbClr val="231F20"/>
            </a:solidFill>
          </a:ln>
        </p:spPr>
        <p:txBody>
          <a:bodyPr wrap="square" lIns="0" tIns="0" rIns="0" bIns="0" rtlCol="0"/>
          <a:lstStyle/>
          <a:p/>
        </p:txBody>
      </p:sp>
      <p:graphicFrame>
        <p:nvGraphicFramePr>
          <p:cNvPr id="10" name="object 8"/>
          <p:cNvGraphicFramePr>
            <a:graphicFrameLocks noGrp="1"/>
          </p:cNvGraphicFramePr>
          <p:nvPr/>
        </p:nvGraphicFramePr>
        <p:xfrm>
          <a:off x="1095532" y="1252024"/>
          <a:ext cx="6417943" cy="1201774"/>
        </p:xfrm>
        <a:graphic>
          <a:graphicData uri="http://schemas.openxmlformats.org/drawingml/2006/table">
            <a:tbl>
              <a:tblPr firstRow="1" bandRow="1">
                <a:tableStyleId>{2D5ABB26-0587-4C30-8999-92F81FD0307C}</a:tableStyleId>
              </a:tblPr>
              <a:tblGrid>
                <a:gridCol w="1305560"/>
                <a:gridCol w="975360"/>
                <a:gridCol w="1555115"/>
                <a:gridCol w="1245869"/>
                <a:gridCol w="1336039"/>
              </a:tblGrid>
              <a:tr h="321489">
                <a:tc>
                  <a:txBody>
                    <a:bodyPr/>
                    <a:lstStyle/>
                    <a:p>
                      <a:pPr marL="14605">
                        <a:lnSpc>
                          <a:spcPts val="940"/>
                        </a:lnSpc>
                      </a:pPr>
                      <a:r>
                        <a:rPr sz="1400" spc="60" dirty="0">
                          <a:solidFill>
                            <a:srgbClr val="231F20"/>
                          </a:solidFill>
                          <a:latin typeface="Calibri" panose="020F0502020204030204"/>
                          <a:cs typeface="Calibri" panose="020F0502020204030204"/>
                        </a:rPr>
                        <a:t>Chip</a:t>
                      </a:r>
                      <a:endParaRPr sz="1400">
                        <a:latin typeface="Calibri" panose="020F0502020204030204"/>
                        <a:cs typeface="Calibri" panose="020F0502020204030204"/>
                      </a:endParaRPr>
                    </a:p>
                  </a:txBody>
                  <a:tcPr marL="0" marR="0" marT="0" marB="0">
                    <a:lnB w="9525">
                      <a:solidFill>
                        <a:srgbClr val="231F20"/>
                      </a:solidFill>
                      <a:prstDash val="solid"/>
                    </a:lnB>
                  </a:tcPr>
                </a:tc>
                <a:tc>
                  <a:txBody>
                    <a:bodyPr/>
                    <a:lstStyle/>
                    <a:p>
                      <a:pPr marL="7620" algn="ctr">
                        <a:lnSpc>
                          <a:spcPct val="100000"/>
                        </a:lnSpc>
                        <a:spcBef>
                          <a:spcPts val="45"/>
                        </a:spcBef>
                      </a:pPr>
                      <a:r>
                        <a:rPr sz="1400" spc="30" dirty="0">
                          <a:solidFill>
                            <a:srgbClr val="231F20"/>
                          </a:solidFill>
                          <a:latin typeface="Calibri" panose="020F0502020204030204"/>
                          <a:cs typeface="Calibri" panose="020F0502020204030204"/>
                        </a:rPr>
                        <a:t>(mm</a:t>
                      </a:r>
                      <a:r>
                        <a:rPr sz="1575" spc="44" baseline="29000" dirty="0">
                          <a:solidFill>
                            <a:srgbClr val="231F20"/>
                          </a:solidFill>
                          <a:latin typeface="Calibri" panose="020F0502020204030204"/>
                          <a:cs typeface="Calibri" panose="020F0502020204030204"/>
                        </a:rPr>
                        <a:t>2</a:t>
                      </a:r>
                      <a:r>
                        <a:rPr sz="1400" spc="30" dirty="0">
                          <a:solidFill>
                            <a:srgbClr val="231F20"/>
                          </a:solidFill>
                          <a:latin typeface="Calibri" panose="020F0502020204030204"/>
                          <a:cs typeface="Calibri" panose="020F0502020204030204"/>
                        </a:rPr>
                        <a:t>)</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14605" algn="ctr">
                        <a:lnSpc>
                          <a:spcPct val="100000"/>
                        </a:lnSpc>
                        <a:spcBef>
                          <a:spcPts val="45"/>
                        </a:spcBef>
                      </a:pPr>
                      <a:r>
                        <a:rPr sz="1400" spc="10" dirty="0">
                          <a:solidFill>
                            <a:srgbClr val="231F20"/>
                          </a:solidFill>
                          <a:latin typeface="Calibri" panose="020F0502020204030204"/>
                          <a:cs typeface="Calibri" panose="020F0502020204030204"/>
                        </a:rPr>
                        <a:t>rate </a:t>
                      </a:r>
                      <a:r>
                        <a:rPr sz="1400" spc="30" dirty="0">
                          <a:solidFill>
                            <a:srgbClr val="231F20"/>
                          </a:solidFill>
                          <a:latin typeface="Calibri" panose="020F0502020204030204"/>
                          <a:cs typeface="Calibri" panose="020F0502020204030204"/>
                        </a:rPr>
                        <a:t>(per</a:t>
                      </a:r>
                      <a:r>
                        <a:rPr sz="1400" spc="-100"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cm</a:t>
                      </a:r>
                      <a:r>
                        <a:rPr sz="1575" spc="44" baseline="29000" dirty="0">
                          <a:solidFill>
                            <a:srgbClr val="231F20"/>
                          </a:solidFill>
                          <a:latin typeface="Calibri" panose="020F0502020204030204"/>
                          <a:cs typeface="Calibri" panose="020F0502020204030204"/>
                        </a:rPr>
                        <a:t>2</a:t>
                      </a:r>
                      <a:r>
                        <a:rPr sz="1400" spc="30" dirty="0">
                          <a:solidFill>
                            <a:srgbClr val="231F20"/>
                          </a:solidFill>
                          <a:latin typeface="Calibri" panose="020F0502020204030204"/>
                          <a:cs typeface="Calibri" panose="020F0502020204030204"/>
                        </a:rPr>
                        <a:t>)</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19685" algn="ctr">
                        <a:lnSpc>
                          <a:spcPct val="100000"/>
                        </a:lnSpc>
                        <a:spcBef>
                          <a:spcPts val="45"/>
                        </a:spcBef>
                      </a:pPr>
                      <a:r>
                        <a:rPr sz="1400" spc="40" dirty="0">
                          <a:solidFill>
                            <a:srgbClr val="231F20"/>
                          </a:solidFill>
                          <a:latin typeface="Calibri" panose="020F0502020204030204"/>
                          <a:cs typeface="Calibri" panose="020F0502020204030204"/>
                        </a:rPr>
                        <a:t>size</a:t>
                      </a:r>
                      <a:r>
                        <a:rPr sz="1400" spc="-45"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(nm)</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26670" algn="ctr">
                        <a:lnSpc>
                          <a:spcPct val="100000"/>
                        </a:lnSpc>
                        <a:spcBef>
                          <a:spcPts val="45"/>
                        </a:spcBef>
                      </a:pPr>
                      <a:r>
                        <a:rPr sz="1400" spc="30" dirty="0">
                          <a:solidFill>
                            <a:srgbClr val="231F20"/>
                          </a:solidFill>
                          <a:latin typeface="Calibri" panose="020F0502020204030204"/>
                          <a:cs typeface="Calibri" panose="020F0502020204030204"/>
                        </a:rPr>
                        <a:t>(millions)</a:t>
                      </a:r>
                      <a:endParaRPr sz="1400">
                        <a:latin typeface="Calibri" panose="020F0502020204030204"/>
                        <a:cs typeface="Calibri" panose="020F0502020204030204"/>
                      </a:endParaRPr>
                    </a:p>
                  </a:txBody>
                  <a:tcPr marL="0" marR="0" marT="5715" marB="0">
                    <a:lnB w="9525">
                      <a:solidFill>
                        <a:srgbClr val="231F20"/>
                      </a:solidFill>
                      <a:prstDash val="solid"/>
                    </a:lnB>
                  </a:tcPr>
                </a:tc>
              </a:tr>
              <a:tr h="277984">
                <a:tc>
                  <a:txBody>
                    <a:bodyPr/>
                    <a:lstStyle/>
                    <a:p>
                      <a:pPr marL="14605">
                        <a:lnSpc>
                          <a:spcPct val="100000"/>
                        </a:lnSpc>
                        <a:spcBef>
                          <a:spcPts val="150"/>
                        </a:spcBef>
                      </a:pPr>
                      <a:r>
                        <a:rPr sz="1400" dirty="0">
                          <a:solidFill>
                            <a:srgbClr val="231F20"/>
                          </a:solidFill>
                          <a:latin typeface="Times New Roman" panose="02020603050405020304"/>
                          <a:cs typeface="Times New Roman" panose="02020603050405020304"/>
                        </a:rPr>
                        <a:t>IBM</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Power5</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8255" algn="ctr">
                        <a:lnSpc>
                          <a:spcPct val="100000"/>
                        </a:lnSpc>
                        <a:spcBef>
                          <a:spcPts val="150"/>
                        </a:spcBef>
                      </a:pPr>
                      <a:r>
                        <a:rPr sz="1400" spc="-5" dirty="0">
                          <a:solidFill>
                            <a:srgbClr val="231F20"/>
                          </a:solidFill>
                          <a:latin typeface="Times New Roman" panose="02020603050405020304"/>
                          <a:cs typeface="Times New Roman" panose="02020603050405020304"/>
                        </a:rPr>
                        <a:t>389</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8255" algn="ctr">
                        <a:lnSpc>
                          <a:spcPct val="100000"/>
                        </a:lnSpc>
                        <a:spcBef>
                          <a:spcPts val="150"/>
                        </a:spcBef>
                      </a:pPr>
                      <a:r>
                        <a:rPr sz="1400" dirty="0">
                          <a:solidFill>
                            <a:srgbClr val="231F20"/>
                          </a:solidFill>
                          <a:latin typeface="Times New Roman" panose="02020603050405020304"/>
                          <a:cs typeface="Times New Roman" panose="02020603050405020304"/>
                        </a:rPr>
                        <a:t>.30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16510" algn="ctr">
                        <a:lnSpc>
                          <a:spcPct val="100000"/>
                        </a:lnSpc>
                        <a:spcBef>
                          <a:spcPts val="150"/>
                        </a:spcBef>
                      </a:pPr>
                      <a:r>
                        <a:rPr sz="1400" spc="-5" dirty="0">
                          <a:solidFill>
                            <a:srgbClr val="231F20"/>
                          </a:solidFill>
                          <a:latin typeface="Times New Roman" panose="02020603050405020304"/>
                          <a:cs typeface="Times New Roman" panose="02020603050405020304"/>
                        </a:rPr>
                        <a:t>130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2225" algn="ctr">
                        <a:lnSpc>
                          <a:spcPct val="100000"/>
                        </a:lnSpc>
                        <a:spcBef>
                          <a:spcPts val="150"/>
                        </a:spcBef>
                      </a:pPr>
                      <a:r>
                        <a:rPr sz="1400" dirty="0">
                          <a:solidFill>
                            <a:srgbClr val="231F20"/>
                          </a:solidFill>
                          <a:latin typeface="Times New Roman" panose="02020603050405020304"/>
                          <a:cs typeface="Times New Roman" panose="02020603050405020304"/>
                        </a:rPr>
                        <a:t>276</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20">
                <a:tc>
                  <a:txBody>
                    <a:bodyPr/>
                    <a:lstStyle/>
                    <a:p>
                      <a:pPr marL="14605">
                        <a:lnSpc>
                          <a:spcPct val="100000"/>
                        </a:lnSpc>
                        <a:spcBef>
                          <a:spcPts val="150"/>
                        </a:spcBef>
                      </a:pPr>
                      <a:r>
                        <a:rPr sz="1400" spc="-5" dirty="0">
                          <a:solidFill>
                            <a:srgbClr val="231F20"/>
                          </a:solidFill>
                          <a:latin typeface="Times New Roman" panose="02020603050405020304"/>
                          <a:cs typeface="Times New Roman" panose="02020603050405020304"/>
                        </a:rPr>
                        <a:t>Sun</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Niagara</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5715" algn="ctr">
                        <a:lnSpc>
                          <a:spcPct val="100000"/>
                        </a:lnSpc>
                        <a:spcBef>
                          <a:spcPts val="150"/>
                        </a:spcBef>
                      </a:pPr>
                      <a:r>
                        <a:rPr sz="1400" spc="-5" dirty="0">
                          <a:solidFill>
                            <a:srgbClr val="231F20"/>
                          </a:solidFill>
                          <a:latin typeface="Times New Roman" panose="02020603050405020304"/>
                          <a:cs typeface="Times New Roman" panose="02020603050405020304"/>
                        </a:rPr>
                        <a:t>380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11430" algn="ctr">
                        <a:lnSpc>
                          <a:spcPct val="100000"/>
                        </a:lnSpc>
                        <a:spcBef>
                          <a:spcPts val="150"/>
                        </a:spcBef>
                      </a:pPr>
                      <a:r>
                        <a:rPr sz="1400" dirty="0">
                          <a:solidFill>
                            <a:srgbClr val="231F20"/>
                          </a:solidFill>
                          <a:latin typeface="Times New Roman" panose="02020603050405020304"/>
                          <a:cs typeface="Times New Roman" panose="02020603050405020304"/>
                        </a:rPr>
                        <a:t>.75</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0955" algn="ctr">
                        <a:lnSpc>
                          <a:spcPct val="100000"/>
                        </a:lnSpc>
                        <a:spcBef>
                          <a:spcPts val="150"/>
                        </a:spcBef>
                      </a:pPr>
                      <a:r>
                        <a:rPr sz="1400" dirty="0">
                          <a:solidFill>
                            <a:srgbClr val="231F20"/>
                          </a:solidFill>
                          <a:latin typeface="Times New Roman" panose="02020603050405020304"/>
                          <a:cs typeface="Times New Roman" panose="02020603050405020304"/>
                        </a:rPr>
                        <a:t>90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4765" algn="ctr">
                        <a:lnSpc>
                          <a:spcPct val="100000"/>
                        </a:lnSpc>
                        <a:spcBef>
                          <a:spcPts val="150"/>
                        </a:spcBef>
                      </a:pPr>
                      <a:r>
                        <a:rPr sz="1400" spc="-5" dirty="0">
                          <a:solidFill>
                            <a:srgbClr val="231F20"/>
                          </a:solidFill>
                          <a:latin typeface="Times New Roman" panose="02020603050405020304"/>
                          <a:cs typeface="Times New Roman" panose="02020603050405020304"/>
                        </a:rPr>
                        <a:t>279</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326681">
                <a:tc>
                  <a:txBody>
                    <a:bodyPr/>
                    <a:lstStyle/>
                    <a:p>
                      <a:pPr marL="14605">
                        <a:lnSpc>
                          <a:spcPct val="100000"/>
                        </a:lnSpc>
                        <a:spcBef>
                          <a:spcPts val="170"/>
                        </a:spcBef>
                      </a:pPr>
                      <a:r>
                        <a:rPr sz="1400" spc="-5" dirty="0">
                          <a:solidFill>
                            <a:srgbClr val="231F20"/>
                          </a:solidFill>
                          <a:latin typeface="Times New Roman" panose="02020603050405020304"/>
                          <a:cs typeface="Times New Roman" panose="02020603050405020304"/>
                        </a:rPr>
                        <a:t>AMD</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Opteron</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L="5715" algn="ctr">
                        <a:lnSpc>
                          <a:spcPct val="100000"/>
                        </a:lnSpc>
                        <a:spcBef>
                          <a:spcPts val="170"/>
                        </a:spcBef>
                      </a:pPr>
                      <a:r>
                        <a:rPr sz="1400" dirty="0">
                          <a:solidFill>
                            <a:srgbClr val="231F20"/>
                          </a:solidFill>
                          <a:latin typeface="Times New Roman" panose="02020603050405020304"/>
                          <a:cs typeface="Times New Roman" panose="02020603050405020304"/>
                        </a:rPr>
                        <a:t>199</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11430" algn="ctr">
                        <a:lnSpc>
                          <a:spcPct val="100000"/>
                        </a:lnSpc>
                        <a:spcBef>
                          <a:spcPts val="170"/>
                        </a:spcBef>
                      </a:pPr>
                      <a:r>
                        <a:rPr sz="1400" dirty="0">
                          <a:solidFill>
                            <a:srgbClr val="231F20"/>
                          </a:solidFill>
                          <a:latin typeface="Times New Roman" panose="02020603050405020304"/>
                          <a:cs typeface="Times New Roman" panose="02020603050405020304"/>
                        </a:rPr>
                        <a:t>.75</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20955" algn="ctr">
                        <a:lnSpc>
                          <a:spcPct val="100000"/>
                        </a:lnSpc>
                        <a:spcBef>
                          <a:spcPts val="170"/>
                        </a:spcBef>
                      </a:pPr>
                      <a:r>
                        <a:rPr sz="1400" dirty="0">
                          <a:solidFill>
                            <a:srgbClr val="231F20"/>
                          </a:solidFill>
                          <a:latin typeface="Times New Roman" panose="02020603050405020304"/>
                          <a:cs typeface="Times New Roman" panose="02020603050405020304"/>
                        </a:rPr>
                        <a:t>90</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24130" algn="ctr">
                        <a:lnSpc>
                          <a:spcPct val="100000"/>
                        </a:lnSpc>
                        <a:spcBef>
                          <a:spcPts val="170"/>
                        </a:spcBef>
                      </a:pPr>
                      <a:r>
                        <a:rPr sz="1400" spc="-5" dirty="0">
                          <a:solidFill>
                            <a:srgbClr val="231F20"/>
                          </a:solidFill>
                          <a:latin typeface="Times New Roman" panose="02020603050405020304"/>
                          <a:cs typeface="Times New Roman" panose="02020603050405020304"/>
                        </a:rPr>
                        <a:t>233</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r>
            </a:tbl>
          </a:graphicData>
        </a:graphic>
      </p:graphicFrame>
      <p:sp>
        <p:nvSpPr>
          <p:cNvPr id="11" name="object 9"/>
          <p:cNvSpPr txBox="1"/>
          <p:nvPr/>
        </p:nvSpPr>
        <p:spPr>
          <a:xfrm>
            <a:off x="611560" y="2564904"/>
            <a:ext cx="8291973" cy="228268"/>
          </a:xfrm>
          <a:prstGeom prst="rect">
            <a:avLst/>
          </a:prstGeom>
        </p:spPr>
        <p:txBody>
          <a:bodyPr vert="horz" wrap="square" lIns="0" tIns="12700" rIns="0" bIns="0" rtlCol="0">
            <a:spAutoFit/>
          </a:bodyPr>
          <a:lstStyle/>
          <a:p>
            <a:pPr marL="494665">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1.22</a:t>
            </a:r>
            <a:r>
              <a:rPr sz="1400" spc="-215" dirty="0">
                <a:solidFill>
                  <a:srgbClr val="231F20"/>
                </a:solidFill>
                <a:latin typeface="Lucida Sans"/>
                <a:cs typeface="Lucida Sans"/>
              </a:rPr>
              <a:t> </a:t>
            </a:r>
            <a:r>
              <a:rPr sz="1400" spc="40" dirty="0">
                <a:solidFill>
                  <a:srgbClr val="231F20"/>
                </a:solidFill>
                <a:latin typeface="Calibri" panose="020F0502020204030204"/>
                <a:cs typeface="Calibri" panose="020F0502020204030204"/>
              </a:rPr>
              <a:t>Manufacturing </a:t>
            </a:r>
            <a:r>
              <a:rPr sz="1400" spc="30" dirty="0">
                <a:solidFill>
                  <a:srgbClr val="231F20"/>
                </a:solidFill>
                <a:latin typeface="Calibri" panose="020F0502020204030204"/>
                <a:cs typeface="Calibri" panose="020F0502020204030204"/>
              </a:rPr>
              <a:t>cost factors </a:t>
            </a:r>
            <a:r>
              <a:rPr sz="1400" spc="15" dirty="0">
                <a:solidFill>
                  <a:srgbClr val="231F20"/>
                </a:solidFill>
                <a:latin typeface="Calibri" panose="020F0502020204030204"/>
                <a:cs typeface="Calibri" panose="020F0502020204030204"/>
              </a:rPr>
              <a:t>for </a:t>
            </a:r>
            <a:r>
              <a:rPr sz="1400" spc="25" dirty="0">
                <a:solidFill>
                  <a:srgbClr val="231F20"/>
                </a:solidFill>
                <a:latin typeface="Calibri" panose="020F0502020204030204"/>
                <a:cs typeface="Calibri" panose="020F0502020204030204"/>
              </a:rPr>
              <a:t>several </a:t>
            </a:r>
            <a:r>
              <a:rPr sz="1400" spc="50" dirty="0">
                <a:solidFill>
                  <a:srgbClr val="231F20"/>
                </a:solidFill>
                <a:latin typeface="Calibri" panose="020F0502020204030204"/>
                <a:cs typeface="Calibri" panose="020F0502020204030204"/>
              </a:rPr>
              <a:t>modern </a:t>
            </a:r>
            <a:r>
              <a:rPr sz="1400" spc="25" dirty="0">
                <a:solidFill>
                  <a:srgbClr val="231F20"/>
                </a:solidFill>
                <a:latin typeface="Calibri" panose="020F0502020204030204"/>
                <a:cs typeface="Calibri" panose="020F0502020204030204"/>
              </a:rPr>
              <a:t>processors</a:t>
            </a:r>
            <a:r>
              <a:rPr sz="1400" spc="25" dirty="0" smtClean="0">
                <a:solidFill>
                  <a:srgbClr val="231F20"/>
                </a:solidFill>
                <a:latin typeface="Calibri" panose="020F0502020204030204"/>
                <a:cs typeface="Calibri" panose="020F0502020204030204"/>
              </a:rPr>
              <a:t>.</a:t>
            </a:r>
            <a:endParaRPr sz="1550" dirty="0">
              <a:latin typeface="Times New Roman" panose="02020603050405020304"/>
              <a:cs typeface="Times New Roman" panose="02020603050405020304"/>
            </a:endParaRPr>
          </a:p>
        </p:txBody>
      </p:sp>
      <p:sp>
        <p:nvSpPr>
          <p:cNvPr id="12" name="object 9"/>
          <p:cNvSpPr txBox="1"/>
          <p:nvPr/>
        </p:nvSpPr>
        <p:spPr>
          <a:xfrm>
            <a:off x="611560" y="2792204"/>
            <a:ext cx="8291973" cy="1064009"/>
          </a:xfrm>
          <a:prstGeom prst="rect">
            <a:avLst/>
          </a:prstGeom>
        </p:spPr>
        <p:txBody>
          <a:bodyPr vert="horz" wrap="square" lIns="0" tIns="12700" rIns="0" bIns="0" rtlCol="0">
            <a:spAutoFit/>
          </a:bodyPr>
          <a:lstStyle/>
          <a:p>
            <a:pPr>
              <a:lnSpc>
                <a:spcPct val="100000"/>
              </a:lnSpc>
              <a:spcBef>
                <a:spcPts val="50"/>
              </a:spcBef>
            </a:pPr>
            <a:endParaRPr sz="1150" dirty="0">
              <a:latin typeface="Times New Roman" panose="02020603050405020304"/>
              <a:cs typeface="Times New Roman" panose="02020603050405020304"/>
            </a:endParaRPr>
          </a:p>
          <a:p>
            <a:pPr marL="12700" marR="6985" lvl="1" algn="just">
              <a:lnSpc>
                <a:spcPct val="101000"/>
              </a:lnSpc>
              <a:spcBef>
                <a:spcPts val="5"/>
              </a:spcBef>
              <a:tabLst>
                <a:tab pos="495300" algn="l"/>
              </a:tabLst>
            </a:pPr>
            <a:r>
              <a:rPr lang="en-US" sz="1550" dirty="0" smtClean="0">
                <a:solidFill>
                  <a:srgbClr val="2E3092"/>
                </a:solidFill>
                <a:latin typeface="Times New Roman" panose="02020603050405020304"/>
                <a:cs typeface="Times New Roman" panose="02020603050405020304"/>
              </a:rPr>
              <a:t>         </a:t>
            </a:r>
            <a:r>
              <a:rPr sz="1550" dirty="0" smtClean="0">
                <a:solidFill>
                  <a:srgbClr val="2E3092"/>
                </a:solidFill>
                <a:latin typeface="Times New Roman" panose="02020603050405020304"/>
                <a:cs typeface="Times New Roman" panose="02020603050405020304"/>
              </a:rPr>
              <a:t>Figure </a:t>
            </a:r>
            <a:r>
              <a:rPr sz="1550" spc="-5" dirty="0">
                <a:solidFill>
                  <a:srgbClr val="2E3092"/>
                </a:solidFill>
                <a:latin typeface="Times New Roman" panose="02020603050405020304"/>
                <a:cs typeface="Times New Roman" panose="02020603050405020304"/>
              </a:rPr>
              <a:t>1.22 </a:t>
            </a:r>
            <a:r>
              <a:rPr sz="1550" dirty="0">
                <a:solidFill>
                  <a:srgbClr val="231F20"/>
                </a:solidFill>
                <a:latin typeface="Times New Roman" panose="02020603050405020304"/>
                <a:cs typeface="Times New Roman" panose="02020603050405020304"/>
              </a:rPr>
              <a:t>gives the relevant chip statistics that influence the cost  </a:t>
            </a:r>
            <a:r>
              <a:rPr sz="1550" spc="-5" dirty="0">
                <a:solidFill>
                  <a:srgbClr val="231F20"/>
                </a:solidFill>
                <a:latin typeface="Times New Roman" panose="02020603050405020304"/>
                <a:cs typeface="Times New Roman" panose="02020603050405020304"/>
              </a:rPr>
              <a:t>of </a:t>
            </a:r>
            <a:r>
              <a:rPr sz="1550" dirty="0">
                <a:solidFill>
                  <a:srgbClr val="231F20"/>
                </a:solidFill>
                <a:latin typeface="Times New Roman" panose="02020603050405020304"/>
                <a:cs typeface="Times New Roman" panose="02020603050405020304"/>
              </a:rPr>
              <a:t>several </a:t>
            </a:r>
            <a:r>
              <a:rPr sz="1550" spc="-5" dirty="0">
                <a:solidFill>
                  <a:srgbClr val="231F20"/>
                </a:solidFill>
                <a:latin typeface="Times New Roman" panose="02020603050405020304"/>
                <a:cs typeface="Times New Roman" panose="02020603050405020304"/>
              </a:rPr>
              <a:t>current </a:t>
            </a:r>
            <a:r>
              <a:rPr sz="1550" dirty="0">
                <a:solidFill>
                  <a:srgbClr val="231F20"/>
                </a:solidFill>
                <a:latin typeface="Times New Roman" panose="02020603050405020304"/>
                <a:cs typeface="Times New Roman" panose="02020603050405020304"/>
              </a:rPr>
              <a:t>chips. </a:t>
            </a:r>
            <a:endParaRPr sz="1550" dirty="0" smtClean="0">
              <a:latin typeface="Times New Roman" panose="02020603050405020304"/>
              <a:cs typeface="Times New Roman" panose="02020603050405020304"/>
            </a:endParaRPr>
          </a:p>
          <a:p>
            <a:pPr marL="791845" lvl="2" indent="-297180">
              <a:lnSpc>
                <a:spcPct val="100000"/>
              </a:lnSpc>
              <a:spcBef>
                <a:spcPts val="625"/>
              </a:spcBef>
              <a:buFont typeface="Calibri" panose="020F0502020204030204"/>
              <a:buAutoNum type="alphaLcPeriod"/>
              <a:tabLst>
                <a:tab pos="791845" algn="l"/>
                <a:tab pos="792480" algn="l"/>
              </a:tabLst>
            </a:pPr>
            <a:r>
              <a:rPr sz="1550" spc="5" dirty="0" smtClean="0">
                <a:solidFill>
                  <a:srgbClr val="231F20"/>
                </a:solidFill>
                <a:latin typeface="Times New Roman" panose="02020603050405020304"/>
                <a:cs typeface="Times New Roman" panose="02020603050405020304"/>
              </a:rPr>
              <a:t>What </a:t>
            </a:r>
            <a:r>
              <a:rPr sz="1550" dirty="0" smtClean="0">
                <a:solidFill>
                  <a:srgbClr val="231F20"/>
                </a:solidFill>
                <a:latin typeface="Times New Roman" panose="02020603050405020304"/>
                <a:cs typeface="Times New Roman" panose="02020603050405020304"/>
              </a:rPr>
              <a:t>is the </a:t>
            </a:r>
            <a:r>
              <a:rPr sz="1550" spc="5" dirty="0" smtClean="0">
                <a:solidFill>
                  <a:srgbClr val="231F20"/>
                </a:solidFill>
                <a:latin typeface="Times New Roman" panose="02020603050405020304"/>
                <a:cs typeface="Times New Roman" panose="02020603050405020304"/>
              </a:rPr>
              <a:t>yield </a:t>
            </a:r>
            <a:r>
              <a:rPr sz="1550" spc="-5" dirty="0" smtClean="0">
                <a:solidFill>
                  <a:srgbClr val="231F20"/>
                </a:solidFill>
                <a:latin typeface="Times New Roman" panose="02020603050405020304"/>
                <a:cs typeface="Times New Roman" panose="02020603050405020304"/>
              </a:rPr>
              <a:t>for </a:t>
            </a:r>
            <a:r>
              <a:rPr sz="1550" dirty="0" smtClean="0">
                <a:solidFill>
                  <a:srgbClr val="231F20"/>
                </a:solidFill>
                <a:latin typeface="Times New Roman" panose="02020603050405020304"/>
                <a:cs typeface="Times New Roman" panose="02020603050405020304"/>
              </a:rPr>
              <a:t>the </a:t>
            </a:r>
            <a:r>
              <a:rPr sz="1550" spc="5" dirty="0" smtClean="0">
                <a:solidFill>
                  <a:srgbClr val="231F20"/>
                </a:solidFill>
                <a:latin typeface="Times New Roman" panose="02020603050405020304"/>
                <a:cs typeface="Times New Roman" panose="02020603050405020304"/>
              </a:rPr>
              <a:t>IBM </a:t>
            </a:r>
            <a:r>
              <a:rPr sz="1550" dirty="0" smtClean="0">
                <a:solidFill>
                  <a:srgbClr val="231F20"/>
                </a:solidFill>
                <a:latin typeface="Times New Roman" panose="02020603050405020304"/>
                <a:cs typeface="Times New Roman" panose="02020603050405020304"/>
              </a:rPr>
              <a:t>Power5?</a:t>
            </a:r>
            <a:endParaRPr sz="1550" dirty="0" smtClean="0">
              <a:latin typeface="Times New Roman" panose="02020603050405020304"/>
              <a:cs typeface="Times New Roman" panose="02020603050405020304"/>
            </a:endParaRPr>
          </a:p>
          <a:p>
            <a:pPr marL="791845" marR="6985" lvl="2" indent="-297180">
              <a:lnSpc>
                <a:spcPct val="101000"/>
              </a:lnSpc>
              <a:spcBef>
                <a:spcPts val="635"/>
              </a:spcBef>
              <a:buFont typeface="Calibri" panose="020F0502020204030204"/>
              <a:buAutoNum type="alphaLcPeriod"/>
              <a:tabLst>
                <a:tab pos="791845" algn="l"/>
                <a:tab pos="792480" algn="l"/>
              </a:tabLst>
            </a:pPr>
            <a:r>
              <a:rPr sz="1550" spc="-5" dirty="0" smtClean="0">
                <a:solidFill>
                  <a:srgbClr val="231F20"/>
                </a:solidFill>
                <a:latin typeface="Times New Roman" panose="02020603050405020304"/>
                <a:cs typeface="Times New Roman" panose="02020603050405020304"/>
              </a:rPr>
              <a:t>Why</a:t>
            </a:r>
            <a:r>
              <a:rPr sz="1550" spc="-25" dirty="0" smtClean="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does</a:t>
            </a:r>
            <a:r>
              <a:rPr sz="1550" spc="-3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the</a:t>
            </a:r>
            <a:r>
              <a:rPr sz="1550" spc="-25"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IBM</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Power5</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have</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a</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lower</a:t>
            </a:r>
            <a:r>
              <a:rPr sz="1550" spc="-30"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defect</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rate</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than</a:t>
            </a:r>
            <a:r>
              <a:rPr sz="1550" spc="-25"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the</a:t>
            </a:r>
            <a:r>
              <a:rPr sz="1550" spc="-25" dirty="0">
                <a:solidFill>
                  <a:srgbClr val="231F20"/>
                </a:solidFill>
                <a:latin typeface="Times New Roman" panose="02020603050405020304"/>
                <a:cs typeface="Times New Roman" panose="02020603050405020304"/>
              </a:rPr>
              <a:t> </a:t>
            </a:r>
            <a:r>
              <a:rPr sz="1550" dirty="0" smtClean="0">
                <a:solidFill>
                  <a:srgbClr val="231F20"/>
                </a:solidFill>
                <a:latin typeface="Times New Roman" panose="02020603050405020304"/>
                <a:cs typeface="Times New Roman" panose="02020603050405020304"/>
              </a:rPr>
              <a:t>Niagara </a:t>
            </a:r>
            <a:r>
              <a:rPr sz="1550" dirty="0">
                <a:solidFill>
                  <a:srgbClr val="231F20"/>
                </a:solidFill>
                <a:latin typeface="Times New Roman" panose="02020603050405020304"/>
                <a:cs typeface="Times New Roman" panose="02020603050405020304"/>
              </a:rPr>
              <a:t>and</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Opteron</a:t>
            </a:r>
            <a:r>
              <a:rPr sz="1550" dirty="0" smtClean="0">
                <a:solidFill>
                  <a:srgbClr val="231F20"/>
                </a:solidFill>
                <a:latin typeface="Times New Roman" panose="02020603050405020304"/>
                <a:cs typeface="Times New Roman" panose="02020603050405020304"/>
              </a:rPr>
              <a:t>?</a:t>
            </a:r>
            <a:endParaRPr sz="1550" dirty="0">
              <a:latin typeface="Times New Roman" panose="02020603050405020304"/>
              <a:cs typeface="Times New Roman" panose="02020603050405020304"/>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Case study 1.1</a:t>
            </a:r>
            <a:endParaRPr lang="zh-CN" altLang="en-US" dirty="0"/>
          </a:p>
        </p:txBody>
      </p:sp>
      <p:sp>
        <p:nvSpPr>
          <p:cNvPr id="5" name="object 3"/>
          <p:cNvSpPr txBox="1"/>
          <p:nvPr/>
        </p:nvSpPr>
        <p:spPr>
          <a:xfrm>
            <a:off x="2587238" y="1045258"/>
            <a:ext cx="611505" cy="239395"/>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Calibri" panose="020F0502020204030204"/>
                <a:cs typeface="Calibri" panose="020F0502020204030204"/>
              </a:rPr>
              <a:t>Die</a:t>
            </a:r>
            <a:r>
              <a:rPr sz="1400" spc="-9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size</a:t>
            </a:r>
            <a:endParaRPr sz="1400">
              <a:latin typeface="Calibri" panose="020F0502020204030204"/>
              <a:cs typeface="Calibri" panose="020F0502020204030204"/>
            </a:endParaRPr>
          </a:p>
        </p:txBody>
      </p:sp>
      <p:sp>
        <p:nvSpPr>
          <p:cNvPr id="6" name="object 4"/>
          <p:cNvSpPr txBox="1"/>
          <p:nvPr/>
        </p:nvSpPr>
        <p:spPr>
          <a:xfrm>
            <a:off x="3482900" y="1045253"/>
            <a:ext cx="1316355" cy="239395"/>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Estimated</a:t>
            </a:r>
            <a:r>
              <a:rPr sz="1400" spc="-114"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defect</a:t>
            </a:r>
            <a:endParaRPr sz="1400">
              <a:latin typeface="Calibri" panose="020F0502020204030204"/>
              <a:cs typeface="Calibri" panose="020F0502020204030204"/>
            </a:endParaRPr>
          </a:p>
        </p:txBody>
      </p:sp>
      <p:sp>
        <p:nvSpPr>
          <p:cNvPr id="7" name="object 5"/>
          <p:cNvSpPr txBox="1"/>
          <p:nvPr/>
        </p:nvSpPr>
        <p:spPr>
          <a:xfrm>
            <a:off x="4953718" y="1045253"/>
            <a:ext cx="1172845" cy="239395"/>
          </a:xfrm>
          <a:prstGeom prst="rect">
            <a:avLst/>
          </a:prstGeom>
        </p:spPr>
        <p:txBody>
          <a:bodyPr vert="horz" wrap="square" lIns="0" tIns="12700" rIns="0" bIns="0" rtlCol="0">
            <a:spAutoFit/>
          </a:bodyPr>
          <a:lstStyle/>
          <a:p>
            <a:pPr marL="12700">
              <a:lnSpc>
                <a:spcPct val="100000"/>
              </a:lnSpc>
              <a:spcBef>
                <a:spcPts val="100"/>
              </a:spcBef>
            </a:pPr>
            <a:r>
              <a:rPr sz="1400" spc="40" dirty="0">
                <a:solidFill>
                  <a:srgbClr val="231F20"/>
                </a:solidFill>
                <a:latin typeface="Calibri" panose="020F0502020204030204"/>
                <a:cs typeface="Calibri" panose="020F0502020204030204"/>
              </a:rPr>
              <a:t>Manufacturing</a:t>
            </a:r>
            <a:endParaRPr sz="1400">
              <a:latin typeface="Calibri" panose="020F0502020204030204"/>
              <a:cs typeface="Calibri" panose="020F0502020204030204"/>
            </a:endParaRPr>
          </a:p>
        </p:txBody>
      </p:sp>
      <p:sp>
        <p:nvSpPr>
          <p:cNvPr id="8" name="object 6"/>
          <p:cNvSpPr txBox="1"/>
          <p:nvPr/>
        </p:nvSpPr>
        <p:spPr>
          <a:xfrm>
            <a:off x="6400652" y="1045253"/>
            <a:ext cx="857885" cy="239395"/>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231F20"/>
                </a:solidFill>
                <a:latin typeface="Calibri" panose="020F0502020204030204"/>
                <a:cs typeface="Calibri" panose="020F0502020204030204"/>
              </a:rPr>
              <a:t>Transistors</a:t>
            </a:r>
            <a:endParaRPr sz="1400">
              <a:latin typeface="Calibri" panose="020F0502020204030204"/>
              <a:cs typeface="Calibri" panose="020F0502020204030204"/>
            </a:endParaRPr>
          </a:p>
        </p:txBody>
      </p:sp>
      <p:sp>
        <p:nvSpPr>
          <p:cNvPr id="9" name="object 7"/>
          <p:cNvSpPr/>
          <p:nvPr/>
        </p:nvSpPr>
        <p:spPr>
          <a:xfrm>
            <a:off x="1110234" y="980728"/>
            <a:ext cx="6403340" cy="0"/>
          </a:xfrm>
          <a:custGeom>
            <a:avLst/>
            <a:gdLst/>
            <a:ahLst/>
            <a:cxnLst/>
            <a:rect l="l" t="t" r="r" b="b"/>
            <a:pathLst>
              <a:path w="6403340">
                <a:moveTo>
                  <a:pt x="0" y="0"/>
                </a:moveTo>
                <a:lnTo>
                  <a:pt x="6403098" y="0"/>
                </a:lnTo>
              </a:path>
            </a:pathLst>
          </a:custGeom>
          <a:ln w="30887">
            <a:solidFill>
              <a:srgbClr val="231F20"/>
            </a:solidFill>
          </a:ln>
        </p:spPr>
        <p:txBody>
          <a:bodyPr wrap="square" lIns="0" tIns="0" rIns="0" bIns="0" rtlCol="0"/>
          <a:lstStyle/>
          <a:p/>
        </p:txBody>
      </p:sp>
      <p:graphicFrame>
        <p:nvGraphicFramePr>
          <p:cNvPr id="10" name="object 8"/>
          <p:cNvGraphicFramePr>
            <a:graphicFrameLocks noGrp="1"/>
          </p:cNvGraphicFramePr>
          <p:nvPr/>
        </p:nvGraphicFramePr>
        <p:xfrm>
          <a:off x="1095532" y="1252024"/>
          <a:ext cx="6417943" cy="1201774"/>
        </p:xfrm>
        <a:graphic>
          <a:graphicData uri="http://schemas.openxmlformats.org/drawingml/2006/table">
            <a:tbl>
              <a:tblPr firstRow="1" bandRow="1">
                <a:tableStyleId>{2D5ABB26-0587-4C30-8999-92F81FD0307C}</a:tableStyleId>
              </a:tblPr>
              <a:tblGrid>
                <a:gridCol w="1305560"/>
                <a:gridCol w="975360"/>
                <a:gridCol w="1555115"/>
                <a:gridCol w="1245869"/>
                <a:gridCol w="1336039"/>
              </a:tblGrid>
              <a:tr h="321489">
                <a:tc>
                  <a:txBody>
                    <a:bodyPr/>
                    <a:lstStyle/>
                    <a:p>
                      <a:pPr marL="14605">
                        <a:lnSpc>
                          <a:spcPts val="940"/>
                        </a:lnSpc>
                      </a:pPr>
                      <a:r>
                        <a:rPr sz="1400" spc="60" dirty="0">
                          <a:solidFill>
                            <a:srgbClr val="231F20"/>
                          </a:solidFill>
                          <a:latin typeface="Calibri" panose="020F0502020204030204"/>
                          <a:cs typeface="Calibri" panose="020F0502020204030204"/>
                        </a:rPr>
                        <a:t>Chip</a:t>
                      </a:r>
                      <a:endParaRPr sz="1400">
                        <a:latin typeface="Calibri" panose="020F0502020204030204"/>
                        <a:cs typeface="Calibri" panose="020F0502020204030204"/>
                      </a:endParaRPr>
                    </a:p>
                  </a:txBody>
                  <a:tcPr marL="0" marR="0" marT="0" marB="0">
                    <a:lnB w="9525">
                      <a:solidFill>
                        <a:srgbClr val="231F20"/>
                      </a:solidFill>
                      <a:prstDash val="solid"/>
                    </a:lnB>
                  </a:tcPr>
                </a:tc>
                <a:tc>
                  <a:txBody>
                    <a:bodyPr/>
                    <a:lstStyle/>
                    <a:p>
                      <a:pPr marL="7620" algn="ctr">
                        <a:lnSpc>
                          <a:spcPct val="100000"/>
                        </a:lnSpc>
                        <a:spcBef>
                          <a:spcPts val="45"/>
                        </a:spcBef>
                      </a:pPr>
                      <a:r>
                        <a:rPr sz="1400" spc="30" dirty="0">
                          <a:solidFill>
                            <a:srgbClr val="231F20"/>
                          </a:solidFill>
                          <a:latin typeface="Calibri" panose="020F0502020204030204"/>
                          <a:cs typeface="Calibri" panose="020F0502020204030204"/>
                        </a:rPr>
                        <a:t>(mm</a:t>
                      </a:r>
                      <a:r>
                        <a:rPr sz="1575" spc="44" baseline="29000" dirty="0">
                          <a:solidFill>
                            <a:srgbClr val="231F20"/>
                          </a:solidFill>
                          <a:latin typeface="Calibri" panose="020F0502020204030204"/>
                          <a:cs typeface="Calibri" panose="020F0502020204030204"/>
                        </a:rPr>
                        <a:t>2</a:t>
                      </a:r>
                      <a:r>
                        <a:rPr sz="1400" spc="30" dirty="0">
                          <a:solidFill>
                            <a:srgbClr val="231F20"/>
                          </a:solidFill>
                          <a:latin typeface="Calibri" panose="020F0502020204030204"/>
                          <a:cs typeface="Calibri" panose="020F0502020204030204"/>
                        </a:rPr>
                        <a:t>)</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14605" algn="ctr">
                        <a:lnSpc>
                          <a:spcPct val="100000"/>
                        </a:lnSpc>
                        <a:spcBef>
                          <a:spcPts val="45"/>
                        </a:spcBef>
                      </a:pPr>
                      <a:r>
                        <a:rPr sz="1400" spc="10" dirty="0">
                          <a:solidFill>
                            <a:srgbClr val="231F20"/>
                          </a:solidFill>
                          <a:latin typeface="Calibri" panose="020F0502020204030204"/>
                          <a:cs typeface="Calibri" panose="020F0502020204030204"/>
                        </a:rPr>
                        <a:t>rate </a:t>
                      </a:r>
                      <a:r>
                        <a:rPr sz="1400" spc="30" dirty="0">
                          <a:solidFill>
                            <a:srgbClr val="231F20"/>
                          </a:solidFill>
                          <a:latin typeface="Calibri" panose="020F0502020204030204"/>
                          <a:cs typeface="Calibri" panose="020F0502020204030204"/>
                        </a:rPr>
                        <a:t>(per</a:t>
                      </a:r>
                      <a:r>
                        <a:rPr sz="1400" spc="-100"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cm</a:t>
                      </a:r>
                      <a:r>
                        <a:rPr sz="1575" spc="44" baseline="29000" dirty="0">
                          <a:solidFill>
                            <a:srgbClr val="231F20"/>
                          </a:solidFill>
                          <a:latin typeface="Calibri" panose="020F0502020204030204"/>
                          <a:cs typeface="Calibri" panose="020F0502020204030204"/>
                        </a:rPr>
                        <a:t>2</a:t>
                      </a:r>
                      <a:r>
                        <a:rPr sz="1400" spc="30" dirty="0">
                          <a:solidFill>
                            <a:srgbClr val="231F20"/>
                          </a:solidFill>
                          <a:latin typeface="Calibri" panose="020F0502020204030204"/>
                          <a:cs typeface="Calibri" panose="020F0502020204030204"/>
                        </a:rPr>
                        <a:t>)</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19685" algn="ctr">
                        <a:lnSpc>
                          <a:spcPct val="100000"/>
                        </a:lnSpc>
                        <a:spcBef>
                          <a:spcPts val="45"/>
                        </a:spcBef>
                      </a:pPr>
                      <a:r>
                        <a:rPr sz="1400" spc="40" dirty="0">
                          <a:solidFill>
                            <a:srgbClr val="231F20"/>
                          </a:solidFill>
                          <a:latin typeface="Calibri" panose="020F0502020204030204"/>
                          <a:cs typeface="Calibri" panose="020F0502020204030204"/>
                        </a:rPr>
                        <a:t>size</a:t>
                      </a:r>
                      <a:r>
                        <a:rPr sz="1400" spc="-45"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(nm)</a:t>
                      </a:r>
                      <a:endParaRPr sz="1400">
                        <a:latin typeface="Calibri" panose="020F0502020204030204"/>
                        <a:cs typeface="Calibri" panose="020F0502020204030204"/>
                      </a:endParaRPr>
                    </a:p>
                  </a:txBody>
                  <a:tcPr marL="0" marR="0" marT="5715" marB="0">
                    <a:lnB w="9525">
                      <a:solidFill>
                        <a:srgbClr val="231F20"/>
                      </a:solidFill>
                      <a:prstDash val="solid"/>
                    </a:lnB>
                  </a:tcPr>
                </a:tc>
                <a:tc>
                  <a:txBody>
                    <a:bodyPr/>
                    <a:lstStyle/>
                    <a:p>
                      <a:pPr marR="26670" algn="ctr">
                        <a:lnSpc>
                          <a:spcPct val="100000"/>
                        </a:lnSpc>
                        <a:spcBef>
                          <a:spcPts val="45"/>
                        </a:spcBef>
                      </a:pPr>
                      <a:r>
                        <a:rPr sz="1400" spc="30" dirty="0">
                          <a:solidFill>
                            <a:srgbClr val="231F20"/>
                          </a:solidFill>
                          <a:latin typeface="Calibri" panose="020F0502020204030204"/>
                          <a:cs typeface="Calibri" panose="020F0502020204030204"/>
                        </a:rPr>
                        <a:t>(millions)</a:t>
                      </a:r>
                      <a:endParaRPr sz="1400">
                        <a:latin typeface="Calibri" panose="020F0502020204030204"/>
                        <a:cs typeface="Calibri" panose="020F0502020204030204"/>
                      </a:endParaRPr>
                    </a:p>
                  </a:txBody>
                  <a:tcPr marL="0" marR="0" marT="5715" marB="0">
                    <a:lnB w="9525">
                      <a:solidFill>
                        <a:srgbClr val="231F20"/>
                      </a:solidFill>
                      <a:prstDash val="solid"/>
                    </a:lnB>
                  </a:tcPr>
                </a:tc>
              </a:tr>
              <a:tr h="277984">
                <a:tc>
                  <a:txBody>
                    <a:bodyPr/>
                    <a:lstStyle/>
                    <a:p>
                      <a:pPr marL="14605">
                        <a:lnSpc>
                          <a:spcPct val="100000"/>
                        </a:lnSpc>
                        <a:spcBef>
                          <a:spcPts val="150"/>
                        </a:spcBef>
                      </a:pPr>
                      <a:r>
                        <a:rPr sz="1400" dirty="0">
                          <a:solidFill>
                            <a:srgbClr val="231F20"/>
                          </a:solidFill>
                          <a:latin typeface="Times New Roman" panose="02020603050405020304"/>
                          <a:cs typeface="Times New Roman" panose="02020603050405020304"/>
                        </a:rPr>
                        <a:t>IBM</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Power5</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8255" algn="ctr">
                        <a:lnSpc>
                          <a:spcPct val="100000"/>
                        </a:lnSpc>
                        <a:spcBef>
                          <a:spcPts val="150"/>
                        </a:spcBef>
                      </a:pPr>
                      <a:r>
                        <a:rPr sz="1400" spc="-5" dirty="0">
                          <a:solidFill>
                            <a:srgbClr val="231F20"/>
                          </a:solidFill>
                          <a:latin typeface="Times New Roman" panose="02020603050405020304"/>
                          <a:cs typeface="Times New Roman" panose="02020603050405020304"/>
                        </a:rPr>
                        <a:t>389</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8255" algn="ctr">
                        <a:lnSpc>
                          <a:spcPct val="100000"/>
                        </a:lnSpc>
                        <a:spcBef>
                          <a:spcPts val="150"/>
                        </a:spcBef>
                      </a:pPr>
                      <a:r>
                        <a:rPr sz="1400" dirty="0">
                          <a:solidFill>
                            <a:srgbClr val="231F20"/>
                          </a:solidFill>
                          <a:latin typeface="Times New Roman" panose="02020603050405020304"/>
                          <a:cs typeface="Times New Roman" panose="02020603050405020304"/>
                        </a:rPr>
                        <a:t>.30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16510" algn="ctr">
                        <a:lnSpc>
                          <a:spcPct val="100000"/>
                        </a:lnSpc>
                        <a:spcBef>
                          <a:spcPts val="150"/>
                        </a:spcBef>
                      </a:pPr>
                      <a:r>
                        <a:rPr sz="1400" spc="-5" dirty="0">
                          <a:solidFill>
                            <a:srgbClr val="231F20"/>
                          </a:solidFill>
                          <a:latin typeface="Times New Roman" panose="02020603050405020304"/>
                          <a:cs typeface="Times New Roman" panose="02020603050405020304"/>
                        </a:rPr>
                        <a:t>130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2225" algn="ctr">
                        <a:lnSpc>
                          <a:spcPct val="100000"/>
                        </a:lnSpc>
                        <a:spcBef>
                          <a:spcPts val="150"/>
                        </a:spcBef>
                      </a:pPr>
                      <a:r>
                        <a:rPr sz="1400" dirty="0">
                          <a:solidFill>
                            <a:srgbClr val="231F20"/>
                          </a:solidFill>
                          <a:latin typeface="Times New Roman" panose="02020603050405020304"/>
                          <a:cs typeface="Times New Roman" panose="02020603050405020304"/>
                        </a:rPr>
                        <a:t>276</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20">
                <a:tc>
                  <a:txBody>
                    <a:bodyPr/>
                    <a:lstStyle/>
                    <a:p>
                      <a:pPr marL="14605">
                        <a:lnSpc>
                          <a:spcPct val="100000"/>
                        </a:lnSpc>
                        <a:spcBef>
                          <a:spcPts val="150"/>
                        </a:spcBef>
                      </a:pPr>
                      <a:r>
                        <a:rPr sz="1400" spc="-5" dirty="0">
                          <a:solidFill>
                            <a:srgbClr val="231F20"/>
                          </a:solidFill>
                          <a:latin typeface="Times New Roman" panose="02020603050405020304"/>
                          <a:cs typeface="Times New Roman" panose="02020603050405020304"/>
                        </a:rPr>
                        <a:t>Sun</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Niagara</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5715" algn="ctr">
                        <a:lnSpc>
                          <a:spcPct val="100000"/>
                        </a:lnSpc>
                        <a:spcBef>
                          <a:spcPts val="150"/>
                        </a:spcBef>
                      </a:pPr>
                      <a:r>
                        <a:rPr sz="1400" spc="-5" dirty="0">
                          <a:solidFill>
                            <a:srgbClr val="231F20"/>
                          </a:solidFill>
                          <a:latin typeface="Times New Roman" panose="02020603050405020304"/>
                          <a:cs typeface="Times New Roman" panose="02020603050405020304"/>
                        </a:rPr>
                        <a:t>380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11430" algn="ctr">
                        <a:lnSpc>
                          <a:spcPct val="100000"/>
                        </a:lnSpc>
                        <a:spcBef>
                          <a:spcPts val="150"/>
                        </a:spcBef>
                      </a:pPr>
                      <a:r>
                        <a:rPr sz="1400" dirty="0">
                          <a:solidFill>
                            <a:srgbClr val="231F20"/>
                          </a:solidFill>
                          <a:latin typeface="Times New Roman" panose="02020603050405020304"/>
                          <a:cs typeface="Times New Roman" panose="02020603050405020304"/>
                        </a:rPr>
                        <a:t>.75</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0955" algn="ctr">
                        <a:lnSpc>
                          <a:spcPct val="100000"/>
                        </a:lnSpc>
                        <a:spcBef>
                          <a:spcPts val="150"/>
                        </a:spcBef>
                      </a:pPr>
                      <a:r>
                        <a:rPr sz="1400" dirty="0">
                          <a:solidFill>
                            <a:srgbClr val="231F20"/>
                          </a:solidFill>
                          <a:latin typeface="Times New Roman" panose="02020603050405020304"/>
                          <a:cs typeface="Times New Roman" panose="02020603050405020304"/>
                        </a:rPr>
                        <a:t>90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R="24765" algn="ctr">
                        <a:lnSpc>
                          <a:spcPct val="100000"/>
                        </a:lnSpc>
                        <a:spcBef>
                          <a:spcPts val="150"/>
                        </a:spcBef>
                      </a:pPr>
                      <a:r>
                        <a:rPr sz="1400" spc="-5" dirty="0">
                          <a:solidFill>
                            <a:srgbClr val="231F20"/>
                          </a:solidFill>
                          <a:latin typeface="Times New Roman" panose="02020603050405020304"/>
                          <a:cs typeface="Times New Roman" panose="02020603050405020304"/>
                        </a:rPr>
                        <a:t>279</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326681">
                <a:tc>
                  <a:txBody>
                    <a:bodyPr/>
                    <a:lstStyle/>
                    <a:p>
                      <a:pPr marL="14605">
                        <a:lnSpc>
                          <a:spcPct val="100000"/>
                        </a:lnSpc>
                        <a:spcBef>
                          <a:spcPts val="170"/>
                        </a:spcBef>
                      </a:pPr>
                      <a:r>
                        <a:rPr sz="1400" spc="-5" dirty="0">
                          <a:solidFill>
                            <a:srgbClr val="231F20"/>
                          </a:solidFill>
                          <a:latin typeface="Times New Roman" panose="02020603050405020304"/>
                          <a:cs typeface="Times New Roman" panose="02020603050405020304"/>
                        </a:rPr>
                        <a:t>AMD</a:t>
                      </a:r>
                      <a:r>
                        <a:rPr sz="1400" spc="-1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Opteron</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L="5715" algn="ctr">
                        <a:lnSpc>
                          <a:spcPct val="100000"/>
                        </a:lnSpc>
                        <a:spcBef>
                          <a:spcPts val="170"/>
                        </a:spcBef>
                      </a:pPr>
                      <a:r>
                        <a:rPr sz="1400" dirty="0">
                          <a:solidFill>
                            <a:srgbClr val="231F20"/>
                          </a:solidFill>
                          <a:latin typeface="Times New Roman" panose="02020603050405020304"/>
                          <a:cs typeface="Times New Roman" panose="02020603050405020304"/>
                        </a:rPr>
                        <a:t>199</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11430" algn="ctr">
                        <a:lnSpc>
                          <a:spcPct val="100000"/>
                        </a:lnSpc>
                        <a:spcBef>
                          <a:spcPts val="170"/>
                        </a:spcBef>
                      </a:pPr>
                      <a:r>
                        <a:rPr sz="1400" dirty="0">
                          <a:solidFill>
                            <a:srgbClr val="231F20"/>
                          </a:solidFill>
                          <a:latin typeface="Times New Roman" panose="02020603050405020304"/>
                          <a:cs typeface="Times New Roman" panose="02020603050405020304"/>
                        </a:rPr>
                        <a:t>.75</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20955" algn="ctr">
                        <a:lnSpc>
                          <a:spcPct val="100000"/>
                        </a:lnSpc>
                        <a:spcBef>
                          <a:spcPts val="170"/>
                        </a:spcBef>
                      </a:pPr>
                      <a:r>
                        <a:rPr sz="1400" dirty="0">
                          <a:solidFill>
                            <a:srgbClr val="231F20"/>
                          </a:solidFill>
                          <a:latin typeface="Times New Roman" panose="02020603050405020304"/>
                          <a:cs typeface="Times New Roman" panose="02020603050405020304"/>
                        </a:rPr>
                        <a:t>90</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R="24130" algn="ctr">
                        <a:lnSpc>
                          <a:spcPct val="100000"/>
                        </a:lnSpc>
                        <a:spcBef>
                          <a:spcPts val="170"/>
                        </a:spcBef>
                      </a:pPr>
                      <a:r>
                        <a:rPr sz="1400" spc="-5" dirty="0">
                          <a:solidFill>
                            <a:srgbClr val="231F20"/>
                          </a:solidFill>
                          <a:latin typeface="Times New Roman" panose="02020603050405020304"/>
                          <a:cs typeface="Times New Roman" panose="02020603050405020304"/>
                        </a:rPr>
                        <a:t>233</a:t>
                      </a:r>
                      <a:endParaRPr sz="140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r>
            </a:tbl>
          </a:graphicData>
        </a:graphic>
      </p:graphicFrame>
      <p:sp>
        <p:nvSpPr>
          <p:cNvPr id="11" name="object 9"/>
          <p:cNvSpPr txBox="1"/>
          <p:nvPr/>
        </p:nvSpPr>
        <p:spPr>
          <a:xfrm>
            <a:off x="611560" y="2564904"/>
            <a:ext cx="8291973" cy="228268"/>
          </a:xfrm>
          <a:prstGeom prst="rect">
            <a:avLst/>
          </a:prstGeom>
        </p:spPr>
        <p:txBody>
          <a:bodyPr vert="horz" wrap="square" lIns="0" tIns="12700" rIns="0" bIns="0" rtlCol="0">
            <a:spAutoFit/>
          </a:bodyPr>
          <a:lstStyle/>
          <a:p>
            <a:pPr marL="494665">
              <a:lnSpc>
                <a:spcPct val="100000"/>
              </a:lnSpc>
              <a:spcBef>
                <a:spcPts val="100"/>
              </a:spcBef>
            </a:pPr>
            <a:r>
              <a:rPr sz="1400" spc="-45" dirty="0">
                <a:solidFill>
                  <a:srgbClr val="231F20"/>
                </a:solidFill>
                <a:latin typeface="Lucida Sans"/>
                <a:cs typeface="Lucida Sans"/>
              </a:rPr>
              <a:t>Figure </a:t>
            </a:r>
            <a:r>
              <a:rPr sz="1400" spc="-100" dirty="0">
                <a:solidFill>
                  <a:srgbClr val="231F20"/>
                </a:solidFill>
                <a:latin typeface="Lucida Sans"/>
                <a:cs typeface="Lucida Sans"/>
              </a:rPr>
              <a:t>1.22</a:t>
            </a:r>
            <a:r>
              <a:rPr sz="1400" spc="-215" dirty="0">
                <a:solidFill>
                  <a:srgbClr val="231F20"/>
                </a:solidFill>
                <a:latin typeface="Lucida Sans"/>
                <a:cs typeface="Lucida Sans"/>
              </a:rPr>
              <a:t> </a:t>
            </a:r>
            <a:r>
              <a:rPr sz="1400" spc="40" dirty="0">
                <a:solidFill>
                  <a:srgbClr val="231F20"/>
                </a:solidFill>
                <a:latin typeface="Calibri" panose="020F0502020204030204"/>
                <a:cs typeface="Calibri" panose="020F0502020204030204"/>
              </a:rPr>
              <a:t>Manufacturing </a:t>
            </a:r>
            <a:r>
              <a:rPr sz="1400" spc="30" dirty="0">
                <a:solidFill>
                  <a:srgbClr val="231F20"/>
                </a:solidFill>
                <a:latin typeface="Calibri" panose="020F0502020204030204"/>
                <a:cs typeface="Calibri" panose="020F0502020204030204"/>
              </a:rPr>
              <a:t>cost factors </a:t>
            </a:r>
            <a:r>
              <a:rPr sz="1400" spc="15" dirty="0">
                <a:solidFill>
                  <a:srgbClr val="231F20"/>
                </a:solidFill>
                <a:latin typeface="Calibri" panose="020F0502020204030204"/>
                <a:cs typeface="Calibri" panose="020F0502020204030204"/>
              </a:rPr>
              <a:t>for </a:t>
            </a:r>
            <a:r>
              <a:rPr sz="1400" spc="25" dirty="0">
                <a:solidFill>
                  <a:srgbClr val="231F20"/>
                </a:solidFill>
                <a:latin typeface="Calibri" panose="020F0502020204030204"/>
                <a:cs typeface="Calibri" panose="020F0502020204030204"/>
              </a:rPr>
              <a:t>several </a:t>
            </a:r>
            <a:r>
              <a:rPr sz="1400" spc="50" dirty="0">
                <a:solidFill>
                  <a:srgbClr val="231F20"/>
                </a:solidFill>
                <a:latin typeface="Calibri" panose="020F0502020204030204"/>
                <a:cs typeface="Calibri" panose="020F0502020204030204"/>
              </a:rPr>
              <a:t>modern </a:t>
            </a:r>
            <a:r>
              <a:rPr sz="1400" spc="25" dirty="0">
                <a:solidFill>
                  <a:srgbClr val="231F20"/>
                </a:solidFill>
                <a:latin typeface="Calibri" panose="020F0502020204030204"/>
                <a:cs typeface="Calibri" panose="020F0502020204030204"/>
              </a:rPr>
              <a:t>processors</a:t>
            </a:r>
            <a:r>
              <a:rPr sz="1400" spc="25" dirty="0" smtClean="0">
                <a:solidFill>
                  <a:srgbClr val="231F20"/>
                </a:solidFill>
                <a:latin typeface="Calibri" panose="020F0502020204030204"/>
                <a:cs typeface="Calibri" panose="020F0502020204030204"/>
              </a:rPr>
              <a:t>.</a:t>
            </a:r>
            <a:endParaRPr sz="1550" dirty="0">
              <a:latin typeface="Times New Roman" panose="02020603050405020304"/>
              <a:cs typeface="Times New Roman" panose="02020603050405020304"/>
            </a:endParaRPr>
          </a:p>
        </p:txBody>
      </p:sp>
      <p:sp>
        <p:nvSpPr>
          <p:cNvPr id="12" name="object 9"/>
          <p:cNvSpPr txBox="1"/>
          <p:nvPr/>
        </p:nvSpPr>
        <p:spPr>
          <a:xfrm>
            <a:off x="611560" y="2792204"/>
            <a:ext cx="8291973" cy="1064009"/>
          </a:xfrm>
          <a:prstGeom prst="rect">
            <a:avLst/>
          </a:prstGeom>
        </p:spPr>
        <p:txBody>
          <a:bodyPr vert="horz" wrap="square" lIns="0" tIns="12700" rIns="0" bIns="0" rtlCol="0">
            <a:spAutoFit/>
          </a:bodyPr>
          <a:lstStyle/>
          <a:p>
            <a:pPr>
              <a:lnSpc>
                <a:spcPct val="100000"/>
              </a:lnSpc>
              <a:spcBef>
                <a:spcPts val="50"/>
              </a:spcBef>
            </a:pPr>
            <a:endParaRPr sz="1150" dirty="0">
              <a:latin typeface="Times New Roman" panose="02020603050405020304"/>
              <a:cs typeface="Times New Roman" panose="02020603050405020304"/>
            </a:endParaRPr>
          </a:p>
          <a:p>
            <a:pPr marL="12700" marR="6985" lvl="1" algn="just">
              <a:lnSpc>
                <a:spcPct val="101000"/>
              </a:lnSpc>
              <a:spcBef>
                <a:spcPts val="5"/>
              </a:spcBef>
              <a:tabLst>
                <a:tab pos="495300" algn="l"/>
              </a:tabLst>
            </a:pPr>
            <a:r>
              <a:rPr lang="en-US" sz="1550" dirty="0" smtClean="0">
                <a:solidFill>
                  <a:srgbClr val="2E3092"/>
                </a:solidFill>
                <a:latin typeface="Times New Roman" panose="02020603050405020304"/>
                <a:cs typeface="Times New Roman" panose="02020603050405020304"/>
              </a:rPr>
              <a:t>         </a:t>
            </a:r>
            <a:r>
              <a:rPr sz="1550" dirty="0" smtClean="0">
                <a:solidFill>
                  <a:srgbClr val="2E3092"/>
                </a:solidFill>
                <a:latin typeface="Times New Roman" panose="02020603050405020304"/>
                <a:cs typeface="Times New Roman" panose="02020603050405020304"/>
              </a:rPr>
              <a:t>Figure </a:t>
            </a:r>
            <a:r>
              <a:rPr sz="1550" spc="-5" dirty="0">
                <a:solidFill>
                  <a:srgbClr val="2E3092"/>
                </a:solidFill>
                <a:latin typeface="Times New Roman" panose="02020603050405020304"/>
                <a:cs typeface="Times New Roman" panose="02020603050405020304"/>
              </a:rPr>
              <a:t>1.22 </a:t>
            </a:r>
            <a:r>
              <a:rPr sz="1550" dirty="0">
                <a:solidFill>
                  <a:srgbClr val="231F20"/>
                </a:solidFill>
                <a:latin typeface="Times New Roman" panose="02020603050405020304"/>
                <a:cs typeface="Times New Roman" panose="02020603050405020304"/>
              </a:rPr>
              <a:t>gives the relevant chip statistics that influence the cost  </a:t>
            </a:r>
            <a:r>
              <a:rPr sz="1550" spc="-5" dirty="0">
                <a:solidFill>
                  <a:srgbClr val="231F20"/>
                </a:solidFill>
                <a:latin typeface="Times New Roman" panose="02020603050405020304"/>
                <a:cs typeface="Times New Roman" panose="02020603050405020304"/>
              </a:rPr>
              <a:t>of </a:t>
            </a:r>
            <a:r>
              <a:rPr sz="1550" dirty="0">
                <a:solidFill>
                  <a:srgbClr val="231F20"/>
                </a:solidFill>
                <a:latin typeface="Times New Roman" panose="02020603050405020304"/>
                <a:cs typeface="Times New Roman" panose="02020603050405020304"/>
              </a:rPr>
              <a:t>several </a:t>
            </a:r>
            <a:r>
              <a:rPr sz="1550" spc="-5" dirty="0">
                <a:solidFill>
                  <a:srgbClr val="231F20"/>
                </a:solidFill>
                <a:latin typeface="Times New Roman" panose="02020603050405020304"/>
                <a:cs typeface="Times New Roman" panose="02020603050405020304"/>
              </a:rPr>
              <a:t>current </a:t>
            </a:r>
            <a:r>
              <a:rPr sz="1550" dirty="0">
                <a:solidFill>
                  <a:srgbClr val="231F20"/>
                </a:solidFill>
                <a:latin typeface="Times New Roman" panose="02020603050405020304"/>
                <a:cs typeface="Times New Roman" panose="02020603050405020304"/>
              </a:rPr>
              <a:t>chips. </a:t>
            </a:r>
            <a:endParaRPr sz="1550" dirty="0" smtClean="0">
              <a:latin typeface="Times New Roman" panose="02020603050405020304"/>
              <a:cs typeface="Times New Roman" panose="02020603050405020304"/>
            </a:endParaRPr>
          </a:p>
          <a:p>
            <a:pPr marL="791845" lvl="2" indent="-297180">
              <a:lnSpc>
                <a:spcPct val="100000"/>
              </a:lnSpc>
              <a:spcBef>
                <a:spcPts val="625"/>
              </a:spcBef>
              <a:buFont typeface="Calibri" panose="020F0502020204030204"/>
              <a:buAutoNum type="alphaLcPeriod"/>
              <a:tabLst>
                <a:tab pos="791845" algn="l"/>
                <a:tab pos="792480" algn="l"/>
              </a:tabLst>
            </a:pPr>
            <a:r>
              <a:rPr sz="1550" spc="5" dirty="0" smtClean="0">
                <a:solidFill>
                  <a:srgbClr val="231F20"/>
                </a:solidFill>
                <a:latin typeface="Times New Roman" panose="02020603050405020304"/>
                <a:cs typeface="Times New Roman" panose="02020603050405020304"/>
              </a:rPr>
              <a:t>What </a:t>
            </a:r>
            <a:r>
              <a:rPr sz="1550" dirty="0" smtClean="0">
                <a:solidFill>
                  <a:srgbClr val="231F20"/>
                </a:solidFill>
                <a:latin typeface="Times New Roman" panose="02020603050405020304"/>
                <a:cs typeface="Times New Roman" panose="02020603050405020304"/>
              </a:rPr>
              <a:t>is the </a:t>
            </a:r>
            <a:r>
              <a:rPr sz="1550" spc="5" dirty="0" smtClean="0">
                <a:solidFill>
                  <a:srgbClr val="231F20"/>
                </a:solidFill>
                <a:latin typeface="Times New Roman" panose="02020603050405020304"/>
                <a:cs typeface="Times New Roman" panose="02020603050405020304"/>
              </a:rPr>
              <a:t>yield </a:t>
            </a:r>
            <a:r>
              <a:rPr sz="1550" spc="-5" dirty="0" smtClean="0">
                <a:solidFill>
                  <a:srgbClr val="231F20"/>
                </a:solidFill>
                <a:latin typeface="Times New Roman" panose="02020603050405020304"/>
                <a:cs typeface="Times New Roman" panose="02020603050405020304"/>
              </a:rPr>
              <a:t>for </a:t>
            </a:r>
            <a:r>
              <a:rPr sz="1550" dirty="0" smtClean="0">
                <a:solidFill>
                  <a:srgbClr val="231F20"/>
                </a:solidFill>
                <a:latin typeface="Times New Roman" panose="02020603050405020304"/>
                <a:cs typeface="Times New Roman" panose="02020603050405020304"/>
              </a:rPr>
              <a:t>the </a:t>
            </a:r>
            <a:r>
              <a:rPr sz="1550" spc="5" dirty="0" smtClean="0">
                <a:solidFill>
                  <a:srgbClr val="231F20"/>
                </a:solidFill>
                <a:latin typeface="Times New Roman" panose="02020603050405020304"/>
                <a:cs typeface="Times New Roman" panose="02020603050405020304"/>
              </a:rPr>
              <a:t>IBM </a:t>
            </a:r>
            <a:r>
              <a:rPr sz="1550" dirty="0" smtClean="0">
                <a:solidFill>
                  <a:srgbClr val="231F20"/>
                </a:solidFill>
                <a:latin typeface="Times New Roman" panose="02020603050405020304"/>
                <a:cs typeface="Times New Roman" panose="02020603050405020304"/>
              </a:rPr>
              <a:t>Power5?</a:t>
            </a:r>
            <a:endParaRPr sz="1550" dirty="0" smtClean="0">
              <a:latin typeface="Times New Roman" panose="02020603050405020304"/>
              <a:cs typeface="Times New Roman" panose="02020603050405020304"/>
            </a:endParaRPr>
          </a:p>
          <a:p>
            <a:pPr marL="791845" marR="6985" lvl="2" indent="-297180">
              <a:lnSpc>
                <a:spcPct val="101000"/>
              </a:lnSpc>
              <a:spcBef>
                <a:spcPts val="635"/>
              </a:spcBef>
              <a:buFont typeface="Calibri" panose="020F0502020204030204"/>
              <a:buAutoNum type="alphaLcPeriod"/>
              <a:tabLst>
                <a:tab pos="791845" algn="l"/>
                <a:tab pos="792480" algn="l"/>
              </a:tabLst>
            </a:pPr>
            <a:r>
              <a:rPr sz="1550" spc="-5" dirty="0" smtClean="0">
                <a:solidFill>
                  <a:srgbClr val="231F20"/>
                </a:solidFill>
                <a:latin typeface="Times New Roman" panose="02020603050405020304"/>
                <a:cs typeface="Times New Roman" panose="02020603050405020304"/>
              </a:rPr>
              <a:t>Why</a:t>
            </a:r>
            <a:r>
              <a:rPr sz="1550" spc="-25" dirty="0" smtClean="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does</a:t>
            </a:r>
            <a:r>
              <a:rPr sz="1550" spc="-3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the</a:t>
            </a:r>
            <a:r>
              <a:rPr sz="1550" spc="-25"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IBM</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Power5</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have</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a</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lower</a:t>
            </a:r>
            <a:r>
              <a:rPr sz="1550" spc="-30"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defect</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rate</a:t>
            </a:r>
            <a:r>
              <a:rPr sz="1550" spc="-4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than</a:t>
            </a:r>
            <a:r>
              <a:rPr sz="1550" spc="-25" dirty="0">
                <a:solidFill>
                  <a:srgbClr val="231F20"/>
                </a:solidFill>
                <a:latin typeface="Times New Roman" panose="02020603050405020304"/>
                <a:cs typeface="Times New Roman" panose="02020603050405020304"/>
              </a:rPr>
              <a:t> </a:t>
            </a:r>
            <a:r>
              <a:rPr sz="1550" spc="-5" dirty="0">
                <a:solidFill>
                  <a:srgbClr val="231F20"/>
                </a:solidFill>
                <a:latin typeface="Times New Roman" panose="02020603050405020304"/>
                <a:cs typeface="Times New Roman" panose="02020603050405020304"/>
              </a:rPr>
              <a:t>the</a:t>
            </a:r>
            <a:r>
              <a:rPr sz="1550" spc="-25" dirty="0">
                <a:solidFill>
                  <a:srgbClr val="231F20"/>
                </a:solidFill>
                <a:latin typeface="Times New Roman" panose="02020603050405020304"/>
                <a:cs typeface="Times New Roman" panose="02020603050405020304"/>
              </a:rPr>
              <a:t> </a:t>
            </a:r>
            <a:r>
              <a:rPr sz="1550" dirty="0" smtClean="0">
                <a:solidFill>
                  <a:srgbClr val="231F20"/>
                </a:solidFill>
                <a:latin typeface="Times New Roman" panose="02020603050405020304"/>
                <a:cs typeface="Times New Roman" panose="02020603050405020304"/>
              </a:rPr>
              <a:t>Niagara </a:t>
            </a:r>
            <a:r>
              <a:rPr sz="1550" dirty="0">
                <a:solidFill>
                  <a:srgbClr val="231F20"/>
                </a:solidFill>
                <a:latin typeface="Times New Roman" panose="02020603050405020304"/>
                <a:cs typeface="Times New Roman" panose="02020603050405020304"/>
              </a:rPr>
              <a:t>and</a:t>
            </a:r>
            <a:r>
              <a:rPr sz="1550" spc="-25" dirty="0">
                <a:solidFill>
                  <a:srgbClr val="231F20"/>
                </a:solidFill>
                <a:latin typeface="Times New Roman" panose="02020603050405020304"/>
                <a:cs typeface="Times New Roman" panose="02020603050405020304"/>
              </a:rPr>
              <a:t> </a:t>
            </a:r>
            <a:r>
              <a:rPr sz="1550" dirty="0">
                <a:solidFill>
                  <a:srgbClr val="231F20"/>
                </a:solidFill>
                <a:latin typeface="Times New Roman" panose="02020603050405020304"/>
                <a:cs typeface="Times New Roman" panose="02020603050405020304"/>
              </a:rPr>
              <a:t>Opteron</a:t>
            </a:r>
            <a:r>
              <a:rPr sz="1550" dirty="0" smtClean="0">
                <a:solidFill>
                  <a:srgbClr val="231F20"/>
                </a:solidFill>
                <a:latin typeface="Times New Roman" panose="02020603050405020304"/>
                <a:cs typeface="Times New Roman" panose="02020603050405020304"/>
              </a:rPr>
              <a:t>?</a:t>
            </a:r>
            <a:endParaRPr sz="1550" dirty="0">
              <a:latin typeface="Times New Roman" panose="02020603050405020304"/>
              <a:cs typeface="Times New Roman" panose="02020603050405020304"/>
            </a:endParaRPr>
          </a:p>
        </p:txBody>
      </p:sp>
      <p:sp>
        <p:nvSpPr>
          <p:cNvPr id="13" name="object 2"/>
          <p:cNvSpPr txBox="1"/>
          <p:nvPr/>
        </p:nvSpPr>
        <p:spPr>
          <a:xfrm>
            <a:off x="1074039" y="4671040"/>
            <a:ext cx="6439535" cy="479747"/>
          </a:xfrm>
          <a:prstGeom prst="rect">
            <a:avLst/>
          </a:prstGeom>
        </p:spPr>
        <p:txBody>
          <a:bodyPr vert="horz" wrap="square" lIns="0" tIns="11430" rIns="0" bIns="0" rtlCol="0">
            <a:spAutoFit/>
          </a:bodyPr>
          <a:lstStyle/>
          <a:p>
            <a:pPr marL="309245" marR="5080" indent="-297180">
              <a:lnSpc>
                <a:spcPct val="101000"/>
              </a:lnSpc>
              <a:spcBef>
                <a:spcPts val="90"/>
              </a:spcBef>
              <a:tabLst>
                <a:tab pos="309245" algn="l"/>
              </a:tabLst>
            </a:pPr>
            <a:r>
              <a:rPr sz="1550" spc="-25" dirty="0">
                <a:solidFill>
                  <a:srgbClr val="00B050"/>
                </a:solidFill>
                <a:latin typeface="Calibri" panose="020F0502020204030204"/>
                <a:cs typeface="Calibri" panose="020F0502020204030204"/>
              </a:rPr>
              <a:t>b.	</a:t>
            </a:r>
            <a:r>
              <a:rPr sz="1550" dirty="0">
                <a:solidFill>
                  <a:srgbClr val="00B050"/>
                </a:solidFill>
                <a:latin typeface="Times New Roman" panose="02020603050405020304"/>
                <a:cs typeface="Times New Roman" panose="02020603050405020304"/>
              </a:rPr>
              <a:t>It </a:t>
            </a:r>
            <a:r>
              <a:rPr sz="1550" spc="5" dirty="0">
                <a:solidFill>
                  <a:srgbClr val="00B050"/>
                </a:solidFill>
                <a:latin typeface="Times New Roman" panose="02020603050405020304"/>
                <a:cs typeface="Times New Roman" panose="02020603050405020304"/>
              </a:rPr>
              <a:t>is </a:t>
            </a:r>
            <a:r>
              <a:rPr sz="1550" spc="-5" dirty="0">
                <a:solidFill>
                  <a:srgbClr val="00B050"/>
                </a:solidFill>
                <a:latin typeface="Times New Roman" panose="02020603050405020304"/>
                <a:cs typeface="Times New Roman" panose="02020603050405020304"/>
              </a:rPr>
              <a:t>fabricated </a:t>
            </a:r>
            <a:r>
              <a:rPr sz="1550" dirty="0">
                <a:solidFill>
                  <a:srgbClr val="00B050"/>
                </a:solidFill>
                <a:latin typeface="Times New Roman" panose="02020603050405020304"/>
                <a:cs typeface="Times New Roman" panose="02020603050405020304"/>
              </a:rPr>
              <a:t>in a </a:t>
            </a:r>
            <a:r>
              <a:rPr sz="1550" spc="-5" dirty="0">
                <a:solidFill>
                  <a:srgbClr val="00B050"/>
                </a:solidFill>
                <a:latin typeface="Times New Roman" panose="02020603050405020304"/>
                <a:cs typeface="Times New Roman" panose="02020603050405020304"/>
              </a:rPr>
              <a:t>larger </a:t>
            </a:r>
            <a:r>
              <a:rPr sz="1550" spc="-10" dirty="0">
                <a:solidFill>
                  <a:srgbClr val="00B050"/>
                </a:solidFill>
                <a:latin typeface="Times New Roman" panose="02020603050405020304"/>
                <a:cs typeface="Times New Roman" panose="02020603050405020304"/>
              </a:rPr>
              <a:t>technology, </a:t>
            </a:r>
            <a:r>
              <a:rPr sz="1550" spc="-5" dirty="0">
                <a:solidFill>
                  <a:srgbClr val="00B050"/>
                </a:solidFill>
                <a:latin typeface="Times New Roman" panose="02020603050405020304"/>
                <a:cs typeface="Times New Roman" panose="02020603050405020304"/>
              </a:rPr>
              <a:t>which </a:t>
            </a:r>
            <a:r>
              <a:rPr sz="1550" dirty="0">
                <a:solidFill>
                  <a:srgbClr val="00B050"/>
                </a:solidFill>
                <a:latin typeface="Times New Roman" panose="02020603050405020304"/>
                <a:cs typeface="Times New Roman" panose="02020603050405020304"/>
              </a:rPr>
              <a:t>is an older plant. As plants age,  their process gets </a:t>
            </a:r>
            <a:r>
              <a:rPr sz="1550" spc="-5" dirty="0">
                <a:solidFill>
                  <a:srgbClr val="00B050"/>
                </a:solidFill>
                <a:latin typeface="Times New Roman" panose="02020603050405020304"/>
                <a:cs typeface="Times New Roman" panose="02020603050405020304"/>
              </a:rPr>
              <a:t>tuned, and </a:t>
            </a:r>
            <a:r>
              <a:rPr sz="1550" dirty="0">
                <a:solidFill>
                  <a:srgbClr val="00B050"/>
                </a:solidFill>
                <a:latin typeface="Times New Roman" panose="02020603050405020304"/>
                <a:cs typeface="Times New Roman" panose="02020603050405020304"/>
              </a:rPr>
              <a:t>the defect rate</a:t>
            </a:r>
            <a:r>
              <a:rPr sz="1550" spc="-10" dirty="0">
                <a:solidFill>
                  <a:srgbClr val="00B050"/>
                </a:solidFill>
                <a:latin typeface="Times New Roman" panose="02020603050405020304"/>
                <a:cs typeface="Times New Roman" panose="02020603050405020304"/>
              </a:rPr>
              <a:t> </a:t>
            </a:r>
            <a:r>
              <a:rPr sz="1550" spc="-5" dirty="0">
                <a:solidFill>
                  <a:srgbClr val="00B050"/>
                </a:solidFill>
                <a:latin typeface="Times New Roman" panose="02020603050405020304"/>
                <a:cs typeface="Times New Roman" panose="02020603050405020304"/>
              </a:rPr>
              <a:t>decreases.</a:t>
            </a:r>
            <a:endParaRPr sz="1550" dirty="0">
              <a:solidFill>
                <a:srgbClr val="00B050"/>
              </a:solidFill>
              <a:latin typeface="Times New Roman" panose="02020603050405020304"/>
              <a:cs typeface="Times New Roman" panose="02020603050405020304"/>
            </a:endParaRPr>
          </a:p>
        </p:txBody>
      </p:sp>
      <mc:AlternateContent xmlns:mc="http://schemas.openxmlformats.org/markup-compatibility/2006">
        <mc:Choice xmlns:a14="http://schemas.microsoft.com/office/drawing/2010/main" Requires="a14">
          <p:sp>
            <p:nvSpPr>
              <p:cNvPr id="14" name="object 18"/>
              <p:cNvSpPr txBox="1"/>
              <p:nvPr/>
            </p:nvSpPr>
            <p:spPr>
              <a:xfrm>
                <a:off x="591687" y="4077072"/>
                <a:ext cx="3754754" cy="356188"/>
              </a:xfrm>
              <a:prstGeom prst="rect">
                <a:avLst/>
              </a:prstGeom>
            </p:spPr>
            <p:txBody>
              <a:bodyPr vert="horz" wrap="square" lIns="0" tIns="12700" rIns="0" bIns="0" rtlCol="0">
                <a:spAutoFit/>
              </a:bodyPr>
              <a:lstStyle/>
              <a:p>
                <a:pPr marL="12700">
                  <a:lnSpc>
                    <a:spcPct val="100000"/>
                  </a:lnSpc>
                  <a:spcBef>
                    <a:spcPts val="100"/>
                  </a:spcBef>
                  <a:tabLst>
                    <a:tab pos="494665" algn="l"/>
                    <a:tab pos="786765" algn="l"/>
                    <a:tab pos="3183890" algn="l"/>
                  </a:tabLst>
                </a:pPr>
                <a:r>
                  <a:rPr lang="en-US" sz="1550" spc="-20" dirty="0" smtClean="0">
                    <a:solidFill>
                      <a:srgbClr val="00B050"/>
                    </a:solidFill>
                    <a:latin typeface="Calibri" panose="020F0502020204030204"/>
                    <a:cs typeface="Calibri" panose="020F0502020204030204"/>
                  </a:rPr>
                  <a:t>	</a:t>
                </a:r>
                <a:r>
                  <a:rPr lang="en-US" sz="1550" spc="-35" dirty="0">
                    <a:solidFill>
                      <a:srgbClr val="00B050"/>
                    </a:solidFill>
                    <a:latin typeface="Calibri" panose="020F0502020204030204"/>
                    <a:cs typeface="Calibri" panose="020F0502020204030204"/>
                  </a:rPr>
                  <a:t>a.	</a:t>
                </a:r>
                <a:r>
                  <a:rPr lang="en-US" sz="1550" spc="-5" dirty="0">
                    <a:solidFill>
                      <a:srgbClr val="00B050"/>
                    </a:solidFill>
                    <a:latin typeface="Times New Roman" panose="02020603050405020304"/>
                    <a:cs typeface="Times New Roman" panose="02020603050405020304"/>
                  </a:rPr>
                  <a:t>Yield  </a:t>
                </a:r>
                <a:r>
                  <a:rPr lang="en-US" sz="1550" dirty="0" smtClean="0">
                    <a:solidFill>
                      <a:srgbClr val="00B050"/>
                    </a:solidFill>
                    <a:latin typeface="Times New Roman" panose="02020603050405020304"/>
                    <a:cs typeface="Times New Roman" panose="02020603050405020304"/>
                  </a:rPr>
                  <a:t>=(1+</a:t>
                </a:r>
                <a14:m>
                  <m:oMath xmlns:m="http://schemas.openxmlformats.org/officeDocument/2006/math">
                    <m:f>
                      <m:fPr>
                        <m:ctrlPr>
                          <a:rPr lang="el-GR" altLang="zh-CN" sz="1550" i="1" smtClean="0">
                            <a:solidFill>
                              <a:srgbClr val="00B050"/>
                            </a:solidFill>
                            <a:latin typeface="Cambria Math" panose="02040503050406030204" pitchFamily="18" charset="0"/>
                            <a:cs typeface="Times New Roman" panose="02020603050405020304"/>
                          </a:rPr>
                        </m:ctrlPr>
                      </m:fPr>
                      <m:num>
                        <m:r>
                          <a:rPr lang="en-US" altLang="zh-CN" sz="1550" b="1" i="1" smtClean="0">
                            <a:solidFill>
                              <a:srgbClr val="00B050"/>
                            </a:solidFill>
                            <a:latin typeface="Cambria Math" panose="02040503050406030204" pitchFamily="18" charset="0"/>
                            <a:cs typeface="Times New Roman" panose="02020603050405020304"/>
                          </a:rPr>
                          <m:t>𝟎</m:t>
                        </m:r>
                        <m:r>
                          <a:rPr lang="en-US" altLang="zh-CN" sz="1550" b="1" i="1" smtClean="0">
                            <a:solidFill>
                              <a:srgbClr val="00B050"/>
                            </a:solidFill>
                            <a:latin typeface="Cambria Math" panose="02040503050406030204" pitchFamily="18" charset="0"/>
                            <a:cs typeface="Times New Roman" panose="02020603050405020304"/>
                          </a:rPr>
                          <m:t>.</m:t>
                        </m:r>
                        <m:r>
                          <a:rPr lang="en-US" altLang="zh-CN" sz="1550" b="1" i="1" smtClean="0">
                            <a:solidFill>
                              <a:srgbClr val="00B050"/>
                            </a:solidFill>
                            <a:latin typeface="Cambria Math" panose="02040503050406030204" pitchFamily="18" charset="0"/>
                            <a:cs typeface="Times New Roman" panose="02020603050405020304"/>
                          </a:rPr>
                          <m:t>𝟑</m:t>
                        </m:r>
                        <m:r>
                          <a:rPr lang="en-US" altLang="zh-CN" sz="1550" b="1" i="1" smtClean="0">
                            <a:solidFill>
                              <a:srgbClr val="00B050"/>
                            </a:solidFill>
                            <a:latin typeface="Cambria Math" panose="02040503050406030204" pitchFamily="18" charset="0"/>
                            <a:cs typeface="Times New Roman" panose="02020603050405020304"/>
                          </a:rPr>
                          <m:t>∗</m:t>
                        </m:r>
                        <m:r>
                          <a:rPr lang="en-US" altLang="zh-CN" sz="1550" b="1" i="1" smtClean="0">
                            <a:solidFill>
                              <a:srgbClr val="00B050"/>
                            </a:solidFill>
                            <a:latin typeface="Cambria Math" panose="02040503050406030204" pitchFamily="18" charset="0"/>
                            <a:cs typeface="Times New Roman" panose="02020603050405020304"/>
                          </a:rPr>
                          <m:t>𝟑</m:t>
                        </m:r>
                        <m:r>
                          <a:rPr lang="en-US" altLang="zh-CN" sz="1550" b="1" i="1" smtClean="0">
                            <a:solidFill>
                              <a:srgbClr val="00B050"/>
                            </a:solidFill>
                            <a:latin typeface="Cambria Math" panose="02040503050406030204" pitchFamily="18" charset="0"/>
                            <a:cs typeface="Times New Roman" panose="02020603050405020304"/>
                          </a:rPr>
                          <m:t>.</m:t>
                        </m:r>
                        <m:r>
                          <a:rPr lang="en-US" altLang="zh-CN" sz="1550" b="1" i="1" smtClean="0">
                            <a:solidFill>
                              <a:srgbClr val="00B050"/>
                            </a:solidFill>
                            <a:latin typeface="Cambria Math" panose="02040503050406030204" pitchFamily="18" charset="0"/>
                            <a:cs typeface="Times New Roman" panose="02020603050405020304"/>
                          </a:rPr>
                          <m:t>𝟖𝟗</m:t>
                        </m:r>
                      </m:num>
                      <m:den>
                        <m:r>
                          <a:rPr lang="en-US" altLang="zh-CN" sz="1550" b="1" i="1" smtClean="0">
                            <a:solidFill>
                              <a:srgbClr val="00B050"/>
                            </a:solidFill>
                            <a:latin typeface="Cambria Math" panose="02040503050406030204" pitchFamily="18" charset="0"/>
                            <a:cs typeface="Times New Roman" panose="02020603050405020304"/>
                          </a:rPr>
                          <m:t>𝟒</m:t>
                        </m:r>
                      </m:den>
                    </m:f>
                  </m:oMath>
                </a14:m>
                <a:r>
                  <a:rPr lang="en-US" sz="1550" dirty="0" smtClean="0">
                    <a:solidFill>
                      <a:srgbClr val="00B050"/>
                    </a:solidFill>
                    <a:latin typeface="Times New Roman" panose="02020603050405020304"/>
                    <a:cs typeface="Times New Roman" panose="02020603050405020304"/>
                  </a:rPr>
                  <a:t>)</a:t>
                </a:r>
                <a:r>
                  <a:rPr lang="en-US" sz="1550" baseline="30000" dirty="0" smtClean="0">
                    <a:solidFill>
                      <a:srgbClr val="00B050"/>
                    </a:solidFill>
                    <a:latin typeface="Times New Roman" panose="02020603050405020304"/>
                    <a:cs typeface="Times New Roman" panose="02020603050405020304"/>
                  </a:rPr>
                  <a:t>-4</a:t>
                </a:r>
                <a:r>
                  <a:rPr lang="en-US" sz="1550" dirty="0" smtClean="0">
                    <a:solidFill>
                      <a:srgbClr val="00B050"/>
                    </a:solidFill>
                    <a:latin typeface="Times New Roman" panose="02020603050405020304"/>
                    <a:cs typeface="Times New Roman" panose="02020603050405020304"/>
                  </a:rPr>
                  <a:t>=</a:t>
                </a:r>
                <a:r>
                  <a:rPr lang="ar-AE" sz="1550" spc="310" dirty="0" smtClean="0">
                    <a:solidFill>
                      <a:srgbClr val="00B050"/>
                    </a:solidFill>
                    <a:latin typeface="Times New Roman" panose="02020603050405020304"/>
                    <a:cs typeface="Times New Roman" panose="02020603050405020304"/>
                  </a:rPr>
                  <a:t> </a:t>
                </a:r>
                <a:r>
                  <a:rPr lang="ar-AE" sz="1550" dirty="0" smtClean="0">
                    <a:solidFill>
                      <a:srgbClr val="00B050"/>
                    </a:solidFill>
                    <a:latin typeface="Times New Roman" panose="02020603050405020304"/>
                    <a:cs typeface="Times New Roman" panose="02020603050405020304"/>
                  </a:rPr>
                  <a:t>0.36</a:t>
                </a:r>
                <a:endParaRPr sz="1550" dirty="0">
                  <a:solidFill>
                    <a:srgbClr val="00B050"/>
                  </a:solidFill>
                  <a:latin typeface="Times New Roman" panose="02020603050405020304"/>
                  <a:cs typeface="Times New Roman" panose="02020603050405020304"/>
                </a:endParaRPr>
              </a:p>
            </p:txBody>
          </p:sp>
        </mc:Choice>
        <mc:Fallback>
          <p:sp>
            <p:nvSpPr>
              <p:cNvPr id="14" name="object 18"/>
              <p:cNvSpPr txBox="1">
                <a:spLocks noRot="1" noChangeAspect="1" noMove="1" noResize="1" noEditPoints="1" noAdjustHandles="1" noChangeArrowheads="1" noChangeShapeType="1" noTextEdit="1"/>
              </p:cNvSpPr>
              <p:nvPr/>
            </p:nvSpPr>
            <p:spPr>
              <a:xfrm>
                <a:off x="591687" y="4077072"/>
                <a:ext cx="3754754" cy="356188"/>
              </a:xfrm>
              <a:prstGeom prst="rect">
                <a:avLst/>
              </a:prstGeom>
              <a:blipFill rotWithShape="1">
                <a:blip r:embed="rId1"/>
                <a:stretch>
                  <a:fillRect l="-13" t="-10266" r="13" b="91"/>
                </a:stretch>
              </a:blipFill>
            </p:spPr>
            <p:txBody>
              <a:bodyPr/>
              <a:lstStyle/>
              <a:p>
                <a:r>
                  <a:rPr lang="zh-CN" altLang="en-US">
                    <a:noFill/>
                  </a:rPr>
                  <a:t> </a:t>
                </a:r>
              </a:p>
            </p:txBody>
          </p:sp>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1.7  </a:t>
            </a:r>
            <a:r>
              <a:rPr lang="zh-CN" altLang="en-US" sz="2800" b="1" kern="0" dirty="0">
                <a:solidFill>
                  <a:srgbClr val="003FFF"/>
                </a:solidFill>
                <a:latin typeface="Comic Sans MS" panose="030F0702030302020204" pitchFamily="66" charset="0"/>
                <a:ea typeface="+mn-ea"/>
              </a:rPr>
              <a:t>可靠性</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1.10  </a:t>
            </a:r>
            <a:r>
              <a:rPr lang="zh-CN" altLang="en-US" sz="2800" b="1" kern="0" dirty="0">
                <a:solidFill>
                  <a:srgbClr val="000000"/>
                </a:solidFill>
                <a:latin typeface="Comic Sans MS" panose="030F0702030302020204" pitchFamily="66" charset="0"/>
                <a:ea typeface="+mn-ea"/>
              </a:rPr>
              <a:t>综合：性能和性价比</a:t>
            </a:r>
            <a:endParaRPr lang="en-US" altLang="zh-CN" sz="2800" b="1" kern="0" dirty="0">
              <a:solidFill>
                <a:srgbClr val="000000"/>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87450" y="427038"/>
            <a:ext cx="7993063" cy="766762"/>
          </a:xfrm>
        </p:spPr>
        <p:txBody>
          <a:bodyPr/>
          <a:lstStyle/>
          <a:p>
            <a:pPr>
              <a:defRPr/>
            </a:pPr>
            <a:r>
              <a:rPr lang="en-US" altLang="zh-CN" dirty="0" smtClean="0">
                <a:solidFill>
                  <a:srgbClr val="1A1A00"/>
                </a:solidFill>
              </a:rPr>
              <a:t>1.7  </a:t>
            </a:r>
            <a:r>
              <a:rPr lang="zh-CN" altLang="en-US" dirty="0" smtClean="0">
                <a:solidFill>
                  <a:srgbClr val="1A1A00"/>
                </a:solidFill>
              </a:rPr>
              <a:t>可靠性</a:t>
            </a:r>
            <a:r>
              <a:rPr lang="en-US" altLang="zh-CN" dirty="0" smtClean="0">
                <a:solidFill>
                  <a:srgbClr val="1A1A00"/>
                </a:solidFill>
              </a:rPr>
              <a:t>--Dependability</a:t>
            </a:r>
            <a:endParaRPr lang="en-US" altLang="zh-CN" dirty="0">
              <a:solidFill>
                <a:srgbClr val="1A1A00"/>
              </a:solidFill>
            </a:endParaRPr>
          </a:p>
        </p:txBody>
      </p:sp>
      <p:sp>
        <p:nvSpPr>
          <p:cNvPr id="6" name="Rectangle 3"/>
          <p:cNvSpPr txBox="1">
            <a:spLocks noChangeArrowheads="1"/>
          </p:cNvSpPr>
          <p:nvPr/>
        </p:nvSpPr>
        <p:spPr bwMode="auto">
          <a:xfrm>
            <a:off x="179388" y="1428750"/>
            <a:ext cx="8750300" cy="2428875"/>
          </a:xfrm>
          <a:prstGeom prst="rect">
            <a:avLst/>
          </a:prstGeom>
          <a:noFill/>
          <a:ln w="9525">
            <a:noFill/>
            <a:miter lim="800000"/>
          </a:ln>
          <a:effectLst/>
        </p:spPr>
        <p:txBody>
          <a:bodyPr/>
          <a:lstStyle/>
          <a:p>
            <a:pPr marL="342900" indent="-342900" algn="just">
              <a:spcBef>
                <a:spcPct val="20000"/>
              </a:spcBef>
              <a:buClr>
                <a:schemeClr val="hlink"/>
              </a:buClr>
              <a:buSzPct val="70000"/>
              <a:buFont typeface="Wingdings" panose="05000000000000000000" pitchFamily="2" charset="2"/>
              <a:buChar char="n"/>
              <a:defRPr/>
            </a:pPr>
            <a:r>
              <a:rPr lang="zh-CN" altLang="en-US" sz="2800" b="1" kern="0" dirty="0" smtClean="0">
                <a:solidFill>
                  <a:srgbClr val="000000"/>
                </a:solidFill>
                <a:latin typeface="Verdana" panose="020B0604030504040204" pitchFamily="34" charset="0"/>
                <a:ea typeface="+mn-ea"/>
              </a:rPr>
              <a:t>可靠性</a:t>
            </a:r>
            <a:r>
              <a:rPr lang="zh-CN" altLang="en-US" sz="2800" b="1" kern="0" dirty="0">
                <a:solidFill>
                  <a:srgbClr val="000000"/>
                </a:solidFill>
                <a:latin typeface="Verdana" panose="020B0604030504040204" pitchFamily="34" charset="0"/>
                <a:ea typeface="+mn-ea"/>
              </a:rPr>
              <a:t>：广义上包括</a:t>
            </a:r>
            <a:r>
              <a:rPr lang="zh-CN" altLang="en-US" sz="2800" b="1" kern="0" dirty="0">
                <a:solidFill>
                  <a:srgbClr val="0000FF"/>
                </a:solidFill>
                <a:latin typeface="Verdana" panose="020B0604030504040204" pitchFamily="34" charset="0"/>
                <a:ea typeface="+mn-ea"/>
              </a:rPr>
              <a:t>可靠性</a:t>
            </a:r>
            <a:r>
              <a:rPr lang="zh-CN" altLang="en-US" sz="2800" b="1" kern="0" dirty="0">
                <a:solidFill>
                  <a:srgbClr val="000000"/>
                </a:solidFill>
                <a:latin typeface="Verdana" panose="020B0604030504040204" pitchFamily="34" charset="0"/>
                <a:ea typeface="+mn-ea"/>
              </a:rPr>
              <a:t>、</a:t>
            </a:r>
            <a:r>
              <a:rPr lang="zh-CN" altLang="en-US" sz="2800" b="1" kern="0" dirty="0">
                <a:solidFill>
                  <a:srgbClr val="0000FF"/>
                </a:solidFill>
                <a:latin typeface="Verdana" panose="020B0604030504040204" pitchFamily="34" charset="0"/>
                <a:ea typeface="+mn-ea"/>
              </a:rPr>
              <a:t>安全性</a:t>
            </a:r>
            <a:r>
              <a:rPr lang="zh-CN" altLang="en-US" sz="2800" b="1" kern="0" dirty="0">
                <a:solidFill>
                  <a:srgbClr val="000000"/>
                </a:solidFill>
                <a:latin typeface="Verdana" panose="020B0604030504040204" pitchFamily="34" charset="0"/>
                <a:ea typeface="+mn-ea"/>
              </a:rPr>
              <a:t>和</a:t>
            </a:r>
            <a:r>
              <a:rPr lang="zh-CN" altLang="en-US" sz="2800" b="1" kern="0" dirty="0">
                <a:solidFill>
                  <a:srgbClr val="0000FF"/>
                </a:solidFill>
                <a:latin typeface="Verdana" panose="020B0604030504040204" pitchFamily="34" charset="0"/>
                <a:ea typeface="+mn-ea"/>
              </a:rPr>
              <a:t>可用性</a:t>
            </a:r>
            <a:endParaRPr lang="en-US" altLang="zh-CN" sz="2800" b="1" kern="0" dirty="0">
              <a:solidFill>
                <a:srgbClr val="FFFF00"/>
              </a:solidFill>
              <a:latin typeface="Verdana" panose="020B0604030504040204" pitchFamily="34" charset="0"/>
              <a:ea typeface="+mn-ea"/>
            </a:endParaRPr>
          </a:p>
          <a:p>
            <a:pPr marL="342900" indent="-342900" algn="just">
              <a:spcBef>
                <a:spcPct val="20000"/>
              </a:spcBef>
              <a:buClr>
                <a:schemeClr val="hlink"/>
              </a:buClr>
              <a:buSzPct val="70000"/>
              <a:defRPr/>
            </a:pPr>
            <a:r>
              <a:rPr lang="zh-CN" altLang="en-US" sz="2800" kern="0" dirty="0">
                <a:solidFill>
                  <a:srgbClr val="000000"/>
                </a:solidFill>
                <a:latin typeface="Verdana" panose="020B0604030504040204" pitchFamily="34" charset="0"/>
                <a:ea typeface="+mn-ea"/>
              </a:rPr>
              <a:t>（</a:t>
            </a:r>
            <a:r>
              <a:rPr lang="en-US" altLang="zh-CN" sz="2800" kern="0" dirty="0">
                <a:solidFill>
                  <a:srgbClr val="000000"/>
                </a:solidFill>
                <a:latin typeface="Verdana" panose="020B0604030504040204" pitchFamily="34" charset="0"/>
                <a:ea typeface="+mn-ea"/>
              </a:rPr>
              <a:t>Dependability is a deliberately broad term to encompass many facets including </a:t>
            </a:r>
            <a:r>
              <a:rPr lang="en-US" altLang="zh-CN" sz="2800" kern="0" dirty="0">
                <a:solidFill>
                  <a:srgbClr val="0000FF"/>
                </a:solidFill>
                <a:latin typeface="Verdana" panose="020B0604030504040204" pitchFamily="34" charset="0"/>
                <a:ea typeface="+mn-ea"/>
              </a:rPr>
              <a:t>reliability</a:t>
            </a:r>
            <a:r>
              <a:rPr lang="en-US" altLang="zh-CN" sz="2800" kern="0" dirty="0">
                <a:solidFill>
                  <a:srgbClr val="000000"/>
                </a:solidFill>
                <a:latin typeface="Verdana" panose="020B0604030504040204" pitchFamily="34" charset="0"/>
                <a:ea typeface="+mn-ea"/>
              </a:rPr>
              <a:t>, </a:t>
            </a:r>
            <a:r>
              <a:rPr lang="en-US" altLang="zh-CN" sz="2800" kern="0" dirty="0">
                <a:solidFill>
                  <a:srgbClr val="0000FF"/>
                </a:solidFill>
                <a:latin typeface="Verdana" panose="020B0604030504040204" pitchFamily="34" charset="0"/>
                <a:ea typeface="+mn-ea"/>
              </a:rPr>
              <a:t>security</a:t>
            </a:r>
            <a:r>
              <a:rPr lang="en-US" altLang="zh-CN" sz="2800" kern="0" dirty="0">
                <a:solidFill>
                  <a:srgbClr val="FFFF00"/>
                </a:solidFill>
                <a:latin typeface="Verdana" panose="020B0604030504040204" pitchFamily="34" charset="0"/>
                <a:ea typeface="+mn-ea"/>
              </a:rPr>
              <a:t> </a:t>
            </a:r>
            <a:r>
              <a:rPr lang="en-US" altLang="zh-CN" sz="2800" kern="0" dirty="0">
                <a:solidFill>
                  <a:srgbClr val="000000"/>
                </a:solidFill>
                <a:latin typeface="Verdana" panose="020B0604030504040204" pitchFamily="34" charset="0"/>
                <a:ea typeface="+mn-ea"/>
              </a:rPr>
              <a:t>and </a:t>
            </a:r>
            <a:r>
              <a:rPr lang="en-US" altLang="zh-CN" sz="2800" kern="0" dirty="0">
                <a:solidFill>
                  <a:srgbClr val="0000FF"/>
                </a:solidFill>
                <a:latin typeface="Verdana" panose="020B0604030504040204" pitchFamily="34" charset="0"/>
                <a:ea typeface="+mn-ea"/>
              </a:rPr>
              <a:t>availability</a:t>
            </a:r>
            <a:r>
              <a:rPr lang="en-US" altLang="zh-CN" sz="2800" kern="0" dirty="0">
                <a:solidFill>
                  <a:srgbClr val="000000"/>
                </a:solidFill>
                <a:latin typeface="Verdana" panose="020B0604030504040204" pitchFamily="34" charset="0"/>
                <a:ea typeface="+mn-ea"/>
              </a:rPr>
              <a:t>.</a:t>
            </a:r>
            <a:r>
              <a:rPr lang="zh-CN" altLang="en-US" sz="2800" kern="0" dirty="0">
                <a:solidFill>
                  <a:srgbClr val="000000"/>
                </a:solidFill>
                <a:latin typeface="Verdana" panose="020B0604030504040204" pitchFamily="34" charset="0"/>
                <a:ea typeface="+mn-ea"/>
              </a:rPr>
              <a:t>）</a:t>
            </a:r>
            <a:r>
              <a:rPr lang="en-US" altLang="zh-CN" sz="2800" kern="0" dirty="0">
                <a:solidFill>
                  <a:srgbClr val="000000"/>
                </a:solidFill>
                <a:latin typeface="Verdana" panose="020B0604030504040204" pitchFamily="34" charset="0"/>
                <a:ea typeface="+mn-ea"/>
              </a:rPr>
              <a:t> </a:t>
            </a:r>
            <a:endParaRPr lang="en-US" altLang="zh-CN" sz="2800" kern="0" dirty="0">
              <a:solidFill>
                <a:srgbClr val="000000"/>
              </a:solidFill>
              <a:latin typeface="Verdana" panose="020B0604030504040204" pitchFamily="34" charset="0"/>
              <a:ea typeface="+mn-ea"/>
            </a:endParaRPr>
          </a:p>
        </p:txBody>
      </p:sp>
      <p:sp>
        <p:nvSpPr>
          <p:cNvPr id="4" name="Rectangle 3"/>
          <p:cNvSpPr txBox="1">
            <a:spLocks noChangeArrowheads="1"/>
          </p:cNvSpPr>
          <p:nvPr/>
        </p:nvSpPr>
        <p:spPr bwMode="auto">
          <a:xfrm>
            <a:off x="142875" y="3857625"/>
            <a:ext cx="8786813" cy="1947639"/>
          </a:xfrm>
          <a:prstGeom prst="rect">
            <a:avLst/>
          </a:prstGeom>
          <a:noFill/>
          <a:ln w="9525">
            <a:noFill/>
            <a:miter lim="800000"/>
          </a:ln>
          <a:effectLst/>
        </p:spPr>
        <p:txBody>
          <a:bodyPr/>
          <a:lstStyle/>
          <a:p>
            <a:pPr marL="342900" indent="-342900" algn="just">
              <a:spcBef>
                <a:spcPct val="20000"/>
              </a:spcBef>
              <a:buClr>
                <a:schemeClr val="hlink"/>
              </a:buClr>
              <a:buSzPct val="70000"/>
              <a:buFont typeface="Wingdings" panose="05000000000000000000" pitchFamily="2" charset="2"/>
              <a:buChar char="n"/>
              <a:defRPr/>
            </a:pPr>
            <a:r>
              <a:rPr lang="zh-CN" altLang="en-US" sz="2800" b="1" kern="0" dirty="0" smtClean="0">
                <a:solidFill>
                  <a:srgbClr val="000000"/>
                </a:solidFill>
                <a:latin typeface="Verdana" panose="020B0604030504040204" pitchFamily="34" charset="0"/>
                <a:ea typeface="+mn-ea"/>
              </a:rPr>
              <a:t>计算机系统</a:t>
            </a:r>
            <a:r>
              <a:rPr lang="zh-CN" altLang="en-US" sz="2800" b="1" kern="0" dirty="0">
                <a:solidFill>
                  <a:srgbClr val="000000"/>
                </a:solidFill>
                <a:latin typeface="Verdana" panose="020B0604030504040204" pitchFamily="34" charset="0"/>
                <a:ea typeface="+mn-ea"/>
              </a:rPr>
              <a:t>的可靠性：用于表示系统提供给用户服务的质量，这里“可靠性（</a:t>
            </a:r>
            <a:r>
              <a:rPr lang="en-US" altLang="zh-CN" sz="2800" kern="0" dirty="0">
                <a:solidFill>
                  <a:srgbClr val="000000"/>
                </a:solidFill>
                <a:latin typeface="Verdana" panose="020B0604030504040204" pitchFamily="34" charset="0"/>
              </a:rPr>
              <a:t> Dependability </a:t>
            </a:r>
            <a:r>
              <a:rPr lang="zh-CN" altLang="en-US" sz="2800" b="1" kern="0" dirty="0">
                <a:solidFill>
                  <a:srgbClr val="000000"/>
                </a:solidFill>
                <a:latin typeface="Verdana" panose="020B0604030504040204" pitchFamily="34" charset="0"/>
                <a:ea typeface="+mn-ea"/>
              </a:rPr>
              <a:t>）”可用“信任</a:t>
            </a:r>
            <a:r>
              <a:rPr lang="zh-CN" altLang="en-US" sz="2800" kern="0" dirty="0">
                <a:solidFill>
                  <a:srgbClr val="000000"/>
                </a:solidFill>
                <a:latin typeface="Verdana" panose="020B0604030504040204" pitchFamily="34" charset="0"/>
              </a:rPr>
              <a:t>（</a:t>
            </a:r>
            <a:r>
              <a:rPr lang="en-US" altLang="zh-CN" sz="2800" kern="0" dirty="0">
                <a:solidFill>
                  <a:srgbClr val="000000"/>
                </a:solidFill>
                <a:latin typeface="Verdana" panose="020B0604030504040204" pitchFamily="34" charset="0"/>
              </a:rPr>
              <a:t>reliance</a:t>
            </a:r>
            <a:r>
              <a:rPr lang="zh-CN" altLang="en-US" sz="2800" kern="0" dirty="0">
                <a:solidFill>
                  <a:srgbClr val="000000"/>
                </a:solidFill>
                <a:latin typeface="Verdana" panose="020B0604030504040204" pitchFamily="34" charset="0"/>
              </a:rPr>
              <a:t>）”</a:t>
            </a:r>
            <a:r>
              <a:rPr lang="zh-CN" altLang="en-US" sz="2800" b="1" kern="0" dirty="0">
                <a:solidFill>
                  <a:srgbClr val="000000"/>
                </a:solidFill>
                <a:latin typeface="Verdana" panose="020B0604030504040204" pitchFamily="34" charset="0"/>
                <a:ea typeface="+mn-ea"/>
              </a:rPr>
              <a:t>代替。</a:t>
            </a:r>
            <a:endParaRPr lang="en-US" altLang="zh-CN" sz="2800" b="1" kern="0" dirty="0">
              <a:solidFill>
                <a:srgbClr val="FFFFFF"/>
              </a:solidFill>
              <a:latin typeface="Verdana" panose="020B0604030504040204" pitchFamily="34" charset="0"/>
              <a:ea typeface="+mn-ea"/>
            </a:endParaRPr>
          </a:p>
          <a:p>
            <a:pPr marL="342900" indent="-342900" algn="just">
              <a:spcBef>
                <a:spcPct val="20000"/>
              </a:spcBef>
              <a:buClr>
                <a:schemeClr val="hlink"/>
              </a:buClr>
              <a:buSzPct val="70000"/>
              <a:defRPr/>
            </a:pPr>
            <a:r>
              <a:rPr lang="en-US" altLang="zh-CN" sz="2800" b="1" kern="0" dirty="0">
                <a:solidFill>
                  <a:srgbClr val="000000"/>
                </a:solidFill>
                <a:latin typeface="Verdana" panose="020B0604030504040204" pitchFamily="34" charset="0"/>
                <a:ea typeface="+mn-ea"/>
              </a:rPr>
              <a:t>          </a:t>
            </a:r>
            <a:r>
              <a:rPr lang="zh-CN" altLang="en-US" sz="2800" b="1" kern="0" dirty="0">
                <a:solidFill>
                  <a:srgbClr val="000000"/>
                </a:solidFill>
                <a:latin typeface="Verdana" panose="020B0604030504040204" pitchFamily="34" charset="0"/>
                <a:ea typeface="+mn-ea"/>
              </a:rPr>
              <a:t>例如：一个笔记本电脑能用多久才出现故障？</a:t>
            </a:r>
            <a:endParaRPr lang="en-US" altLang="zh-CN" sz="2800" kern="0" dirty="0">
              <a:solidFill>
                <a:srgbClr val="000000"/>
              </a:solidFill>
              <a:latin typeface="Verdana" panose="020B0604030504040204" pitchFamily="34" charset="0"/>
              <a:ea typeface="+mn-ea"/>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2"/>
          <p:cNvSpPr txBox="1">
            <a:spLocks noChangeArrowheads="1"/>
          </p:cNvSpPr>
          <p:nvPr/>
        </p:nvSpPr>
        <p:spPr bwMode="auto">
          <a:xfrm>
            <a:off x="196850" y="188913"/>
            <a:ext cx="8831263"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ts val="3300"/>
              </a:lnSpc>
              <a:spcBef>
                <a:spcPct val="0"/>
              </a:spcBef>
              <a:buClrTx/>
              <a:buSzTx/>
              <a:buFont typeface="Wingdings" panose="05000000000000000000" pitchFamily="2" charset="2"/>
              <a:buChar char="u"/>
            </a:pPr>
            <a:r>
              <a:rPr lang="en-US" altLang="zh-CN" sz="2000" b="1">
                <a:solidFill>
                  <a:srgbClr val="000000"/>
                </a:solidFill>
              </a:rPr>
              <a:t>MTTF (Mean Time To Failure</a:t>
            </a:r>
            <a:r>
              <a:rPr lang="zh-CN" altLang="zh-CN" sz="2000" b="1">
                <a:solidFill>
                  <a:srgbClr val="000000"/>
                </a:solidFill>
              </a:rPr>
              <a:t>，平均无故障时间</a:t>
            </a:r>
            <a:r>
              <a:rPr lang="en-US" altLang="zh-CN" sz="2000" b="1">
                <a:solidFill>
                  <a:srgbClr val="000000"/>
                </a:solidFill>
              </a:rPr>
              <a:t>)</a:t>
            </a:r>
            <a:r>
              <a:rPr lang="zh-CN" altLang="zh-CN" sz="2000" b="1">
                <a:solidFill>
                  <a:srgbClr val="000000"/>
                </a:solidFill>
              </a:rPr>
              <a:t>，指系统无故障运行的平均时间，取所有从系统开始正常运行到发生故障之间的时间段的平均值。</a:t>
            </a:r>
            <a:r>
              <a:rPr lang="en-US" altLang="zh-CN" sz="2000" b="1">
                <a:solidFill>
                  <a:srgbClr val="000000"/>
                </a:solidFill>
              </a:rPr>
              <a:t> </a:t>
            </a:r>
            <a:r>
              <a:rPr lang="en-US" altLang="zh-CN" sz="2000" b="1">
                <a:solidFill>
                  <a:srgbClr val="003FFF"/>
                </a:solidFill>
              </a:rPr>
              <a:t>MTTF =</a:t>
            </a:r>
            <a:r>
              <a:rPr lang="zh-CN" altLang="zh-CN" sz="2000" b="1">
                <a:solidFill>
                  <a:srgbClr val="003FFF"/>
                </a:solidFill>
              </a:rPr>
              <a:t>∑</a:t>
            </a:r>
            <a:r>
              <a:rPr lang="en-US" altLang="zh-CN" sz="2000" b="1">
                <a:solidFill>
                  <a:srgbClr val="003FFF"/>
                </a:solidFill>
              </a:rPr>
              <a:t> T1/ N</a:t>
            </a:r>
            <a:endParaRPr lang="zh-CN" altLang="en-US" sz="2000" b="1">
              <a:solidFill>
                <a:srgbClr val="003FFF"/>
              </a:solidFill>
            </a:endParaRPr>
          </a:p>
        </p:txBody>
      </p:sp>
      <p:sp>
        <p:nvSpPr>
          <p:cNvPr id="15364" name="TextBox 4"/>
          <p:cNvSpPr txBox="1">
            <a:spLocks noChangeArrowheads="1"/>
          </p:cNvSpPr>
          <p:nvPr/>
        </p:nvSpPr>
        <p:spPr bwMode="auto">
          <a:xfrm>
            <a:off x="177800" y="1397000"/>
            <a:ext cx="86868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ts val="3300"/>
              </a:lnSpc>
              <a:spcBef>
                <a:spcPct val="0"/>
              </a:spcBef>
              <a:buClrTx/>
              <a:buSzTx/>
              <a:buFont typeface="Wingdings" panose="05000000000000000000" pitchFamily="2" charset="2"/>
              <a:buChar char="u"/>
            </a:pPr>
            <a:r>
              <a:rPr lang="en-US" altLang="zh-CN" sz="2000" b="1">
                <a:solidFill>
                  <a:srgbClr val="000000"/>
                </a:solidFill>
              </a:rPr>
              <a:t>MTTR (Mean Time To Repair</a:t>
            </a:r>
            <a:r>
              <a:rPr lang="zh-CN" altLang="zh-CN" sz="2000" b="1">
                <a:solidFill>
                  <a:srgbClr val="000000"/>
                </a:solidFill>
              </a:rPr>
              <a:t>，平均修复时间</a:t>
            </a:r>
            <a:r>
              <a:rPr lang="en-US" altLang="zh-CN" sz="2000" b="1">
                <a:solidFill>
                  <a:srgbClr val="000000"/>
                </a:solidFill>
              </a:rPr>
              <a:t>)</a:t>
            </a:r>
            <a:r>
              <a:rPr lang="zh-CN" altLang="zh-CN" sz="2000" b="1">
                <a:solidFill>
                  <a:srgbClr val="000000"/>
                </a:solidFill>
              </a:rPr>
              <a:t>，指系统从发生故障到维修结束之间的时间段的平均值。</a:t>
            </a:r>
            <a:r>
              <a:rPr lang="en-US" altLang="zh-CN" sz="2000" b="1">
                <a:solidFill>
                  <a:srgbClr val="003FFF"/>
                </a:solidFill>
              </a:rPr>
              <a:t>MTTR =</a:t>
            </a:r>
            <a:r>
              <a:rPr lang="zh-CN" altLang="zh-CN" sz="2000" b="1">
                <a:solidFill>
                  <a:srgbClr val="003FFF"/>
                </a:solidFill>
              </a:rPr>
              <a:t>∑</a:t>
            </a:r>
            <a:r>
              <a:rPr lang="en-US" altLang="zh-CN" sz="2000" b="1">
                <a:solidFill>
                  <a:srgbClr val="003FFF"/>
                </a:solidFill>
              </a:rPr>
              <a:t>(T2+T3)/ N</a:t>
            </a:r>
            <a:endParaRPr lang="zh-CN" altLang="en-US" sz="2000" b="1">
              <a:solidFill>
                <a:srgbClr val="003FFF"/>
              </a:solidFill>
            </a:endParaRPr>
          </a:p>
        </p:txBody>
      </p:sp>
      <p:sp>
        <p:nvSpPr>
          <p:cNvPr id="15365" name="TextBox 5"/>
          <p:cNvSpPr txBox="1">
            <a:spLocks noChangeArrowheads="1"/>
          </p:cNvSpPr>
          <p:nvPr/>
        </p:nvSpPr>
        <p:spPr bwMode="auto">
          <a:xfrm>
            <a:off x="204788" y="2295525"/>
            <a:ext cx="856932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ts val="3300"/>
              </a:lnSpc>
              <a:spcBef>
                <a:spcPct val="0"/>
              </a:spcBef>
              <a:buClrTx/>
              <a:buSzTx/>
              <a:buFont typeface="Wingdings" panose="05000000000000000000" pitchFamily="2" charset="2"/>
              <a:buChar char="u"/>
            </a:pPr>
            <a:r>
              <a:rPr lang="en-US" altLang="zh-CN" sz="2000" b="1" dirty="0">
                <a:solidFill>
                  <a:srgbClr val="000000"/>
                </a:solidFill>
              </a:rPr>
              <a:t>MTBF (Mean Time Between Failure</a:t>
            </a:r>
            <a:r>
              <a:rPr lang="zh-CN" altLang="zh-CN" sz="2000" b="1" dirty="0">
                <a:solidFill>
                  <a:srgbClr val="000000"/>
                </a:solidFill>
              </a:rPr>
              <a:t>，平均失效间隔</a:t>
            </a:r>
            <a:r>
              <a:rPr lang="en-US" altLang="zh-CN" sz="2000" b="1" dirty="0">
                <a:solidFill>
                  <a:srgbClr val="000000"/>
                </a:solidFill>
              </a:rPr>
              <a:t>)</a:t>
            </a:r>
            <a:r>
              <a:rPr lang="zh-CN" altLang="zh-CN" sz="2000" b="1" dirty="0">
                <a:solidFill>
                  <a:srgbClr val="000000"/>
                </a:solidFill>
              </a:rPr>
              <a:t>，指系统两次故障发生时间之间的时间段的平均值。</a:t>
            </a:r>
            <a:r>
              <a:rPr lang="en-US" altLang="zh-CN" sz="2000" b="1" dirty="0">
                <a:solidFill>
                  <a:srgbClr val="000000"/>
                </a:solidFill>
              </a:rPr>
              <a:t> </a:t>
            </a:r>
            <a:r>
              <a:rPr lang="en-US" altLang="zh-CN" sz="2000" b="1" dirty="0">
                <a:solidFill>
                  <a:srgbClr val="003FFF"/>
                </a:solidFill>
              </a:rPr>
              <a:t>MTBF =</a:t>
            </a:r>
            <a:r>
              <a:rPr lang="zh-CN" altLang="zh-CN" sz="2000" b="1" dirty="0">
                <a:solidFill>
                  <a:srgbClr val="003FFF"/>
                </a:solidFill>
              </a:rPr>
              <a:t>∑</a:t>
            </a:r>
            <a:r>
              <a:rPr lang="en-US" altLang="zh-CN" sz="2000" b="1" dirty="0">
                <a:solidFill>
                  <a:srgbClr val="003FFF"/>
                </a:solidFill>
              </a:rPr>
              <a:t>(T2+T3+T1)/ N</a:t>
            </a:r>
            <a:endParaRPr lang="zh-CN" altLang="en-US" sz="2000" b="1" dirty="0">
              <a:solidFill>
                <a:srgbClr val="003FFF"/>
              </a:solidFill>
            </a:endParaRPr>
          </a:p>
        </p:txBody>
      </p:sp>
      <p:cxnSp>
        <p:nvCxnSpPr>
          <p:cNvPr id="3" name="直接连接符 2"/>
          <p:cNvCxnSpPr/>
          <p:nvPr/>
        </p:nvCxnSpPr>
        <p:spPr bwMode="auto">
          <a:xfrm>
            <a:off x="854767" y="4425577"/>
            <a:ext cx="7643192" cy="0"/>
          </a:xfrm>
          <a:prstGeom prst="line">
            <a:avLst/>
          </a:prstGeom>
          <a:solidFill>
            <a:schemeClr val="accent1"/>
          </a:solidFill>
          <a:ln w="50800" cap="flat" cmpd="sng" algn="ctr">
            <a:solidFill>
              <a:srgbClr val="000000"/>
            </a:solidFill>
            <a:prstDash val="solid"/>
            <a:round/>
            <a:headEnd type="none" w="med" len="med"/>
            <a:tailEnd type="none" w="med" len="med"/>
          </a:ln>
          <a:effectLst/>
        </p:spPr>
      </p:cxnSp>
      <p:sp>
        <p:nvSpPr>
          <p:cNvPr id="4" name="文本框 3"/>
          <p:cNvSpPr txBox="1"/>
          <p:nvPr/>
        </p:nvSpPr>
        <p:spPr>
          <a:xfrm>
            <a:off x="-36512" y="4984641"/>
            <a:ext cx="1733167" cy="707886"/>
          </a:xfrm>
          <a:prstGeom prst="rect">
            <a:avLst/>
          </a:prstGeom>
          <a:noFill/>
        </p:spPr>
        <p:txBody>
          <a:bodyPr wrap="none" rtlCol="0">
            <a:spAutoFit/>
          </a:bodyPr>
          <a:lstStyle/>
          <a:p>
            <a:r>
              <a:rPr lang="zh-CN" altLang="en-US" sz="2000" dirty="0" smtClean="0">
                <a:solidFill>
                  <a:srgbClr val="000000"/>
                </a:solidFill>
              </a:rPr>
              <a:t>维修结束时间</a:t>
            </a:r>
            <a:endParaRPr lang="en-US" altLang="zh-CN" sz="2000" dirty="0" smtClean="0">
              <a:solidFill>
                <a:srgbClr val="FFFFFF"/>
              </a:solidFill>
            </a:endParaRPr>
          </a:p>
          <a:p>
            <a:r>
              <a:rPr lang="zh-CN" altLang="en-US" sz="2000" dirty="0" smtClean="0">
                <a:solidFill>
                  <a:srgbClr val="000000"/>
                </a:solidFill>
              </a:rPr>
              <a:t>（开始使用）</a:t>
            </a:r>
            <a:endParaRPr lang="zh-CN" altLang="en-US" sz="2000" dirty="0">
              <a:solidFill>
                <a:srgbClr val="000000"/>
              </a:solidFill>
            </a:endParaRPr>
          </a:p>
        </p:txBody>
      </p:sp>
      <p:cxnSp>
        <p:nvCxnSpPr>
          <p:cNvPr id="6" name="直接箭头连接符 5"/>
          <p:cNvCxnSpPr/>
          <p:nvPr/>
        </p:nvCxnSpPr>
        <p:spPr bwMode="auto">
          <a:xfrm flipV="1">
            <a:off x="854767" y="4485229"/>
            <a:ext cx="0" cy="487055"/>
          </a:xfrm>
          <a:prstGeom prst="straightConnector1">
            <a:avLst/>
          </a:prstGeom>
          <a:solidFill>
            <a:schemeClr val="accent1"/>
          </a:solidFill>
          <a:ln w="50800" cap="flat" cmpd="sng" algn="ctr">
            <a:solidFill>
              <a:srgbClr val="000000"/>
            </a:solidFill>
            <a:prstDash val="solid"/>
            <a:round/>
            <a:headEnd type="none" w="med" len="med"/>
            <a:tailEnd type="triangle"/>
          </a:ln>
          <a:effectLst/>
        </p:spPr>
      </p:cxnSp>
      <p:sp>
        <p:nvSpPr>
          <p:cNvPr id="14" name="文本框 13"/>
          <p:cNvSpPr txBox="1"/>
          <p:nvPr/>
        </p:nvSpPr>
        <p:spPr>
          <a:xfrm>
            <a:off x="1835375" y="4984641"/>
            <a:ext cx="1733167" cy="400110"/>
          </a:xfrm>
          <a:prstGeom prst="rect">
            <a:avLst/>
          </a:prstGeom>
          <a:noFill/>
        </p:spPr>
        <p:txBody>
          <a:bodyPr wrap="none" rtlCol="0">
            <a:spAutoFit/>
          </a:bodyPr>
          <a:lstStyle/>
          <a:p>
            <a:r>
              <a:rPr lang="zh-CN" altLang="en-US" sz="2000" dirty="0" smtClean="0">
                <a:solidFill>
                  <a:srgbClr val="000000"/>
                </a:solidFill>
              </a:rPr>
              <a:t>故障开始时间</a:t>
            </a:r>
            <a:endParaRPr lang="en-US" altLang="zh-CN" sz="2000" dirty="0" smtClean="0">
              <a:solidFill>
                <a:srgbClr val="000000"/>
              </a:solidFill>
            </a:endParaRPr>
          </a:p>
        </p:txBody>
      </p:sp>
      <p:cxnSp>
        <p:nvCxnSpPr>
          <p:cNvPr id="15" name="直接箭头连接符 14"/>
          <p:cNvCxnSpPr/>
          <p:nvPr/>
        </p:nvCxnSpPr>
        <p:spPr bwMode="auto">
          <a:xfrm flipV="1">
            <a:off x="3243962" y="4485229"/>
            <a:ext cx="0" cy="487055"/>
          </a:xfrm>
          <a:prstGeom prst="straightConnector1">
            <a:avLst/>
          </a:prstGeom>
          <a:solidFill>
            <a:schemeClr val="accent1"/>
          </a:solidFill>
          <a:ln w="50800" cap="flat" cmpd="sng" algn="ctr">
            <a:solidFill>
              <a:srgbClr val="000000"/>
            </a:solidFill>
            <a:prstDash val="solid"/>
            <a:round/>
            <a:headEnd type="none" w="med" len="med"/>
            <a:tailEnd type="triangle"/>
          </a:ln>
          <a:effectLst/>
        </p:spPr>
      </p:cxnSp>
      <p:sp>
        <p:nvSpPr>
          <p:cNvPr id="18" name="文本框 17"/>
          <p:cNvSpPr txBox="1"/>
          <p:nvPr/>
        </p:nvSpPr>
        <p:spPr>
          <a:xfrm>
            <a:off x="4051869" y="4984641"/>
            <a:ext cx="1733167" cy="400110"/>
          </a:xfrm>
          <a:prstGeom prst="rect">
            <a:avLst/>
          </a:prstGeom>
          <a:noFill/>
        </p:spPr>
        <p:txBody>
          <a:bodyPr wrap="none" rtlCol="0">
            <a:spAutoFit/>
          </a:bodyPr>
          <a:lstStyle/>
          <a:p>
            <a:r>
              <a:rPr lang="zh-CN" altLang="en-US" sz="2000" dirty="0" smtClean="0">
                <a:solidFill>
                  <a:srgbClr val="000000"/>
                </a:solidFill>
              </a:rPr>
              <a:t>开始</a:t>
            </a:r>
            <a:r>
              <a:rPr lang="zh-CN" altLang="en-US" sz="2000" dirty="0">
                <a:solidFill>
                  <a:srgbClr val="000000"/>
                </a:solidFill>
              </a:rPr>
              <a:t>维修</a:t>
            </a:r>
            <a:r>
              <a:rPr lang="zh-CN" altLang="en-US" sz="2000" dirty="0" smtClean="0">
                <a:solidFill>
                  <a:srgbClr val="000000"/>
                </a:solidFill>
              </a:rPr>
              <a:t>时间</a:t>
            </a:r>
            <a:endParaRPr lang="en-US" altLang="zh-CN" sz="2000" dirty="0" smtClean="0">
              <a:solidFill>
                <a:srgbClr val="000000"/>
              </a:solidFill>
            </a:endParaRPr>
          </a:p>
        </p:txBody>
      </p:sp>
      <p:cxnSp>
        <p:nvCxnSpPr>
          <p:cNvPr id="19" name="直接箭头连接符 18"/>
          <p:cNvCxnSpPr/>
          <p:nvPr/>
        </p:nvCxnSpPr>
        <p:spPr bwMode="auto">
          <a:xfrm flipV="1">
            <a:off x="4217514" y="4485229"/>
            <a:ext cx="0" cy="487055"/>
          </a:xfrm>
          <a:prstGeom prst="straightConnector1">
            <a:avLst/>
          </a:prstGeom>
          <a:solidFill>
            <a:schemeClr val="accent1"/>
          </a:solidFill>
          <a:ln w="50800" cap="flat" cmpd="sng" algn="ctr">
            <a:solidFill>
              <a:srgbClr val="000000"/>
            </a:solidFill>
            <a:prstDash val="solid"/>
            <a:round/>
            <a:headEnd type="none" w="med" len="med"/>
            <a:tailEnd type="triangle"/>
          </a:ln>
          <a:effectLst/>
        </p:spPr>
      </p:cxnSp>
      <p:cxnSp>
        <p:nvCxnSpPr>
          <p:cNvPr id="20" name="直接箭头连接符 19"/>
          <p:cNvCxnSpPr/>
          <p:nvPr/>
        </p:nvCxnSpPr>
        <p:spPr bwMode="auto">
          <a:xfrm flipV="1">
            <a:off x="5895327" y="4485229"/>
            <a:ext cx="0" cy="487055"/>
          </a:xfrm>
          <a:prstGeom prst="straightConnector1">
            <a:avLst/>
          </a:prstGeom>
          <a:solidFill>
            <a:schemeClr val="accent1"/>
          </a:solidFill>
          <a:ln w="50800" cap="flat" cmpd="sng" algn="ctr">
            <a:solidFill>
              <a:srgbClr val="000000"/>
            </a:solidFill>
            <a:prstDash val="solid"/>
            <a:round/>
            <a:headEnd type="none" w="med" len="med"/>
            <a:tailEnd type="triangle"/>
          </a:ln>
          <a:effectLst/>
        </p:spPr>
      </p:cxnSp>
      <p:sp>
        <p:nvSpPr>
          <p:cNvPr id="21" name="文本框 20"/>
          <p:cNvSpPr txBox="1"/>
          <p:nvPr/>
        </p:nvSpPr>
        <p:spPr>
          <a:xfrm>
            <a:off x="5721323" y="4984641"/>
            <a:ext cx="1733167" cy="707886"/>
          </a:xfrm>
          <a:prstGeom prst="rect">
            <a:avLst/>
          </a:prstGeom>
          <a:noFill/>
        </p:spPr>
        <p:txBody>
          <a:bodyPr wrap="none" rtlCol="0">
            <a:spAutoFit/>
          </a:bodyPr>
          <a:lstStyle/>
          <a:p>
            <a:r>
              <a:rPr lang="zh-CN" altLang="en-US" sz="2000" dirty="0" smtClean="0">
                <a:solidFill>
                  <a:srgbClr val="000000"/>
                </a:solidFill>
              </a:rPr>
              <a:t>维修结束时间</a:t>
            </a:r>
            <a:endParaRPr lang="en-US" altLang="zh-CN" sz="2000" dirty="0" smtClean="0">
              <a:solidFill>
                <a:srgbClr val="FFFFFF"/>
              </a:solidFill>
            </a:endParaRPr>
          </a:p>
          <a:p>
            <a:r>
              <a:rPr lang="zh-CN" altLang="en-US" sz="2000" dirty="0" smtClean="0">
                <a:solidFill>
                  <a:srgbClr val="000000"/>
                </a:solidFill>
              </a:rPr>
              <a:t>（开始使用）</a:t>
            </a:r>
            <a:endParaRPr lang="zh-CN" altLang="en-US" sz="2000" dirty="0">
              <a:solidFill>
                <a:srgbClr val="000000"/>
              </a:solidFill>
            </a:endParaRPr>
          </a:p>
        </p:txBody>
      </p:sp>
      <p:cxnSp>
        <p:nvCxnSpPr>
          <p:cNvPr id="11" name="直接连接符 10"/>
          <p:cNvCxnSpPr/>
          <p:nvPr/>
        </p:nvCxnSpPr>
        <p:spPr bwMode="auto">
          <a:xfrm>
            <a:off x="836337" y="3777505"/>
            <a:ext cx="0" cy="432048"/>
          </a:xfrm>
          <a:prstGeom prst="line">
            <a:avLst/>
          </a:prstGeom>
          <a:solidFill>
            <a:schemeClr val="accent1"/>
          </a:solidFill>
          <a:ln w="50800" cap="flat" cmpd="sng" algn="ctr">
            <a:solidFill>
              <a:srgbClr val="000000"/>
            </a:solidFill>
            <a:prstDash val="solid"/>
            <a:round/>
            <a:headEnd type="none" w="med" len="med"/>
            <a:tailEnd type="none" w="med" len="med"/>
          </a:ln>
          <a:effectLst/>
        </p:spPr>
      </p:cxnSp>
      <p:cxnSp>
        <p:nvCxnSpPr>
          <p:cNvPr id="25" name="直接连接符 24"/>
          <p:cNvCxnSpPr/>
          <p:nvPr/>
        </p:nvCxnSpPr>
        <p:spPr bwMode="auto">
          <a:xfrm>
            <a:off x="3243962" y="3786779"/>
            <a:ext cx="0" cy="432048"/>
          </a:xfrm>
          <a:prstGeom prst="line">
            <a:avLst/>
          </a:prstGeom>
          <a:solidFill>
            <a:schemeClr val="accent1"/>
          </a:solidFill>
          <a:ln w="50800" cap="flat" cmpd="sng" algn="ctr">
            <a:solidFill>
              <a:srgbClr val="000000"/>
            </a:solidFill>
            <a:prstDash val="solid"/>
            <a:round/>
            <a:headEnd type="none" w="med" len="med"/>
            <a:tailEnd type="none" w="med" len="med"/>
          </a:ln>
          <a:effectLst/>
        </p:spPr>
      </p:cxnSp>
      <p:sp>
        <p:nvSpPr>
          <p:cNvPr id="12" name="文本框 11"/>
          <p:cNvSpPr txBox="1"/>
          <p:nvPr/>
        </p:nvSpPr>
        <p:spPr>
          <a:xfrm>
            <a:off x="1718863" y="3645024"/>
            <a:ext cx="436338" cy="369332"/>
          </a:xfrm>
          <a:prstGeom prst="rect">
            <a:avLst/>
          </a:prstGeom>
          <a:noFill/>
        </p:spPr>
        <p:txBody>
          <a:bodyPr wrap="none" rtlCol="0">
            <a:spAutoFit/>
          </a:bodyPr>
          <a:lstStyle/>
          <a:p>
            <a:r>
              <a:rPr lang="en-US" altLang="zh-CN" dirty="0" smtClean="0">
                <a:solidFill>
                  <a:srgbClr val="000000"/>
                </a:solidFill>
              </a:rPr>
              <a:t>T1</a:t>
            </a:r>
            <a:endParaRPr lang="zh-CN" altLang="en-US" dirty="0">
              <a:solidFill>
                <a:srgbClr val="000000"/>
              </a:solidFill>
            </a:endParaRPr>
          </a:p>
        </p:txBody>
      </p:sp>
      <p:cxnSp>
        <p:nvCxnSpPr>
          <p:cNvPr id="17" name="直接箭头连接符 16"/>
          <p:cNvCxnSpPr/>
          <p:nvPr/>
        </p:nvCxnSpPr>
        <p:spPr bwMode="auto">
          <a:xfrm>
            <a:off x="854767" y="4014356"/>
            <a:ext cx="2304256"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cxnSp>
        <p:nvCxnSpPr>
          <p:cNvPr id="31" name="直接连接符 30"/>
          <p:cNvCxnSpPr/>
          <p:nvPr/>
        </p:nvCxnSpPr>
        <p:spPr bwMode="auto">
          <a:xfrm>
            <a:off x="4217514" y="3798332"/>
            <a:ext cx="0" cy="432048"/>
          </a:xfrm>
          <a:prstGeom prst="line">
            <a:avLst/>
          </a:prstGeom>
          <a:solidFill>
            <a:schemeClr val="accent1"/>
          </a:solidFill>
          <a:ln w="50800" cap="flat" cmpd="sng" algn="ctr">
            <a:solidFill>
              <a:srgbClr val="000000"/>
            </a:solidFill>
            <a:prstDash val="solid"/>
            <a:round/>
            <a:headEnd type="none" w="med" len="med"/>
            <a:tailEnd type="none" w="med" len="med"/>
          </a:ln>
          <a:effectLst/>
        </p:spPr>
      </p:cxnSp>
      <p:sp>
        <p:nvSpPr>
          <p:cNvPr id="32" name="文本框 31"/>
          <p:cNvSpPr txBox="1"/>
          <p:nvPr/>
        </p:nvSpPr>
        <p:spPr>
          <a:xfrm>
            <a:off x="3485234" y="3682888"/>
            <a:ext cx="436338" cy="369332"/>
          </a:xfrm>
          <a:prstGeom prst="rect">
            <a:avLst/>
          </a:prstGeom>
          <a:noFill/>
        </p:spPr>
        <p:txBody>
          <a:bodyPr wrap="none" rtlCol="0">
            <a:spAutoFit/>
          </a:bodyPr>
          <a:lstStyle/>
          <a:p>
            <a:r>
              <a:rPr lang="en-US" altLang="zh-CN" dirty="0" smtClean="0">
                <a:solidFill>
                  <a:srgbClr val="000000"/>
                </a:solidFill>
              </a:rPr>
              <a:t>T2</a:t>
            </a:r>
            <a:endParaRPr lang="zh-CN" altLang="en-US" dirty="0">
              <a:solidFill>
                <a:srgbClr val="000000"/>
              </a:solidFill>
            </a:endParaRPr>
          </a:p>
        </p:txBody>
      </p:sp>
      <p:cxnSp>
        <p:nvCxnSpPr>
          <p:cNvPr id="33" name="直接箭头连接符 32"/>
          <p:cNvCxnSpPr/>
          <p:nvPr/>
        </p:nvCxnSpPr>
        <p:spPr bwMode="auto">
          <a:xfrm>
            <a:off x="3303039" y="4019744"/>
            <a:ext cx="864096"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cxnSp>
        <p:nvCxnSpPr>
          <p:cNvPr id="35" name="直接连接符 34"/>
          <p:cNvCxnSpPr/>
          <p:nvPr/>
        </p:nvCxnSpPr>
        <p:spPr bwMode="auto">
          <a:xfrm>
            <a:off x="5895327" y="3791357"/>
            <a:ext cx="0" cy="432048"/>
          </a:xfrm>
          <a:prstGeom prst="line">
            <a:avLst/>
          </a:prstGeom>
          <a:solidFill>
            <a:schemeClr val="accent1"/>
          </a:solidFill>
          <a:ln w="50800" cap="flat" cmpd="sng" algn="ctr">
            <a:solidFill>
              <a:srgbClr val="000000"/>
            </a:solidFill>
            <a:prstDash val="solid"/>
            <a:round/>
            <a:headEnd type="none" w="med" len="med"/>
            <a:tailEnd type="none" w="med" len="med"/>
          </a:ln>
          <a:effectLst/>
        </p:spPr>
      </p:cxnSp>
      <p:sp>
        <p:nvSpPr>
          <p:cNvPr id="36" name="文本框 35"/>
          <p:cNvSpPr txBox="1"/>
          <p:nvPr/>
        </p:nvSpPr>
        <p:spPr>
          <a:xfrm>
            <a:off x="4747633" y="3682888"/>
            <a:ext cx="436338" cy="369332"/>
          </a:xfrm>
          <a:prstGeom prst="rect">
            <a:avLst/>
          </a:prstGeom>
          <a:noFill/>
        </p:spPr>
        <p:txBody>
          <a:bodyPr wrap="none" rtlCol="0">
            <a:spAutoFit/>
          </a:bodyPr>
          <a:lstStyle/>
          <a:p>
            <a:r>
              <a:rPr lang="en-US" altLang="zh-CN" dirty="0" smtClean="0">
                <a:solidFill>
                  <a:srgbClr val="000000"/>
                </a:solidFill>
              </a:rPr>
              <a:t>T3</a:t>
            </a:r>
            <a:endParaRPr lang="zh-CN" altLang="en-US" dirty="0">
              <a:solidFill>
                <a:srgbClr val="000000"/>
              </a:solidFill>
            </a:endParaRPr>
          </a:p>
        </p:txBody>
      </p:sp>
      <p:cxnSp>
        <p:nvCxnSpPr>
          <p:cNvPr id="37" name="直接箭头连接符 36"/>
          <p:cNvCxnSpPr/>
          <p:nvPr/>
        </p:nvCxnSpPr>
        <p:spPr bwMode="auto">
          <a:xfrm>
            <a:off x="4311151" y="4019744"/>
            <a:ext cx="1512168"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sp>
        <p:nvSpPr>
          <p:cNvPr id="40" name="文本框 39"/>
          <p:cNvSpPr txBox="1"/>
          <p:nvPr/>
        </p:nvSpPr>
        <p:spPr>
          <a:xfrm>
            <a:off x="6874128" y="3645024"/>
            <a:ext cx="436338" cy="369332"/>
          </a:xfrm>
          <a:prstGeom prst="rect">
            <a:avLst/>
          </a:prstGeom>
          <a:noFill/>
        </p:spPr>
        <p:txBody>
          <a:bodyPr wrap="none" rtlCol="0">
            <a:spAutoFit/>
          </a:bodyPr>
          <a:lstStyle/>
          <a:p>
            <a:r>
              <a:rPr lang="en-US" altLang="zh-CN" dirty="0" smtClean="0">
                <a:solidFill>
                  <a:srgbClr val="000000"/>
                </a:solidFill>
              </a:rPr>
              <a:t>T1</a:t>
            </a:r>
            <a:endParaRPr lang="zh-CN" altLang="en-US" dirty="0">
              <a:solidFill>
                <a:srgbClr val="000000"/>
              </a:solidFill>
            </a:endParaRPr>
          </a:p>
        </p:txBody>
      </p:sp>
      <p:cxnSp>
        <p:nvCxnSpPr>
          <p:cNvPr id="41" name="直接箭头连接符 40"/>
          <p:cNvCxnSpPr/>
          <p:nvPr/>
        </p:nvCxnSpPr>
        <p:spPr bwMode="auto">
          <a:xfrm>
            <a:off x="5967335" y="4032100"/>
            <a:ext cx="2304256"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cxnSp>
        <p:nvCxnSpPr>
          <p:cNvPr id="42" name="直接箭头连接符 41"/>
          <p:cNvCxnSpPr/>
          <p:nvPr/>
        </p:nvCxnSpPr>
        <p:spPr bwMode="auto">
          <a:xfrm flipV="1">
            <a:off x="8343599" y="4497586"/>
            <a:ext cx="0" cy="487055"/>
          </a:xfrm>
          <a:prstGeom prst="straightConnector1">
            <a:avLst/>
          </a:prstGeom>
          <a:solidFill>
            <a:schemeClr val="accent1"/>
          </a:solidFill>
          <a:ln w="50800" cap="flat" cmpd="sng" algn="ctr">
            <a:solidFill>
              <a:srgbClr val="000000"/>
            </a:solidFill>
            <a:prstDash val="solid"/>
            <a:round/>
            <a:headEnd type="none" w="med" len="med"/>
            <a:tailEnd type="triangle"/>
          </a:ln>
          <a:effectLst/>
        </p:spPr>
      </p:cxnSp>
      <p:cxnSp>
        <p:nvCxnSpPr>
          <p:cNvPr id="44" name="直接连接符 43"/>
          <p:cNvCxnSpPr/>
          <p:nvPr/>
        </p:nvCxnSpPr>
        <p:spPr bwMode="auto">
          <a:xfrm>
            <a:off x="8343599" y="3796518"/>
            <a:ext cx="0" cy="432048"/>
          </a:xfrm>
          <a:prstGeom prst="line">
            <a:avLst/>
          </a:prstGeom>
          <a:solidFill>
            <a:schemeClr val="accent1"/>
          </a:solidFill>
          <a:ln w="50800" cap="flat" cmpd="sng" algn="ctr">
            <a:solidFill>
              <a:srgbClr val="000000"/>
            </a:solidFill>
            <a:prstDash val="solid"/>
            <a:round/>
            <a:headEnd type="none" w="med" len="med"/>
            <a:tailEnd type="none" w="med" len="med"/>
          </a:ln>
          <a:effectLst/>
        </p:spPr>
      </p:cxnSp>
      <p:sp>
        <p:nvSpPr>
          <p:cNvPr id="45" name="文本框 44"/>
          <p:cNvSpPr txBox="1"/>
          <p:nvPr/>
        </p:nvSpPr>
        <p:spPr>
          <a:xfrm>
            <a:off x="7431159" y="4984641"/>
            <a:ext cx="1733167" cy="400110"/>
          </a:xfrm>
          <a:prstGeom prst="rect">
            <a:avLst/>
          </a:prstGeom>
          <a:noFill/>
        </p:spPr>
        <p:txBody>
          <a:bodyPr wrap="none" rtlCol="0">
            <a:spAutoFit/>
          </a:bodyPr>
          <a:lstStyle/>
          <a:p>
            <a:r>
              <a:rPr lang="zh-CN" altLang="en-US" sz="2000" dirty="0" smtClean="0">
                <a:solidFill>
                  <a:srgbClr val="000000"/>
                </a:solidFill>
              </a:rPr>
              <a:t>故障开始时间</a:t>
            </a:r>
            <a:endParaRPr lang="en-US" altLang="zh-CN" sz="2000" dirty="0" smtClean="0">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42938" y="285750"/>
            <a:ext cx="8231187" cy="792163"/>
          </a:xfrm>
          <a:prstGeom prst="rect">
            <a:avLst/>
          </a:prstGeom>
        </p:spPr>
        <p:txBody>
          <a:bodyPr/>
          <a:lstStyle/>
          <a:p>
            <a:pPr algn="ctr" eaLnBrk="1" hangingPunct="1">
              <a:defRPr/>
            </a:pPr>
            <a:r>
              <a:rPr lang="zh-CN" altLang="en-US" sz="4400" b="1" kern="0" dirty="0">
                <a:solidFill>
                  <a:srgbClr val="000000"/>
                </a:solidFill>
                <a:latin typeface="+mj-lt"/>
                <a:ea typeface="+mj-ea"/>
                <a:cs typeface="+mj-cs"/>
              </a:rPr>
              <a:t>微处理器的</a:t>
            </a:r>
            <a:r>
              <a:rPr lang="en-US" altLang="zh-CN" sz="4400" b="1" kern="0" dirty="0">
                <a:solidFill>
                  <a:srgbClr val="000000"/>
                </a:solidFill>
                <a:latin typeface="+mj-lt"/>
                <a:ea typeface="+mj-ea"/>
                <a:cs typeface="+mj-cs"/>
              </a:rPr>
              <a:t>4</a:t>
            </a:r>
            <a:r>
              <a:rPr lang="zh-CN" altLang="en-US" sz="4400" b="1" kern="0" dirty="0">
                <a:solidFill>
                  <a:srgbClr val="000000"/>
                </a:solidFill>
                <a:latin typeface="+mj-lt"/>
                <a:ea typeface="+mj-ea"/>
                <a:cs typeface="+mj-cs"/>
              </a:rPr>
              <a:t>代</a:t>
            </a:r>
            <a:r>
              <a:rPr lang="zh-CN" altLang="en-US" sz="3200" b="1" kern="0" dirty="0">
                <a:solidFill>
                  <a:srgbClr val="000000"/>
                </a:solidFill>
                <a:latin typeface="+mj-lt"/>
                <a:ea typeface="+mj-ea"/>
                <a:cs typeface="+mj-cs"/>
              </a:rPr>
              <a:t>（</a:t>
            </a:r>
            <a:r>
              <a:rPr lang="en-US" altLang="zh-CN" sz="3200" b="1" kern="0" dirty="0">
                <a:solidFill>
                  <a:srgbClr val="000000"/>
                </a:solidFill>
                <a:latin typeface="+mj-lt"/>
                <a:ea typeface="+mj-ea"/>
                <a:cs typeface="+mj-cs"/>
              </a:rPr>
              <a:t>4</a:t>
            </a:r>
            <a:r>
              <a:rPr lang="zh-CN" altLang="en-US" sz="3200" b="1" kern="0" dirty="0">
                <a:solidFill>
                  <a:srgbClr val="000000"/>
                </a:solidFill>
                <a:latin typeface="+mj-lt"/>
                <a:ea typeface="+mj-ea"/>
                <a:cs typeface="+mj-cs"/>
              </a:rPr>
              <a:t>个十年）</a:t>
            </a:r>
            <a:endParaRPr lang="en-US" altLang="zh-CN" sz="3200" b="1" kern="0" dirty="0">
              <a:solidFill>
                <a:srgbClr val="000000"/>
              </a:solidFill>
              <a:latin typeface="+mj-lt"/>
              <a:ea typeface="+mj-ea"/>
              <a:cs typeface="+mj-cs"/>
            </a:endParaRPr>
          </a:p>
        </p:txBody>
      </p:sp>
      <p:sp>
        <p:nvSpPr>
          <p:cNvPr id="4" name="Rectangle 3"/>
          <p:cNvSpPr txBox="1">
            <a:spLocks noChangeArrowheads="1"/>
          </p:cNvSpPr>
          <p:nvPr/>
        </p:nvSpPr>
        <p:spPr>
          <a:xfrm>
            <a:off x="33338" y="1057275"/>
            <a:ext cx="9324975" cy="5800725"/>
          </a:xfrm>
          <a:prstGeom prst="rect">
            <a:avLst/>
          </a:prstGeom>
        </p:spPr>
        <p:txBody>
          <a:bodyPr/>
          <a:lstStyle/>
          <a:p>
            <a:pPr marL="342900" indent="-342900" eaLnBrk="1" hangingPunct="1">
              <a:lnSpc>
                <a:spcPts val="2500"/>
              </a:lnSpc>
              <a:spcBef>
                <a:spcPct val="20000"/>
              </a:spcBef>
              <a:buClr>
                <a:schemeClr val="hlink"/>
              </a:buClr>
              <a:buSzPct val="70000"/>
              <a:buFont typeface="Wingdings" panose="05000000000000000000" pitchFamily="2" charset="2"/>
              <a:buChar char="n"/>
              <a:defRPr/>
            </a:pPr>
            <a:r>
              <a:rPr lang="en-US" altLang="zh-CN" sz="1400" b="1" u="sng" kern="0" dirty="0">
                <a:solidFill>
                  <a:srgbClr val="1A1A00"/>
                </a:solidFill>
                <a:latin typeface="Comic Sans MS" panose="030F0702030302020204" pitchFamily="66" charset="0"/>
                <a:ea typeface="+mn-ea"/>
              </a:rPr>
              <a:t>1970</a:t>
            </a:r>
            <a:r>
              <a:rPr lang="zh-CN" altLang="en-US" sz="1400" b="1" u="sng" kern="0" dirty="0">
                <a:solidFill>
                  <a:srgbClr val="1A1A00"/>
                </a:solidFill>
                <a:latin typeface="Comic Sans MS" panose="030F0702030302020204" pitchFamily="66" charset="0"/>
                <a:ea typeface="+mn-ea"/>
              </a:rPr>
              <a:t>年代的十年</a:t>
            </a:r>
            <a:r>
              <a:rPr lang="en-US" altLang="zh-CN" sz="1400" b="1" u="sng" kern="0" dirty="0">
                <a:solidFill>
                  <a:srgbClr val="1A1A00"/>
                </a:solidFill>
                <a:latin typeface="Comic Sans MS" panose="030F0702030302020204" pitchFamily="66" charset="0"/>
                <a:ea typeface="+mn-ea"/>
              </a:rPr>
              <a:t> </a:t>
            </a:r>
            <a:r>
              <a:rPr lang="en-US" altLang="zh-CN" sz="1400" b="1" kern="0" dirty="0">
                <a:solidFill>
                  <a:srgbClr val="1A1A00"/>
                </a:solidFill>
                <a:latin typeface="Comic Sans MS" panose="030F0702030302020204" pitchFamily="66" charset="0"/>
                <a:ea typeface="+mn-ea"/>
              </a:rPr>
              <a:t> </a:t>
            </a:r>
            <a:r>
              <a:rPr lang="en-US" altLang="zh-CN" sz="1400" b="1" kern="0" dirty="0">
                <a:solidFill>
                  <a:srgbClr val="FF00FF"/>
                </a:solidFill>
                <a:latin typeface="Comic Sans MS" panose="030F0702030302020204" pitchFamily="66" charset="0"/>
                <a:ea typeface="+mn-ea"/>
              </a:rPr>
              <a:t>“Microprocessors”</a:t>
            </a:r>
            <a:endParaRPr lang="en-US" altLang="zh-CN" sz="1400" b="1" kern="0" dirty="0">
              <a:solidFill>
                <a:srgbClr val="00FF00"/>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可编程控制器（</a:t>
            </a:r>
            <a:r>
              <a:rPr lang="en-US" altLang="zh-CN" sz="1400" b="1" kern="0" dirty="0">
                <a:solidFill>
                  <a:srgbClr val="330033"/>
                </a:solidFill>
                <a:latin typeface="Comic Sans MS" panose="030F0702030302020204" pitchFamily="66" charset="0"/>
                <a:ea typeface="+mn-ea"/>
              </a:rPr>
              <a:t>Programmable Controller</a:t>
            </a:r>
            <a:r>
              <a:rPr lang="zh-CN" altLang="en-US" sz="1400" b="1" kern="0" dirty="0">
                <a:solidFill>
                  <a:srgbClr val="330033"/>
                </a:solidFill>
                <a:latin typeface="Comic Sans MS" panose="030F0702030302020204" pitchFamily="66" charset="0"/>
                <a:ea typeface="+mn-ea"/>
              </a:rPr>
              <a:t>）</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单片微处理器（</a:t>
            </a:r>
            <a:r>
              <a:rPr lang="en-US" altLang="zh-CN" sz="1400" b="1" kern="0" dirty="0">
                <a:solidFill>
                  <a:srgbClr val="330033"/>
                </a:solidFill>
                <a:latin typeface="Comic Sans MS" panose="030F0702030302020204" pitchFamily="66" charset="0"/>
                <a:ea typeface="+mn-ea"/>
              </a:rPr>
              <a:t>Single-Chip Microprocessors</a:t>
            </a:r>
            <a:r>
              <a:rPr lang="zh-CN" altLang="en-US" sz="1400" b="1" kern="0" dirty="0">
                <a:solidFill>
                  <a:srgbClr val="330033"/>
                </a:solidFill>
                <a:latin typeface="Comic Sans MS" panose="030F0702030302020204" pitchFamily="66" charset="0"/>
                <a:ea typeface="+mn-ea"/>
              </a:rPr>
              <a:t>）</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Tx/>
              <a:buChar char="-"/>
              <a:defRPr/>
            </a:pPr>
            <a:r>
              <a:rPr lang="zh-CN" altLang="en-US" sz="1400" b="1" kern="0" dirty="0">
                <a:solidFill>
                  <a:srgbClr val="330033"/>
                </a:solidFill>
                <a:latin typeface="Comic Sans MS" panose="030F0702030302020204" pitchFamily="66" charset="0"/>
                <a:ea typeface="+mn-ea"/>
              </a:rPr>
              <a:t>个人计算机，</a:t>
            </a:r>
            <a:r>
              <a:rPr lang="en-US" altLang="zh-CN" sz="1400" b="1" kern="0" dirty="0">
                <a:solidFill>
                  <a:srgbClr val="330033"/>
                </a:solidFill>
                <a:latin typeface="Comic Sans MS" panose="030F0702030302020204" pitchFamily="66" charset="0"/>
                <a:ea typeface="+mn-ea"/>
              </a:rPr>
              <a:t>Personal Computers (PC)</a:t>
            </a:r>
            <a:endParaRPr lang="en-US" altLang="zh-CN" sz="1400" b="1" kern="0" dirty="0">
              <a:solidFill>
                <a:srgbClr val="CCFFCC"/>
              </a:solidFill>
              <a:latin typeface="Comic Sans MS" panose="030F0702030302020204" pitchFamily="66" charset="0"/>
              <a:ea typeface="+mn-ea"/>
            </a:endParaRPr>
          </a:p>
          <a:p>
            <a:pPr marL="342900" indent="-342900" eaLnBrk="1" hangingPunct="1">
              <a:lnSpc>
                <a:spcPts val="2500"/>
              </a:lnSpc>
              <a:spcBef>
                <a:spcPct val="20000"/>
              </a:spcBef>
              <a:buClr>
                <a:schemeClr val="hlink"/>
              </a:buClr>
              <a:buSzPct val="70000"/>
              <a:buFont typeface="Wingdings" panose="05000000000000000000" pitchFamily="2" charset="2"/>
              <a:buChar char="n"/>
              <a:defRPr/>
            </a:pPr>
            <a:r>
              <a:rPr lang="en-US" altLang="zh-CN" sz="1400" b="1" u="sng" kern="0" dirty="0">
                <a:solidFill>
                  <a:srgbClr val="1A1A00"/>
                </a:solidFill>
                <a:latin typeface="Comic Sans MS" panose="030F0702030302020204" pitchFamily="66" charset="0"/>
                <a:ea typeface="+mn-ea"/>
              </a:rPr>
              <a:t>1980</a:t>
            </a:r>
            <a:r>
              <a:rPr lang="zh-CN" altLang="en-US" sz="1400" b="1" u="sng" kern="0" dirty="0">
                <a:solidFill>
                  <a:srgbClr val="1A1A00"/>
                </a:solidFill>
                <a:latin typeface="Comic Sans MS" panose="030F0702030302020204" pitchFamily="66" charset="0"/>
                <a:ea typeface="+mn-ea"/>
              </a:rPr>
              <a:t>年代的十年</a:t>
            </a:r>
            <a:r>
              <a:rPr lang="en-US" altLang="zh-CN" sz="1400" b="1" kern="0" dirty="0">
                <a:solidFill>
                  <a:srgbClr val="1A1A00"/>
                </a:solidFill>
                <a:latin typeface="Comic Sans MS" panose="030F0702030302020204" pitchFamily="66" charset="0"/>
                <a:ea typeface="+mn-ea"/>
              </a:rPr>
              <a:t> </a:t>
            </a:r>
            <a:r>
              <a:rPr lang="en-US" altLang="zh-CN" sz="1400" b="1" kern="0" dirty="0">
                <a:solidFill>
                  <a:srgbClr val="FF00FF"/>
                </a:solidFill>
                <a:latin typeface="Comic Sans MS" panose="030F0702030302020204" pitchFamily="66" charset="0"/>
                <a:ea typeface="+mn-ea"/>
              </a:rPr>
              <a:t>“Quantitative Architecture”</a:t>
            </a:r>
            <a:endParaRPr lang="en-US" altLang="zh-CN" sz="1400" b="1" kern="0" dirty="0">
              <a:solidFill>
                <a:srgbClr val="00FF00"/>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指令流水线（</a:t>
            </a:r>
            <a:r>
              <a:rPr lang="en-US" altLang="zh-CN" sz="1400" b="1" kern="0" dirty="0">
                <a:solidFill>
                  <a:srgbClr val="330033"/>
                </a:solidFill>
                <a:latin typeface="Comic Sans MS" panose="030F0702030302020204" pitchFamily="66" charset="0"/>
                <a:ea typeface="+mn-ea"/>
              </a:rPr>
              <a:t>Instruction Pipelining</a:t>
            </a:r>
            <a:r>
              <a:rPr lang="zh-CN" altLang="en-US" sz="1400" b="1" kern="0" dirty="0">
                <a:solidFill>
                  <a:srgbClr val="330033"/>
                </a:solidFill>
                <a:latin typeface="Comic Sans MS" panose="030F0702030302020204" pitchFamily="66" charset="0"/>
                <a:ea typeface="+mn-ea"/>
              </a:rPr>
              <a:t>）</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高速</a:t>
            </a:r>
            <a:r>
              <a:rPr lang="en-US" altLang="zh-CN" sz="1400" b="1" kern="0" dirty="0">
                <a:solidFill>
                  <a:srgbClr val="330033"/>
                </a:solidFill>
                <a:latin typeface="Comic Sans MS" panose="030F0702030302020204" pitchFamily="66" charset="0"/>
                <a:ea typeface="+mn-ea"/>
              </a:rPr>
              <a:t>Cache</a:t>
            </a:r>
            <a:r>
              <a:rPr lang="zh-CN" altLang="en-US" sz="1400" b="1" kern="0" dirty="0">
                <a:solidFill>
                  <a:srgbClr val="330033"/>
                </a:solidFill>
                <a:latin typeface="Comic Sans MS" panose="030F0702030302020204" pitchFamily="66" charset="0"/>
                <a:ea typeface="+mn-ea"/>
              </a:rPr>
              <a:t>存储器（</a:t>
            </a:r>
            <a:r>
              <a:rPr lang="en-US" altLang="zh-CN" sz="1400" b="1" kern="0" dirty="0">
                <a:solidFill>
                  <a:srgbClr val="330033"/>
                </a:solidFill>
                <a:latin typeface="Comic Sans MS" panose="030F0702030302020204" pitchFamily="66" charset="0"/>
                <a:ea typeface="+mn-ea"/>
              </a:rPr>
              <a:t>Fast Cache Memories</a:t>
            </a:r>
            <a:r>
              <a:rPr lang="zh-CN" altLang="en-US" sz="1400" b="1" kern="0" dirty="0">
                <a:solidFill>
                  <a:srgbClr val="330033"/>
                </a:solidFill>
                <a:latin typeface="Comic Sans MS" panose="030F0702030302020204" pitchFamily="66" charset="0"/>
                <a:ea typeface="+mn-ea"/>
              </a:rPr>
              <a:t>）</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编译器的考虑（</a:t>
            </a:r>
            <a:r>
              <a:rPr lang="en-US" altLang="zh-CN" sz="1400" b="1" kern="0" dirty="0">
                <a:solidFill>
                  <a:srgbClr val="330033"/>
                </a:solidFill>
                <a:latin typeface="Comic Sans MS" panose="030F0702030302020204" pitchFamily="66" charset="0"/>
                <a:ea typeface="+mn-ea"/>
              </a:rPr>
              <a:t>Compiler Considerations</a:t>
            </a:r>
            <a:r>
              <a:rPr lang="zh-CN" altLang="en-US" sz="1400" b="1" kern="0" dirty="0">
                <a:solidFill>
                  <a:srgbClr val="330033"/>
                </a:solidFill>
                <a:latin typeface="Comic Sans MS" panose="030F0702030302020204" pitchFamily="66" charset="0"/>
                <a:ea typeface="+mn-ea"/>
              </a:rPr>
              <a:t>）</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Tx/>
              <a:buChar char="-"/>
              <a:defRPr/>
            </a:pPr>
            <a:r>
              <a:rPr lang="zh-CN" altLang="en-US" sz="1400" b="1" kern="0" dirty="0">
                <a:solidFill>
                  <a:srgbClr val="330033"/>
                </a:solidFill>
                <a:latin typeface="Comic Sans MS" panose="030F0702030302020204" pitchFamily="66" charset="0"/>
                <a:ea typeface="+mn-ea"/>
              </a:rPr>
              <a:t>工作站，</a:t>
            </a:r>
            <a:r>
              <a:rPr lang="en-US" altLang="zh-CN" sz="1400" b="1" kern="0" dirty="0">
                <a:solidFill>
                  <a:srgbClr val="330033"/>
                </a:solidFill>
                <a:latin typeface="Comic Sans MS" panose="030F0702030302020204" pitchFamily="66" charset="0"/>
                <a:ea typeface="+mn-ea"/>
              </a:rPr>
              <a:t>Workstations</a:t>
            </a:r>
            <a:endParaRPr lang="en-US" altLang="zh-CN" sz="1400" b="1" kern="0" dirty="0">
              <a:solidFill>
                <a:srgbClr val="CCFFCC"/>
              </a:solidFill>
              <a:latin typeface="Comic Sans MS" panose="030F0702030302020204" pitchFamily="66" charset="0"/>
              <a:ea typeface="+mn-ea"/>
            </a:endParaRPr>
          </a:p>
          <a:p>
            <a:pPr marL="342900" indent="-342900" eaLnBrk="1" hangingPunct="1">
              <a:lnSpc>
                <a:spcPts val="2500"/>
              </a:lnSpc>
              <a:spcBef>
                <a:spcPct val="20000"/>
              </a:spcBef>
              <a:buClr>
                <a:schemeClr val="hlink"/>
              </a:buClr>
              <a:buSzPct val="70000"/>
              <a:buFont typeface="Wingdings" panose="05000000000000000000" pitchFamily="2" charset="2"/>
              <a:buChar char="n"/>
              <a:defRPr/>
            </a:pPr>
            <a:r>
              <a:rPr lang="en-US" altLang="zh-CN" sz="1400" b="1" u="sng" kern="0" dirty="0">
                <a:solidFill>
                  <a:srgbClr val="1A1A00"/>
                </a:solidFill>
                <a:latin typeface="Comic Sans MS" panose="030F0702030302020204" pitchFamily="66" charset="0"/>
                <a:ea typeface="+mn-ea"/>
              </a:rPr>
              <a:t>1990</a:t>
            </a:r>
            <a:r>
              <a:rPr lang="zh-CN" altLang="en-US" sz="1400" b="1" u="sng" kern="0" dirty="0">
                <a:solidFill>
                  <a:srgbClr val="1A1A00"/>
                </a:solidFill>
                <a:latin typeface="Comic Sans MS" panose="030F0702030302020204" pitchFamily="66" charset="0"/>
                <a:ea typeface="+mn-ea"/>
              </a:rPr>
              <a:t>年代的十年</a:t>
            </a:r>
            <a:r>
              <a:rPr lang="en-US" altLang="zh-CN" sz="1400" b="1" kern="0" dirty="0">
                <a:solidFill>
                  <a:srgbClr val="1A1A00"/>
                </a:solidFill>
                <a:latin typeface="Comic Sans MS" panose="030F0702030302020204" pitchFamily="66" charset="0"/>
                <a:ea typeface="+mn-ea"/>
              </a:rPr>
              <a:t> </a:t>
            </a:r>
            <a:r>
              <a:rPr lang="en-US" altLang="zh-CN" sz="1400" b="1" kern="0" dirty="0">
                <a:solidFill>
                  <a:srgbClr val="FF00FF"/>
                </a:solidFill>
                <a:latin typeface="Comic Sans MS" panose="030F0702030302020204" pitchFamily="66" charset="0"/>
                <a:ea typeface="+mn-ea"/>
              </a:rPr>
              <a:t>“Instruction-Level Parallelism”</a:t>
            </a:r>
            <a:endParaRPr lang="en-US" altLang="zh-CN" sz="1400" b="1" kern="0" dirty="0">
              <a:solidFill>
                <a:srgbClr val="00FF00"/>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超标量处理器，</a:t>
            </a:r>
            <a:r>
              <a:rPr lang="en-US" altLang="zh-CN" sz="1400" b="1" kern="0" dirty="0">
                <a:solidFill>
                  <a:srgbClr val="330033"/>
                </a:solidFill>
                <a:latin typeface="Comic Sans MS" panose="030F0702030302020204" pitchFamily="66" charset="0"/>
                <a:ea typeface="+mn-ea"/>
              </a:rPr>
              <a:t>Superscalar Processors</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 typeface="Wingdings" panose="05000000000000000000" pitchFamily="2" charset="2"/>
              <a:buNone/>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静态</a:t>
            </a:r>
            <a:r>
              <a:rPr lang="en-US" altLang="zh-CN" sz="1400" b="1" kern="0" dirty="0">
                <a:solidFill>
                  <a:srgbClr val="330033"/>
                </a:solidFill>
                <a:latin typeface="Comic Sans MS" panose="030F0702030302020204" pitchFamily="66" charset="0"/>
                <a:ea typeface="+mn-ea"/>
              </a:rPr>
              <a:t>/</a:t>
            </a:r>
            <a:r>
              <a:rPr lang="zh-CN" altLang="en-US" sz="1400" b="1" kern="0" dirty="0">
                <a:solidFill>
                  <a:srgbClr val="330033"/>
                </a:solidFill>
                <a:latin typeface="Comic Sans MS" panose="030F0702030302020204" pitchFamily="66" charset="0"/>
                <a:ea typeface="+mn-ea"/>
              </a:rPr>
              <a:t>动态指令调度（乱序执行），</a:t>
            </a:r>
            <a:r>
              <a:rPr lang="en-US" altLang="zh-CN" sz="1400" b="1" kern="0" dirty="0">
                <a:solidFill>
                  <a:srgbClr val="330033"/>
                </a:solidFill>
                <a:latin typeface="Comic Sans MS" panose="030F0702030302020204" pitchFamily="66" charset="0"/>
                <a:ea typeface="+mn-ea"/>
              </a:rPr>
              <a:t>Aggressive Code Scheduling</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defRPr/>
            </a:pPr>
            <a:r>
              <a:rPr lang="en-US" altLang="zh-CN" sz="1400" b="1" kern="0" dirty="0">
                <a:solidFill>
                  <a:srgbClr val="330033"/>
                </a:solidFill>
                <a:latin typeface="Comic Sans MS" panose="030F0702030302020204" pitchFamily="66" charset="0"/>
                <a:ea typeface="+mn-ea"/>
              </a:rPr>
              <a:t>- </a:t>
            </a:r>
            <a:r>
              <a:rPr lang="zh-CN" altLang="en-US" sz="1400" b="1" kern="0" dirty="0">
                <a:solidFill>
                  <a:srgbClr val="330033"/>
                </a:solidFill>
                <a:latin typeface="Comic Sans MS" panose="030F0702030302020204" pitchFamily="66" charset="0"/>
                <a:ea typeface="+mn-ea"/>
              </a:rPr>
              <a:t>推测执行微结构，</a:t>
            </a:r>
            <a:r>
              <a:rPr lang="en-US" altLang="zh-CN" sz="1400" b="1" kern="0" dirty="0">
                <a:solidFill>
                  <a:srgbClr val="330033"/>
                </a:solidFill>
                <a:latin typeface="Comic Sans MS" panose="030F0702030302020204" pitchFamily="66" charset="0"/>
                <a:ea typeface="+mn-ea"/>
              </a:rPr>
              <a:t>Speculative Microarchitectures</a:t>
            </a:r>
            <a:endParaRPr lang="en-US" altLang="zh-CN" sz="1400" b="1" kern="0" dirty="0">
              <a:solidFill>
                <a:srgbClr val="CCFFCC"/>
              </a:solidFill>
              <a:latin typeface="Comic Sans MS" panose="030F0702030302020204" pitchFamily="66" charset="0"/>
              <a:ea typeface="+mn-ea"/>
            </a:endParaRPr>
          </a:p>
          <a:p>
            <a:pPr marL="742950" lvl="1" indent="-285750" eaLnBrk="1" hangingPunct="1">
              <a:lnSpc>
                <a:spcPts val="2500"/>
              </a:lnSpc>
              <a:spcBef>
                <a:spcPct val="20000"/>
              </a:spcBef>
              <a:buClr>
                <a:schemeClr val="accent2"/>
              </a:buClr>
              <a:buSzPct val="70000"/>
              <a:buFontTx/>
              <a:buChar char="-"/>
              <a:defRPr/>
            </a:pPr>
            <a:r>
              <a:rPr lang="zh-CN" altLang="en-US" sz="1400" b="1" kern="0" dirty="0">
                <a:solidFill>
                  <a:srgbClr val="330033"/>
                </a:solidFill>
                <a:latin typeface="Comic Sans MS" panose="030F0702030302020204" pitchFamily="66" charset="0"/>
                <a:ea typeface="+mn-ea"/>
              </a:rPr>
              <a:t>低成本桌面超级计算，</a:t>
            </a:r>
            <a:r>
              <a:rPr lang="en-US" altLang="zh-CN" sz="1400" b="1" kern="0" dirty="0">
                <a:solidFill>
                  <a:srgbClr val="330033"/>
                </a:solidFill>
                <a:latin typeface="Comic Sans MS" panose="030F0702030302020204" pitchFamily="66" charset="0"/>
                <a:ea typeface="+mn-ea"/>
              </a:rPr>
              <a:t>Low-Cost Desktop Supercomputing</a:t>
            </a:r>
            <a:endParaRPr lang="en-US" altLang="zh-CN" sz="1400" b="1" kern="0" dirty="0">
              <a:solidFill>
                <a:srgbClr val="CCFFCC"/>
              </a:solidFill>
              <a:latin typeface="Comic Sans MS" panose="030F0702030302020204" pitchFamily="66" charset="0"/>
              <a:ea typeface="+mn-ea"/>
            </a:endParaRPr>
          </a:p>
          <a:p>
            <a:pPr marL="342900" indent="-342900" eaLnBrk="1" hangingPunct="1">
              <a:lnSpc>
                <a:spcPts val="2500"/>
              </a:lnSpc>
              <a:spcBef>
                <a:spcPct val="20000"/>
              </a:spcBef>
              <a:buClr>
                <a:schemeClr val="hlink"/>
              </a:buClr>
              <a:buSzPct val="70000"/>
              <a:buFont typeface="Wingdings" panose="05000000000000000000" pitchFamily="2" charset="2"/>
              <a:buChar char="n"/>
              <a:defRPr/>
            </a:pPr>
            <a:r>
              <a:rPr lang="en-US" altLang="zh-CN" sz="1400" b="1" u="sng" kern="0" dirty="0">
                <a:solidFill>
                  <a:srgbClr val="1A1A00"/>
                </a:solidFill>
                <a:latin typeface="Comic Sans MS" panose="030F0702030302020204" pitchFamily="66" charset="0"/>
                <a:ea typeface="+mn-ea"/>
              </a:rPr>
              <a:t>2000</a:t>
            </a:r>
            <a:r>
              <a:rPr lang="zh-CN" altLang="en-US" sz="1400" b="1" u="sng" kern="0" dirty="0">
                <a:solidFill>
                  <a:srgbClr val="1A1A00"/>
                </a:solidFill>
                <a:latin typeface="Comic Sans MS" panose="030F0702030302020204" pitchFamily="66" charset="0"/>
                <a:ea typeface="+mn-ea"/>
              </a:rPr>
              <a:t>年代的</a:t>
            </a:r>
            <a:r>
              <a:rPr lang="zh-CN" altLang="en-US" sz="1400" b="1" u="sng" kern="0" dirty="0">
                <a:solidFill>
                  <a:srgbClr val="003FFF"/>
                </a:solidFill>
                <a:latin typeface="Comic Sans MS" panose="030F0702030302020204" pitchFamily="66" charset="0"/>
                <a:ea typeface="+mn-ea"/>
              </a:rPr>
              <a:t>十年</a:t>
            </a:r>
            <a:r>
              <a:rPr lang="en-US" altLang="zh-CN" sz="1400" b="1" u="sng" kern="0" dirty="0">
                <a:solidFill>
                  <a:srgbClr val="003FFF"/>
                </a:solidFill>
                <a:latin typeface="Comic Sans MS" panose="030F0702030302020204" pitchFamily="66" charset="0"/>
                <a:ea typeface="+mn-ea"/>
              </a:rPr>
              <a:t>  </a:t>
            </a:r>
            <a:r>
              <a:rPr lang="en-US" altLang="zh-CN" sz="1400" b="1" kern="0" dirty="0">
                <a:solidFill>
                  <a:srgbClr val="003FFF"/>
                </a:solidFill>
                <a:latin typeface="Comic Sans MS" panose="030F0702030302020204" pitchFamily="66" charset="0"/>
                <a:ea typeface="+mn-ea"/>
              </a:rPr>
              <a:t>“Thread-level/Data-level parallelism”</a:t>
            </a:r>
            <a:r>
              <a:rPr lang="en-US" altLang="zh-CN" sz="1400" b="1" u="sng" kern="0" dirty="0">
                <a:solidFill>
                  <a:srgbClr val="003FFF"/>
                </a:solidFill>
                <a:latin typeface="Comic Sans MS" panose="030F0702030302020204" pitchFamily="66" charset="0"/>
                <a:ea typeface="+mn-ea"/>
              </a:rPr>
              <a:t> </a:t>
            </a:r>
            <a:endParaRPr lang="en-US" altLang="zh-CN" sz="1400" b="1" u="sng" kern="0" dirty="0">
              <a:solidFill>
                <a:srgbClr val="003FFF"/>
              </a:solidFill>
              <a:latin typeface="Comic Sans MS" panose="030F0702030302020204" pitchFamily="66" charset="0"/>
              <a:ea typeface="+mn-ea"/>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857500" y="642938"/>
            <a:ext cx="3714750" cy="785812"/>
          </a:xfrm>
          <a:prstGeom prst="rect">
            <a:avLst/>
          </a:prstGeom>
          <a:noFill/>
          <a:ln w="9525">
            <a:noFill/>
            <a:miter lim="800000"/>
          </a:ln>
          <a:effectLst/>
        </p:spPr>
        <p:txBody>
          <a:bodyPr/>
          <a:lstStyle/>
          <a:p>
            <a:pPr marL="342900" indent="-342900" algn="just">
              <a:spcBef>
                <a:spcPct val="20000"/>
              </a:spcBef>
              <a:buClr>
                <a:schemeClr val="hlink"/>
              </a:buClr>
              <a:buSzPct val="70000"/>
              <a:defRPr/>
            </a:pPr>
            <a:r>
              <a:rPr lang="zh-CN" altLang="en-US" sz="4000" b="1" kern="0" dirty="0">
                <a:solidFill>
                  <a:srgbClr val="000000"/>
                </a:solidFill>
                <a:latin typeface="Verdana" panose="020B0604030504040204" pitchFamily="34" charset="0"/>
              </a:rPr>
              <a:t>可靠性的量化</a:t>
            </a:r>
            <a:endParaRPr lang="en-US" altLang="zh-CN" sz="4000" b="1" kern="0" dirty="0">
              <a:solidFill>
                <a:srgbClr val="000000"/>
              </a:solidFill>
              <a:latin typeface="Verdana" panose="020B0604030504040204" pitchFamily="34" charset="0"/>
            </a:endParaRPr>
          </a:p>
        </p:txBody>
      </p:sp>
      <p:sp>
        <p:nvSpPr>
          <p:cNvPr id="4" name="Rectangle 3"/>
          <p:cNvSpPr txBox="1">
            <a:spLocks noChangeArrowheads="1"/>
          </p:cNvSpPr>
          <p:nvPr/>
        </p:nvSpPr>
        <p:spPr bwMode="auto">
          <a:xfrm>
            <a:off x="17463" y="1481138"/>
            <a:ext cx="8803009" cy="3964086"/>
          </a:xfrm>
          <a:prstGeom prst="rect">
            <a:avLst/>
          </a:prstGeom>
          <a:noFill/>
          <a:ln w="9525">
            <a:noFill/>
            <a:miter lim="800000"/>
          </a:ln>
          <a:effectLst/>
        </p:spPr>
        <p:txBody>
          <a:bodyPr/>
          <a:lstStyle/>
          <a:p>
            <a:pPr marL="342900" indent="-342900">
              <a:lnSpc>
                <a:spcPct val="90000"/>
              </a:lnSpc>
              <a:spcBef>
                <a:spcPct val="20000"/>
              </a:spcBef>
              <a:buClr>
                <a:schemeClr val="hlink"/>
              </a:buClr>
              <a:buSzPct val="70000"/>
              <a:buFont typeface="Wingdings" panose="05000000000000000000" pitchFamily="2" charset="2"/>
              <a:buChar char="n"/>
              <a:defRPr/>
            </a:pPr>
            <a:r>
              <a:rPr lang="zh-CN" altLang="en-US" sz="2800" b="1" kern="0" dirty="0">
                <a:solidFill>
                  <a:srgbClr val="000000"/>
                </a:solidFill>
                <a:latin typeface="+mn-lt"/>
                <a:ea typeface="+mn-ea"/>
              </a:rPr>
              <a:t>模块可靠性：</a:t>
            </a:r>
            <a:r>
              <a:rPr lang="zh-CN" altLang="en-US" sz="2400" b="1" kern="0" dirty="0">
                <a:solidFill>
                  <a:srgbClr val="000000"/>
                </a:solidFill>
                <a:latin typeface="+mn-lt"/>
                <a:ea typeface="+mn-ea"/>
              </a:rPr>
              <a:t>从模块可用到出现故障的持续服务度量</a:t>
            </a:r>
            <a:endParaRPr lang="en-US" altLang="zh-CN" sz="2400" b="1" kern="0" dirty="0">
              <a:solidFill>
                <a:srgbClr val="FFFFFF"/>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Char char="n"/>
              <a:defRPr/>
            </a:pPr>
            <a:r>
              <a:rPr lang="en-US" altLang="zh-CN" sz="2800" b="1" kern="0" dirty="0">
                <a:solidFill>
                  <a:srgbClr val="006633"/>
                </a:solidFill>
                <a:latin typeface="+mn-lt"/>
                <a:ea typeface="+mn-ea"/>
              </a:rPr>
              <a:t>MTTF</a:t>
            </a:r>
            <a:r>
              <a:rPr lang="zh-CN" altLang="en-US" sz="2800" b="1" kern="0" dirty="0">
                <a:solidFill>
                  <a:srgbClr val="006633"/>
                </a:solidFill>
                <a:latin typeface="+mn-lt"/>
                <a:ea typeface="+mn-ea"/>
              </a:rPr>
              <a:t>（</a:t>
            </a:r>
            <a:r>
              <a:rPr lang="en-US" altLang="zh-CN" sz="2800" b="1" kern="0" dirty="0">
                <a:solidFill>
                  <a:srgbClr val="006633"/>
                </a:solidFill>
                <a:latin typeface="+mn-lt"/>
                <a:ea typeface="+mn-ea"/>
              </a:rPr>
              <a:t>mean time</a:t>
            </a:r>
            <a:r>
              <a:rPr lang="zh-CN" altLang="en-US" sz="2800" b="1" kern="0" dirty="0">
                <a:solidFill>
                  <a:srgbClr val="006633"/>
                </a:solidFill>
                <a:latin typeface="+mn-lt"/>
                <a:ea typeface="+mn-ea"/>
              </a:rPr>
              <a:t> </a:t>
            </a:r>
            <a:r>
              <a:rPr lang="en-US" altLang="zh-CN" sz="2800" b="1" kern="0" dirty="0">
                <a:solidFill>
                  <a:srgbClr val="006633"/>
                </a:solidFill>
                <a:latin typeface="+mn-lt"/>
                <a:ea typeface="+mn-ea"/>
              </a:rPr>
              <a:t>to failure</a:t>
            </a:r>
            <a:r>
              <a:rPr lang="zh-CN" altLang="en-US" sz="2800" b="1" kern="0" dirty="0">
                <a:solidFill>
                  <a:srgbClr val="006633"/>
                </a:solidFill>
                <a:latin typeface="+mn-lt"/>
                <a:ea typeface="+mn-ea"/>
              </a:rPr>
              <a:t>）</a:t>
            </a:r>
            <a:endParaRPr lang="en-US" altLang="zh-CN" sz="2800" b="1" kern="0" dirty="0">
              <a:solidFill>
                <a:srgbClr val="FF99CC"/>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Char char="n"/>
              <a:defRPr/>
            </a:pPr>
            <a:r>
              <a:rPr lang="en-US" altLang="zh-CN" sz="2800" b="1" kern="0" dirty="0">
                <a:solidFill>
                  <a:srgbClr val="990000"/>
                </a:solidFill>
                <a:latin typeface="+mn-lt"/>
                <a:ea typeface="+mn-ea"/>
              </a:rPr>
              <a:t>MTTR</a:t>
            </a:r>
            <a:r>
              <a:rPr lang="zh-CN" altLang="en-US" sz="2800" b="1" kern="0" dirty="0">
                <a:solidFill>
                  <a:srgbClr val="990000"/>
                </a:solidFill>
                <a:latin typeface="+mn-lt"/>
                <a:ea typeface="+mn-ea"/>
              </a:rPr>
              <a:t>（</a:t>
            </a:r>
            <a:r>
              <a:rPr lang="en-US" altLang="zh-CN" sz="2800" b="1" kern="0" dirty="0">
                <a:solidFill>
                  <a:srgbClr val="990000"/>
                </a:solidFill>
                <a:latin typeface="+mn-lt"/>
                <a:ea typeface="+mn-ea"/>
              </a:rPr>
              <a:t>mean time to repair</a:t>
            </a:r>
            <a:r>
              <a:rPr lang="zh-CN" altLang="en-US" sz="2800" b="1" kern="0" dirty="0">
                <a:solidFill>
                  <a:srgbClr val="990000"/>
                </a:solidFill>
                <a:latin typeface="+mn-lt"/>
                <a:ea typeface="+mn-ea"/>
              </a:rPr>
              <a:t>）</a:t>
            </a:r>
            <a:endParaRPr lang="en-US" altLang="zh-CN" sz="2800" b="1" kern="0" dirty="0">
              <a:solidFill>
                <a:srgbClr val="66FFFF"/>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Char char="n"/>
              <a:defRPr/>
            </a:pPr>
            <a:r>
              <a:rPr lang="en-US" altLang="zh-CN" sz="2800" b="1" kern="0" dirty="0">
                <a:solidFill>
                  <a:srgbClr val="000000"/>
                </a:solidFill>
                <a:latin typeface="+mn-lt"/>
                <a:ea typeface="+mn-ea"/>
              </a:rPr>
              <a:t>FIT  </a:t>
            </a:r>
            <a:r>
              <a:rPr lang="zh-CN" altLang="en-US" sz="2800" b="1" kern="0" dirty="0" smtClean="0">
                <a:solidFill>
                  <a:srgbClr val="000000"/>
                </a:solidFill>
                <a:latin typeface="+mn-lt"/>
                <a:ea typeface="+mn-ea"/>
              </a:rPr>
              <a:t>（</a:t>
            </a:r>
            <a:r>
              <a:rPr lang="en-US" altLang="zh-CN" sz="2800" dirty="0">
                <a:solidFill>
                  <a:schemeClr val="tx1"/>
                </a:solidFill>
                <a:latin typeface="+mn-lt"/>
              </a:rPr>
              <a:t>failures in time</a:t>
            </a:r>
            <a:r>
              <a:rPr lang="zh-CN" altLang="en-US" sz="2800" b="1" kern="0" dirty="0" smtClean="0">
                <a:solidFill>
                  <a:srgbClr val="000000"/>
                </a:solidFill>
                <a:latin typeface="+mn-lt"/>
                <a:ea typeface="+mn-ea"/>
              </a:rPr>
              <a:t>故障率</a:t>
            </a:r>
            <a:r>
              <a:rPr lang="zh-CN" altLang="en-US" sz="2800" b="1" kern="0" dirty="0">
                <a:solidFill>
                  <a:srgbClr val="000000"/>
                </a:solidFill>
                <a:latin typeface="+mn-lt"/>
                <a:ea typeface="+mn-ea"/>
              </a:rPr>
              <a:t>）：</a:t>
            </a:r>
            <a:r>
              <a:rPr lang="en-US" altLang="zh-CN" sz="2800" b="1" kern="0" dirty="0">
                <a:solidFill>
                  <a:srgbClr val="000000"/>
                </a:solidFill>
                <a:latin typeface="+mn-lt"/>
                <a:ea typeface="+mn-ea"/>
              </a:rPr>
              <a:t>1/MTTF</a:t>
            </a:r>
            <a:endParaRPr lang="en-US" altLang="zh-CN" sz="2800" b="1" kern="0" dirty="0">
              <a:solidFill>
                <a:srgbClr val="FFFFFF"/>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Char char="n"/>
              <a:defRPr/>
            </a:pPr>
            <a:r>
              <a:rPr lang="en-US" altLang="zh-CN" sz="2800" b="1" kern="0" dirty="0">
                <a:solidFill>
                  <a:srgbClr val="0000FF"/>
                </a:solidFill>
                <a:latin typeface="+mn-lt"/>
                <a:ea typeface="+mn-ea"/>
              </a:rPr>
              <a:t>MTBF </a:t>
            </a:r>
            <a:r>
              <a:rPr lang="en-US" altLang="zh-CN" sz="2800" b="1" kern="0" dirty="0">
                <a:solidFill>
                  <a:srgbClr val="000000"/>
                </a:solidFill>
                <a:latin typeface="+mn-lt"/>
                <a:ea typeface="+mn-ea"/>
              </a:rPr>
              <a:t>= MTTF+MTTR</a:t>
            </a:r>
            <a:endParaRPr lang="en-US" altLang="zh-CN" sz="2800" b="1" kern="0" dirty="0">
              <a:solidFill>
                <a:srgbClr val="FFFFFF"/>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zh-CN" altLang="en-US" sz="2800" b="1" kern="0" dirty="0">
                <a:solidFill>
                  <a:srgbClr val="000000"/>
                </a:solidFill>
                <a:latin typeface="+mn-lt"/>
                <a:ea typeface="+mn-ea"/>
              </a:rPr>
              <a:t>模块可用性</a:t>
            </a:r>
            <a:endParaRPr lang="en-US" altLang="zh-CN" sz="2800" b="1" kern="0" dirty="0">
              <a:solidFill>
                <a:srgbClr val="FFFFFF"/>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Char char="n"/>
              <a:defRPr/>
            </a:pPr>
            <a:r>
              <a:rPr lang="en-US" altLang="zh-CN" sz="2800" b="1" u="sng" kern="0" dirty="0">
                <a:solidFill>
                  <a:srgbClr val="0000FF"/>
                </a:solidFill>
                <a:latin typeface="+mn-lt"/>
                <a:ea typeface="+mn-ea"/>
              </a:rPr>
              <a:t>     MTTF          </a:t>
            </a:r>
            <a:r>
              <a:rPr lang="en-US" altLang="zh-CN" sz="2800" b="1" kern="0" dirty="0">
                <a:solidFill>
                  <a:srgbClr val="0000FF"/>
                </a:solidFill>
                <a:latin typeface="+mn-lt"/>
                <a:ea typeface="+mn-ea"/>
              </a:rPr>
              <a:t>  =  </a:t>
            </a:r>
            <a:r>
              <a:rPr lang="en-US" altLang="zh-CN" sz="2800" b="1" u="sng" kern="0" dirty="0">
                <a:solidFill>
                  <a:srgbClr val="0000FF"/>
                </a:solidFill>
                <a:latin typeface="+mn-lt"/>
                <a:ea typeface="+mn-ea"/>
              </a:rPr>
              <a:t> MTTF</a:t>
            </a:r>
            <a:endParaRPr lang="en-US" altLang="zh-CN" sz="2800" b="1" u="sng" kern="0" dirty="0">
              <a:solidFill>
                <a:srgbClr val="FFFF00"/>
              </a:solidFill>
              <a:latin typeface="+mn-lt"/>
              <a:ea typeface="+mn-ea"/>
            </a:endParaRPr>
          </a:p>
          <a:p>
            <a:pPr marL="742950" lvl="1" indent="-285750">
              <a:lnSpc>
                <a:spcPct val="90000"/>
              </a:lnSpc>
              <a:spcBef>
                <a:spcPct val="20000"/>
              </a:spcBef>
              <a:buClr>
                <a:schemeClr val="accent2"/>
              </a:buClr>
              <a:buSzPct val="70000"/>
              <a:buFont typeface="Wingdings" panose="05000000000000000000" pitchFamily="2" charset="2"/>
              <a:buNone/>
              <a:defRPr/>
            </a:pPr>
            <a:r>
              <a:rPr lang="en-US" altLang="zh-CN" sz="2800" b="1" kern="0" dirty="0">
                <a:solidFill>
                  <a:srgbClr val="0000FF"/>
                </a:solidFill>
                <a:latin typeface="+mn-lt"/>
                <a:ea typeface="+mn-ea"/>
              </a:rPr>
              <a:t>    MTTF + MTTR      MTBF</a:t>
            </a:r>
            <a:endParaRPr lang="en-US" altLang="zh-CN" sz="2800" b="1" kern="0" dirty="0">
              <a:solidFill>
                <a:srgbClr val="0000FF"/>
              </a:solidFill>
              <a:latin typeface="+mn-lt"/>
              <a:ea typeface="+mn-ea"/>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28625" y="214313"/>
            <a:ext cx="7993063" cy="766762"/>
          </a:xfrm>
        </p:spPr>
        <p:txBody>
          <a:bodyPr/>
          <a:lstStyle/>
          <a:p>
            <a:pPr algn="l">
              <a:defRPr/>
            </a:pPr>
            <a:r>
              <a:rPr lang="zh-CN" altLang="en-US" sz="2800" dirty="0" smtClean="0">
                <a:solidFill>
                  <a:srgbClr val="1A1A00"/>
                </a:solidFill>
              </a:rPr>
              <a:t>例题    设一个磁盘子系统有如下组件和</a:t>
            </a:r>
            <a:r>
              <a:rPr lang="en-US" altLang="zh-CN" sz="2800" dirty="0" smtClean="0">
                <a:solidFill>
                  <a:srgbClr val="1A1A00"/>
                </a:solidFill>
              </a:rPr>
              <a:t>MTTF:</a:t>
            </a:r>
            <a:endParaRPr lang="en-US" altLang="zh-CN" sz="2800" dirty="0">
              <a:solidFill>
                <a:srgbClr val="1A1A00"/>
              </a:solidFill>
            </a:endParaRPr>
          </a:p>
        </p:txBody>
      </p:sp>
      <p:sp>
        <p:nvSpPr>
          <p:cNvPr id="6" name="Rectangle 3"/>
          <p:cNvSpPr txBox="1">
            <a:spLocks noChangeArrowheads="1"/>
          </p:cNvSpPr>
          <p:nvPr/>
        </p:nvSpPr>
        <p:spPr bwMode="auto">
          <a:xfrm>
            <a:off x="285750" y="928688"/>
            <a:ext cx="8588375" cy="2995612"/>
          </a:xfrm>
          <a:prstGeom prst="rect">
            <a:avLst/>
          </a:prstGeom>
          <a:noFill/>
          <a:ln w="9525">
            <a:noFill/>
            <a:miter lim="800000"/>
          </a:ln>
          <a:effectLst/>
        </p:spPr>
        <p:txBody>
          <a:bodyPr/>
          <a:lstStyle/>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10</a:t>
            </a:r>
            <a:r>
              <a:rPr lang="zh-CN" altLang="en-US" sz="2400" b="1" kern="0" dirty="0">
                <a:solidFill>
                  <a:srgbClr val="00B050"/>
                </a:solidFill>
                <a:latin typeface="+mn-lt"/>
                <a:ea typeface="+mn-ea"/>
              </a:rPr>
              <a:t>个磁盘，每一个的</a:t>
            </a:r>
            <a:r>
              <a:rPr lang="en-US" altLang="zh-CN" sz="2400" b="1" kern="0" dirty="0">
                <a:solidFill>
                  <a:srgbClr val="00B050"/>
                </a:solidFill>
                <a:latin typeface="+mn-lt"/>
                <a:ea typeface="+mn-ea"/>
              </a:rPr>
              <a:t>MTTF</a:t>
            </a:r>
            <a:r>
              <a:rPr lang="zh-CN" altLang="en-US" sz="2400" b="1" kern="0" dirty="0">
                <a:solidFill>
                  <a:srgbClr val="00B050"/>
                </a:solidFill>
                <a:latin typeface="+mn-lt"/>
                <a:ea typeface="+mn-ea"/>
              </a:rPr>
              <a:t>是</a:t>
            </a:r>
            <a:r>
              <a:rPr lang="en-US" altLang="zh-CN" sz="2400" b="1" kern="0" dirty="0">
                <a:solidFill>
                  <a:srgbClr val="00B050"/>
                </a:solidFill>
                <a:latin typeface="+mn-lt"/>
                <a:ea typeface="+mn-ea"/>
              </a:rPr>
              <a:t>1 000 000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百万）小时</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smtClean="0">
                <a:solidFill>
                  <a:srgbClr val="00B050"/>
                </a:solidFill>
                <a:latin typeface="+mn-lt"/>
                <a:ea typeface="+mn-ea"/>
              </a:rPr>
              <a:t>个</a:t>
            </a:r>
            <a:r>
              <a:rPr lang="en-US" altLang="zh-CN" sz="2400" b="1" kern="0" dirty="0" smtClean="0">
                <a:solidFill>
                  <a:srgbClr val="00B050"/>
                </a:solidFill>
                <a:latin typeface="+mn-lt"/>
                <a:ea typeface="+mn-ea"/>
              </a:rPr>
              <a:t>ATA</a:t>
            </a:r>
            <a:r>
              <a:rPr lang="zh-CN" altLang="en-US" sz="2400" b="1" kern="0" dirty="0" smtClean="0">
                <a:solidFill>
                  <a:srgbClr val="00B050"/>
                </a:solidFill>
                <a:latin typeface="+mn-lt"/>
                <a:ea typeface="+mn-ea"/>
              </a:rPr>
              <a:t>控制器</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500 000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50</a:t>
            </a:r>
            <a:r>
              <a:rPr lang="zh-CN" altLang="en-US" sz="2400" b="1" kern="0" dirty="0">
                <a:solidFill>
                  <a:srgbClr val="00B050"/>
                </a:solidFill>
                <a:latin typeface="+mn-lt"/>
                <a:ea typeface="+mn-ea"/>
              </a:rPr>
              <a:t>万）小时的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个电源，</a:t>
            </a:r>
            <a:r>
              <a:rPr lang="en-US" altLang="zh-CN" sz="2400" b="1" kern="0" dirty="0">
                <a:solidFill>
                  <a:srgbClr val="00B050"/>
                </a:solidFill>
                <a:latin typeface="+mn-lt"/>
                <a:ea typeface="+mn-ea"/>
              </a:rPr>
              <a:t>200 000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20</a:t>
            </a:r>
            <a:r>
              <a:rPr lang="zh-CN" altLang="en-US" sz="2400" b="1" kern="0" dirty="0">
                <a:solidFill>
                  <a:srgbClr val="00B050"/>
                </a:solidFill>
                <a:latin typeface="+mn-lt"/>
                <a:ea typeface="+mn-ea"/>
              </a:rPr>
              <a:t>万）小时的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个风扇，</a:t>
            </a:r>
            <a:r>
              <a:rPr lang="en-US" altLang="zh-CN" sz="2400" b="1" kern="0" dirty="0">
                <a:solidFill>
                  <a:srgbClr val="00B050"/>
                </a:solidFill>
                <a:latin typeface="+mn-lt"/>
                <a:ea typeface="+mn-ea"/>
              </a:rPr>
              <a:t>200 000</a:t>
            </a:r>
            <a:r>
              <a:rPr lang="zh-CN" altLang="en-US" sz="2400" b="1" kern="0" dirty="0">
                <a:solidFill>
                  <a:srgbClr val="00B050"/>
                </a:solidFill>
                <a:latin typeface="+mn-lt"/>
                <a:ea typeface="+mn-ea"/>
              </a:rPr>
              <a:t>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smtClean="0">
                <a:solidFill>
                  <a:srgbClr val="00B050"/>
                </a:solidFill>
                <a:latin typeface="+mn-lt"/>
                <a:ea typeface="+mn-ea"/>
              </a:rPr>
              <a:t>条</a:t>
            </a:r>
            <a:r>
              <a:rPr lang="en-US" altLang="zh-CN" sz="2400" b="1" kern="0" dirty="0" smtClean="0">
                <a:solidFill>
                  <a:srgbClr val="00B050"/>
                </a:solidFill>
                <a:latin typeface="+mn-lt"/>
                <a:ea typeface="+mn-ea"/>
              </a:rPr>
              <a:t>ATA</a:t>
            </a:r>
            <a:r>
              <a:rPr lang="zh-CN" altLang="en-US" sz="2400" b="1" kern="0" dirty="0" smtClean="0">
                <a:solidFill>
                  <a:srgbClr val="00B050"/>
                </a:solidFill>
                <a:latin typeface="+mn-lt"/>
                <a:ea typeface="+mn-ea"/>
              </a:rPr>
              <a:t>电缆</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1 000 000</a:t>
            </a:r>
            <a:r>
              <a:rPr lang="zh-CN" altLang="en-US" sz="2400" b="1" kern="0" dirty="0">
                <a:solidFill>
                  <a:srgbClr val="00B050"/>
                </a:solidFill>
                <a:latin typeface="+mn-lt"/>
                <a:ea typeface="+mn-ea"/>
              </a:rPr>
              <a:t>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defRPr/>
            </a:pPr>
            <a:r>
              <a:rPr lang="en-US" altLang="zh-CN" sz="2400" b="1" kern="0" dirty="0">
                <a:solidFill>
                  <a:srgbClr val="FF00FF"/>
                </a:solidFill>
                <a:latin typeface="+mn-lt"/>
                <a:ea typeface="+mn-ea"/>
              </a:rPr>
              <a:t>            </a:t>
            </a:r>
            <a:r>
              <a:rPr lang="zh-CN" altLang="en-US" sz="2800" b="1" kern="0" dirty="0">
                <a:solidFill>
                  <a:srgbClr val="1A1A00"/>
                </a:solidFill>
                <a:latin typeface="+mj-lt"/>
                <a:ea typeface="+mj-ea"/>
                <a:cs typeface="+mj-cs"/>
              </a:rPr>
              <a:t>假设</a:t>
            </a:r>
            <a:r>
              <a:rPr lang="zh-CN" altLang="en-US" sz="2800" b="1" dirty="0">
                <a:solidFill>
                  <a:srgbClr val="1A1A00"/>
                </a:solidFill>
                <a:latin typeface="+mj-lt"/>
                <a:ea typeface="+mj-ea"/>
                <a:cs typeface="+mj-cs"/>
              </a:rPr>
              <a:t>生存周期是按指数分布的，并且故障具有独立性，计算整个系统的</a:t>
            </a:r>
            <a:r>
              <a:rPr lang="en-US" altLang="zh-CN" sz="2800" b="1" dirty="0">
                <a:solidFill>
                  <a:srgbClr val="1A1A00"/>
                </a:solidFill>
                <a:latin typeface="+mj-lt"/>
                <a:ea typeface="+mj-ea"/>
                <a:cs typeface="+mj-cs"/>
              </a:rPr>
              <a:t>MTTF</a:t>
            </a:r>
            <a:r>
              <a:rPr lang="zh-CN" altLang="en-US" sz="2800" b="1" dirty="0">
                <a:solidFill>
                  <a:srgbClr val="1A1A00"/>
                </a:solidFill>
                <a:latin typeface="+mj-lt"/>
                <a:ea typeface="+mj-ea"/>
                <a:cs typeface="+mj-cs"/>
              </a:rPr>
              <a:t>。</a:t>
            </a:r>
            <a:endParaRPr lang="en-US" altLang="zh-CN" sz="2800" b="1" dirty="0">
              <a:solidFill>
                <a:srgbClr val="1A1A00"/>
              </a:solidFill>
              <a:latin typeface="+mj-lt"/>
              <a:ea typeface="+mj-ea"/>
              <a:cs typeface="+mj-cs"/>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28625" y="214313"/>
            <a:ext cx="7993063" cy="766762"/>
          </a:xfrm>
        </p:spPr>
        <p:txBody>
          <a:bodyPr/>
          <a:lstStyle/>
          <a:p>
            <a:pPr algn="l">
              <a:defRPr/>
            </a:pPr>
            <a:r>
              <a:rPr lang="zh-CN" altLang="en-US" sz="2800" dirty="0" smtClean="0">
                <a:solidFill>
                  <a:srgbClr val="1A1A00"/>
                </a:solidFill>
              </a:rPr>
              <a:t>例题    设一个磁盘子系统有如下组件和</a:t>
            </a:r>
            <a:r>
              <a:rPr lang="en-US" altLang="zh-CN" sz="2800" dirty="0" smtClean="0">
                <a:solidFill>
                  <a:srgbClr val="1A1A00"/>
                </a:solidFill>
              </a:rPr>
              <a:t>MTTF:</a:t>
            </a:r>
            <a:endParaRPr lang="en-US" altLang="zh-CN" sz="2800" dirty="0">
              <a:solidFill>
                <a:srgbClr val="1A1A00"/>
              </a:solidFill>
            </a:endParaRPr>
          </a:p>
        </p:txBody>
      </p:sp>
      <p:sp>
        <p:nvSpPr>
          <p:cNvPr id="6" name="Rectangle 3"/>
          <p:cNvSpPr txBox="1">
            <a:spLocks noChangeArrowheads="1"/>
          </p:cNvSpPr>
          <p:nvPr/>
        </p:nvSpPr>
        <p:spPr bwMode="auto">
          <a:xfrm>
            <a:off x="285750" y="928688"/>
            <a:ext cx="8588375" cy="2995612"/>
          </a:xfrm>
          <a:prstGeom prst="rect">
            <a:avLst/>
          </a:prstGeom>
          <a:noFill/>
          <a:ln w="9525">
            <a:noFill/>
            <a:miter lim="800000"/>
          </a:ln>
          <a:effectLst/>
        </p:spPr>
        <p:txBody>
          <a:bodyPr/>
          <a:lstStyle/>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10</a:t>
            </a:r>
            <a:r>
              <a:rPr lang="zh-CN" altLang="en-US" sz="2400" b="1" kern="0" dirty="0">
                <a:solidFill>
                  <a:srgbClr val="00B050"/>
                </a:solidFill>
                <a:latin typeface="+mn-lt"/>
                <a:ea typeface="+mn-ea"/>
              </a:rPr>
              <a:t>个磁盘，每一个的</a:t>
            </a:r>
            <a:r>
              <a:rPr lang="en-US" altLang="zh-CN" sz="2400" b="1" kern="0" dirty="0">
                <a:solidFill>
                  <a:srgbClr val="00B050"/>
                </a:solidFill>
                <a:latin typeface="+mn-lt"/>
                <a:ea typeface="+mn-ea"/>
              </a:rPr>
              <a:t>MTTF</a:t>
            </a:r>
            <a:r>
              <a:rPr lang="zh-CN" altLang="en-US" sz="2400" b="1" kern="0" dirty="0">
                <a:solidFill>
                  <a:srgbClr val="00B050"/>
                </a:solidFill>
                <a:latin typeface="+mn-lt"/>
                <a:ea typeface="+mn-ea"/>
              </a:rPr>
              <a:t>是</a:t>
            </a:r>
            <a:r>
              <a:rPr lang="en-US" altLang="zh-CN" sz="2400" b="1" kern="0" dirty="0">
                <a:solidFill>
                  <a:srgbClr val="00B050"/>
                </a:solidFill>
                <a:latin typeface="+mn-lt"/>
                <a:ea typeface="+mn-ea"/>
              </a:rPr>
              <a:t>1 000 000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百万）小时</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smtClean="0">
                <a:solidFill>
                  <a:srgbClr val="00B050"/>
                </a:solidFill>
                <a:latin typeface="+mn-lt"/>
                <a:ea typeface="+mn-ea"/>
              </a:rPr>
              <a:t>个</a:t>
            </a:r>
            <a:r>
              <a:rPr lang="en-US" altLang="zh-CN" sz="2400" b="1" kern="0" dirty="0" smtClean="0">
                <a:solidFill>
                  <a:srgbClr val="00B050"/>
                </a:solidFill>
                <a:latin typeface="+mn-lt"/>
                <a:ea typeface="+mn-ea"/>
              </a:rPr>
              <a:t>ATA</a:t>
            </a:r>
            <a:r>
              <a:rPr lang="zh-CN" altLang="en-US" sz="2400" b="1" kern="0" dirty="0" smtClean="0">
                <a:solidFill>
                  <a:srgbClr val="00B050"/>
                </a:solidFill>
                <a:latin typeface="+mn-lt"/>
                <a:ea typeface="+mn-ea"/>
              </a:rPr>
              <a:t>控制器</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500 000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50</a:t>
            </a:r>
            <a:r>
              <a:rPr lang="zh-CN" altLang="en-US" sz="2400" b="1" kern="0" dirty="0">
                <a:solidFill>
                  <a:srgbClr val="00B050"/>
                </a:solidFill>
                <a:latin typeface="+mn-lt"/>
                <a:ea typeface="+mn-ea"/>
              </a:rPr>
              <a:t>万）小时的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个电源，</a:t>
            </a:r>
            <a:r>
              <a:rPr lang="en-US" altLang="zh-CN" sz="2400" b="1" kern="0" dirty="0">
                <a:solidFill>
                  <a:srgbClr val="00B050"/>
                </a:solidFill>
                <a:latin typeface="+mn-lt"/>
                <a:ea typeface="+mn-ea"/>
              </a:rPr>
              <a:t>200 000</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20</a:t>
            </a:r>
            <a:r>
              <a:rPr lang="zh-CN" altLang="en-US" sz="2400" b="1" kern="0" dirty="0">
                <a:solidFill>
                  <a:srgbClr val="00B050"/>
                </a:solidFill>
                <a:latin typeface="+mn-lt"/>
                <a:ea typeface="+mn-ea"/>
              </a:rPr>
              <a:t>万）小时的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a:solidFill>
                  <a:srgbClr val="00B050"/>
                </a:solidFill>
                <a:latin typeface="+mn-lt"/>
                <a:ea typeface="+mn-ea"/>
              </a:rPr>
              <a:t>个风扇，</a:t>
            </a:r>
            <a:r>
              <a:rPr lang="en-US" altLang="zh-CN" sz="2400" b="1" kern="0" dirty="0">
                <a:solidFill>
                  <a:srgbClr val="00B050"/>
                </a:solidFill>
                <a:latin typeface="+mn-lt"/>
                <a:ea typeface="+mn-ea"/>
              </a:rPr>
              <a:t>200 000</a:t>
            </a:r>
            <a:r>
              <a:rPr lang="zh-CN" altLang="en-US" sz="2400" b="1" kern="0" dirty="0">
                <a:solidFill>
                  <a:srgbClr val="00B050"/>
                </a:solidFill>
                <a:latin typeface="+mn-lt"/>
                <a:ea typeface="+mn-ea"/>
              </a:rPr>
              <a:t>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400" b="1" kern="0" dirty="0">
                <a:solidFill>
                  <a:srgbClr val="00B050"/>
                </a:solidFill>
                <a:latin typeface="+mn-lt"/>
                <a:ea typeface="+mn-ea"/>
              </a:rPr>
              <a:t>1</a:t>
            </a:r>
            <a:r>
              <a:rPr lang="zh-CN" altLang="en-US" sz="2400" b="1" kern="0" dirty="0" smtClean="0">
                <a:solidFill>
                  <a:srgbClr val="00B050"/>
                </a:solidFill>
                <a:latin typeface="+mn-lt"/>
                <a:ea typeface="+mn-ea"/>
              </a:rPr>
              <a:t>条</a:t>
            </a:r>
            <a:r>
              <a:rPr lang="en-US" altLang="zh-CN" sz="2400" b="1" kern="0" dirty="0" smtClean="0">
                <a:solidFill>
                  <a:srgbClr val="00B050"/>
                </a:solidFill>
                <a:latin typeface="+mn-lt"/>
                <a:ea typeface="+mn-ea"/>
              </a:rPr>
              <a:t>ATA</a:t>
            </a:r>
            <a:r>
              <a:rPr lang="zh-CN" altLang="en-US" sz="2400" b="1" kern="0" dirty="0" smtClean="0">
                <a:solidFill>
                  <a:srgbClr val="00B050"/>
                </a:solidFill>
                <a:latin typeface="+mn-lt"/>
                <a:ea typeface="+mn-ea"/>
              </a:rPr>
              <a:t>电缆</a:t>
            </a:r>
            <a:r>
              <a:rPr lang="zh-CN" altLang="en-US" sz="2400" b="1" kern="0" dirty="0">
                <a:solidFill>
                  <a:srgbClr val="00B050"/>
                </a:solidFill>
                <a:latin typeface="+mn-lt"/>
                <a:ea typeface="+mn-ea"/>
              </a:rPr>
              <a:t>，</a:t>
            </a:r>
            <a:r>
              <a:rPr lang="en-US" altLang="zh-CN" sz="2400" b="1" kern="0" dirty="0">
                <a:solidFill>
                  <a:srgbClr val="00B050"/>
                </a:solidFill>
                <a:latin typeface="+mn-lt"/>
                <a:ea typeface="+mn-ea"/>
              </a:rPr>
              <a:t>1 000 000</a:t>
            </a:r>
            <a:r>
              <a:rPr lang="zh-CN" altLang="en-US" sz="2400" b="1" kern="0" dirty="0">
                <a:solidFill>
                  <a:srgbClr val="00B050"/>
                </a:solidFill>
                <a:latin typeface="+mn-lt"/>
                <a:ea typeface="+mn-ea"/>
              </a:rPr>
              <a:t>小时的</a:t>
            </a:r>
            <a:r>
              <a:rPr lang="en-US" altLang="zh-CN" sz="2400" b="1" kern="0" dirty="0">
                <a:solidFill>
                  <a:srgbClr val="00B050"/>
                </a:solidFill>
                <a:latin typeface="+mn-lt"/>
                <a:ea typeface="+mn-ea"/>
              </a:rPr>
              <a:t>MTTF</a:t>
            </a:r>
            <a:endParaRPr lang="en-US" altLang="zh-CN" sz="2400" b="1" kern="0" dirty="0">
              <a:solidFill>
                <a:srgbClr val="00B050"/>
              </a:solidFill>
              <a:latin typeface="+mn-lt"/>
              <a:ea typeface="+mn-ea"/>
            </a:endParaRPr>
          </a:p>
          <a:p>
            <a:pPr marL="342900" indent="-342900">
              <a:lnSpc>
                <a:spcPct val="90000"/>
              </a:lnSpc>
              <a:spcBef>
                <a:spcPct val="20000"/>
              </a:spcBef>
              <a:buClr>
                <a:schemeClr val="hlink"/>
              </a:buClr>
              <a:buSzPct val="70000"/>
              <a:defRPr/>
            </a:pPr>
            <a:r>
              <a:rPr lang="en-US" altLang="zh-CN" sz="2400" b="1" kern="0" dirty="0">
                <a:solidFill>
                  <a:srgbClr val="FF00FF"/>
                </a:solidFill>
                <a:latin typeface="+mn-lt"/>
                <a:ea typeface="+mn-ea"/>
              </a:rPr>
              <a:t>            </a:t>
            </a:r>
            <a:r>
              <a:rPr lang="zh-CN" altLang="en-US" sz="2800" b="1" kern="0" dirty="0">
                <a:solidFill>
                  <a:srgbClr val="1A1A00"/>
                </a:solidFill>
                <a:latin typeface="+mj-lt"/>
                <a:ea typeface="+mj-ea"/>
                <a:cs typeface="+mj-cs"/>
              </a:rPr>
              <a:t>假设</a:t>
            </a:r>
            <a:r>
              <a:rPr lang="zh-CN" altLang="en-US" sz="2800" b="1" dirty="0">
                <a:solidFill>
                  <a:srgbClr val="1A1A00"/>
                </a:solidFill>
                <a:latin typeface="+mj-lt"/>
                <a:ea typeface="+mj-ea"/>
                <a:cs typeface="+mj-cs"/>
              </a:rPr>
              <a:t>生存周期是按指数分布的，并且故障具有独立性，计算整个系统的</a:t>
            </a:r>
            <a:r>
              <a:rPr lang="en-US" altLang="zh-CN" sz="2800" b="1" dirty="0">
                <a:solidFill>
                  <a:srgbClr val="1A1A00"/>
                </a:solidFill>
                <a:latin typeface="+mj-lt"/>
                <a:ea typeface="+mj-ea"/>
                <a:cs typeface="+mj-cs"/>
              </a:rPr>
              <a:t>MTTF</a:t>
            </a:r>
            <a:r>
              <a:rPr lang="zh-CN" altLang="en-US" sz="2800" b="1" dirty="0">
                <a:solidFill>
                  <a:srgbClr val="1A1A00"/>
                </a:solidFill>
                <a:latin typeface="+mj-lt"/>
                <a:ea typeface="+mj-ea"/>
                <a:cs typeface="+mj-cs"/>
              </a:rPr>
              <a:t>。</a:t>
            </a:r>
            <a:endParaRPr lang="en-US" altLang="zh-CN" sz="2800" b="1" dirty="0">
              <a:solidFill>
                <a:srgbClr val="1A1A00"/>
              </a:solidFill>
              <a:latin typeface="+mj-lt"/>
              <a:ea typeface="+mj-ea"/>
              <a:cs typeface="+mj-cs"/>
            </a:endParaRPr>
          </a:p>
        </p:txBody>
      </p:sp>
      <p:sp>
        <p:nvSpPr>
          <p:cNvPr id="16388" name="TextBox 17"/>
          <p:cNvSpPr txBox="1">
            <a:spLocks noChangeArrowheads="1"/>
          </p:cNvSpPr>
          <p:nvPr/>
        </p:nvSpPr>
        <p:spPr bwMode="auto">
          <a:xfrm>
            <a:off x="0" y="4214813"/>
            <a:ext cx="8501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rPr>
              <a:t>系统故障率 </a:t>
            </a:r>
            <a:r>
              <a:rPr lang="en-US" altLang="zh-CN" sz="2000" b="1" dirty="0">
                <a:solidFill>
                  <a:srgbClr val="000000"/>
                </a:solidFill>
              </a:rPr>
              <a:t>=</a:t>
            </a:r>
            <a:r>
              <a:rPr lang="zh-CN" altLang="en-US" sz="2000" b="1" dirty="0">
                <a:solidFill>
                  <a:srgbClr val="000000"/>
                </a:solidFill>
              </a:rPr>
              <a:t> </a:t>
            </a:r>
            <a:r>
              <a:rPr lang="en-US" altLang="zh-CN" sz="2000" b="1" dirty="0">
                <a:solidFill>
                  <a:srgbClr val="000000"/>
                </a:solidFill>
              </a:rPr>
              <a:t>10 ×                     +              +                +                 +</a:t>
            </a:r>
            <a:endParaRPr lang="zh-CN" altLang="en-US" sz="2000" b="1" dirty="0">
              <a:solidFill>
                <a:srgbClr val="000000"/>
              </a:solidFill>
            </a:endParaRPr>
          </a:p>
        </p:txBody>
      </p:sp>
      <p:sp>
        <p:nvSpPr>
          <p:cNvPr id="16389" name="TextBox 18"/>
          <p:cNvSpPr txBox="1">
            <a:spLocks noChangeArrowheads="1"/>
          </p:cNvSpPr>
          <p:nvPr/>
        </p:nvSpPr>
        <p:spPr bwMode="auto">
          <a:xfrm>
            <a:off x="2643188" y="40005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0" name="直接连接符 19"/>
          <p:cNvCxnSpPr>
            <a:cxnSpLocks noChangeShapeType="1"/>
          </p:cNvCxnSpPr>
          <p:nvPr/>
        </p:nvCxnSpPr>
        <p:spPr bwMode="auto">
          <a:xfrm flipV="1">
            <a:off x="2286000" y="4437063"/>
            <a:ext cx="1071563" cy="7937"/>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1" name="TextBox 10"/>
          <p:cNvSpPr txBox="1">
            <a:spLocks noChangeArrowheads="1"/>
          </p:cNvSpPr>
          <p:nvPr/>
        </p:nvSpPr>
        <p:spPr bwMode="auto">
          <a:xfrm>
            <a:off x="0" y="3714750"/>
            <a:ext cx="1214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a:solidFill>
                  <a:srgbClr val="000000"/>
                </a:solidFill>
              </a:rPr>
              <a:t>解：</a:t>
            </a:r>
            <a:endParaRPr lang="zh-CN" altLang="en-US" sz="2400" b="1">
              <a:solidFill>
                <a:srgbClr val="000000"/>
              </a:solidFill>
            </a:endParaRPr>
          </a:p>
        </p:txBody>
      </p:sp>
      <p:sp>
        <p:nvSpPr>
          <p:cNvPr id="16392" name="TextBox 12"/>
          <p:cNvSpPr txBox="1">
            <a:spLocks noChangeArrowheads="1"/>
          </p:cNvSpPr>
          <p:nvPr/>
        </p:nvSpPr>
        <p:spPr bwMode="auto">
          <a:xfrm>
            <a:off x="2286000" y="4500563"/>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p:sp>
        <p:nvSpPr>
          <p:cNvPr id="16393" name="TextBox 18"/>
          <p:cNvSpPr txBox="1">
            <a:spLocks noChangeArrowheads="1"/>
          </p:cNvSpPr>
          <p:nvPr/>
        </p:nvSpPr>
        <p:spPr bwMode="auto">
          <a:xfrm>
            <a:off x="4000500" y="40005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4" name="直接连接符 19"/>
          <p:cNvCxnSpPr>
            <a:cxnSpLocks noChangeShapeType="1"/>
          </p:cNvCxnSpPr>
          <p:nvPr/>
        </p:nvCxnSpPr>
        <p:spPr bwMode="auto">
          <a:xfrm flipV="1">
            <a:off x="3857625" y="4429125"/>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5" name="TextBox 16"/>
          <p:cNvSpPr txBox="1">
            <a:spLocks noChangeArrowheads="1"/>
          </p:cNvSpPr>
          <p:nvPr/>
        </p:nvSpPr>
        <p:spPr bwMode="auto">
          <a:xfrm>
            <a:off x="3714750" y="4500563"/>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500 000</a:t>
            </a:r>
            <a:endParaRPr lang="zh-CN" altLang="en-US" sz="1800">
              <a:solidFill>
                <a:srgbClr val="000000"/>
              </a:solidFill>
            </a:endParaRPr>
          </a:p>
        </p:txBody>
      </p:sp>
      <p:sp>
        <p:nvSpPr>
          <p:cNvPr id="16396" name="TextBox 18"/>
          <p:cNvSpPr txBox="1">
            <a:spLocks noChangeArrowheads="1"/>
          </p:cNvSpPr>
          <p:nvPr/>
        </p:nvSpPr>
        <p:spPr bwMode="auto">
          <a:xfrm>
            <a:off x="7715250" y="40005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7" name="直接连接符 19"/>
          <p:cNvCxnSpPr>
            <a:cxnSpLocks noChangeShapeType="1"/>
          </p:cNvCxnSpPr>
          <p:nvPr/>
        </p:nvCxnSpPr>
        <p:spPr bwMode="auto">
          <a:xfrm flipV="1">
            <a:off x="7358063" y="4429125"/>
            <a:ext cx="1071562"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8" name="TextBox 22"/>
          <p:cNvSpPr txBox="1">
            <a:spLocks noChangeArrowheads="1"/>
          </p:cNvSpPr>
          <p:nvPr/>
        </p:nvSpPr>
        <p:spPr bwMode="auto">
          <a:xfrm>
            <a:off x="7358063" y="450056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p:sp>
        <p:nvSpPr>
          <p:cNvPr id="16399" name="TextBox 18"/>
          <p:cNvSpPr txBox="1">
            <a:spLocks noChangeArrowheads="1"/>
          </p:cNvSpPr>
          <p:nvPr/>
        </p:nvSpPr>
        <p:spPr bwMode="auto">
          <a:xfrm>
            <a:off x="5143500" y="40005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400" name="直接连接符 19"/>
          <p:cNvCxnSpPr>
            <a:cxnSpLocks noChangeShapeType="1"/>
          </p:cNvCxnSpPr>
          <p:nvPr/>
        </p:nvCxnSpPr>
        <p:spPr bwMode="auto">
          <a:xfrm flipV="1">
            <a:off x="5000625" y="4429125"/>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1" name="TextBox 27"/>
          <p:cNvSpPr txBox="1">
            <a:spLocks noChangeArrowheads="1"/>
          </p:cNvSpPr>
          <p:nvPr/>
        </p:nvSpPr>
        <p:spPr bwMode="auto">
          <a:xfrm>
            <a:off x="4857750" y="4500563"/>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200 000</a:t>
            </a:r>
            <a:endParaRPr lang="zh-CN" altLang="en-US" sz="1800">
              <a:solidFill>
                <a:srgbClr val="000000"/>
              </a:solidFill>
            </a:endParaRPr>
          </a:p>
        </p:txBody>
      </p:sp>
      <p:sp>
        <p:nvSpPr>
          <p:cNvPr id="16402" name="TextBox 18"/>
          <p:cNvSpPr txBox="1">
            <a:spLocks noChangeArrowheads="1"/>
          </p:cNvSpPr>
          <p:nvPr/>
        </p:nvSpPr>
        <p:spPr bwMode="auto">
          <a:xfrm>
            <a:off x="6429375" y="40005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403" name="直接连接符 19"/>
          <p:cNvCxnSpPr>
            <a:cxnSpLocks noChangeShapeType="1"/>
          </p:cNvCxnSpPr>
          <p:nvPr/>
        </p:nvCxnSpPr>
        <p:spPr bwMode="auto">
          <a:xfrm flipV="1">
            <a:off x="6286500" y="4429125"/>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4" name="TextBox 30"/>
          <p:cNvSpPr txBox="1">
            <a:spLocks noChangeArrowheads="1"/>
          </p:cNvSpPr>
          <p:nvPr/>
        </p:nvSpPr>
        <p:spPr bwMode="auto">
          <a:xfrm>
            <a:off x="6143625" y="4500563"/>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200 000</a:t>
            </a:r>
            <a:endParaRPr lang="zh-CN" altLang="en-US" sz="1800">
              <a:solidFill>
                <a:srgbClr val="000000"/>
              </a:solidFill>
            </a:endParaRPr>
          </a:p>
        </p:txBody>
      </p:sp>
      <p:sp>
        <p:nvSpPr>
          <p:cNvPr id="16405" name="TextBox 31"/>
          <p:cNvSpPr txBox="1">
            <a:spLocks noChangeArrowheads="1"/>
          </p:cNvSpPr>
          <p:nvPr/>
        </p:nvSpPr>
        <p:spPr bwMode="auto">
          <a:xfrm>
            <a:off x="785813" y="5000625"/>
            <a:ext cx="364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  </a:t>
            </a:r>
            <a:endParaRPr lang="zh-CN" altLang="en-US" sz="1800">
              <a:solidFill>
                <a:srgbClr val="000000"/>
              </a:solidFill>
            </a:endParaRPr>
          </a:p>
        </p:txBody>
      </p:sp>
      <p:sp>
        <p:nvSpPr>
          <p:cNvPr id="16406" name="TextBox 18"/>
          <p:cNvSpPr txBox="1">
            <a:spLocks noChangeArrowheads="1"/>
          </p:cNvSpPr>
          <p:nvPr/>
        </p:nvSpPr>
        <p:spPr bwMode="auto">
          <a:xfrm>
            <a:off x="1785938" y="4714875"/>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23</a:t>
            </a:r>
            <a:endParaRPr lang="en-US" altLang="zh-CN" sz="2000" b="1">
              <a:solidFill>
                <a:srgbClr val="000000"/>
              </a:solidFill>
            </a:endParaRPr>
          </a:p>
        </p:txBody>
      </p:sp>
      <p:cxnSp>
        <p:nvCxnSpPr>
          <p:cNvPr id="16407" name="直接连接符 19"/>
          <p:cNvCxnSpPr>
            <a:cxnSpLocks noChangeShapeType="1"/>
          </p:cNvCxnSpPr>
          <p:nvPr/>
        </p:nvCxnSpPr>
        <p:spPr bwMode="auto">
          <a:xfrm flipV="1">
            <a:off x="1428750" y="5143500"/>
            <a:ext cx="1071563"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8" name="TextBox 34"/>
          <p:cNvSpPr txBox="1">
            <a:spLocks noChangeArrowheads="1"/>
          </p:cNvSpPr>
          <p:nvPr/>
        </p:nvSpPr>
        <p:spPr bwMode="auto">
          <a:xfrm>
            <a:off x="1428750" y="5214938"/>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p:sp>
        <p:nvSpPr>
          <p:cNvPr id="16409" name="TextBox 35"/>
          <p:cNvSpPr txBox="1">
            <a:spLocks noChangeArrowheads="1"/>
          </p:cNvSpPr>
          <p:nvPr/>
        </p:nvSpPr>
        <p:spPr bwMode="auto">
          <a:xfrm>
            <a:off x="357188" y="5929313"/>
            <a:ext cx="8786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00"/>
                </a:solidFill>
              </a:rPr>
              <a:t>系统的</a:t>
            </a:r>
            <a:r>
              <a:rPr lang="en-US" altLang="zh-CN" sz="2000" b="1">
                <a:solidFill>
                  <a:srgbClr val="000000"/>
                </a:solidFill>
              </a:rPr>
              <a:t>MTTF =                        =                      = 43 500</a:t>
            </a:r>
            <a:r>
              <a:rPr lang="zh-CN" altLang="en-US" sz="2000" b="1">
                <a:solidFill>
                  <a:srgbClr val="000000"/>
                </a:solidFill>
              </a:rPr>
              <a:t>小时（</a:t>
            </a:r>
            <a:r>
              <a:rPr lang="zh-CN" altLang="en-US" sz="2000" b="1">
                <a:solidFill>
                  <a:srgbClr val="003FFF"/>
                </a:solidFill>
              </a:rPr>
              <a:t>接近</a:t>
            </a:r>
            <a:r>
              <a:rPr lang="en-US" altLang="zh-CN" sz="2000" b="1">
                <a:solidFill>
                  <a:srgbClr val="003FFF"/>
                </a:solidFill>
              </a:rPr>
              <a:t>5</a:t>
            </a:r>
            <a:r>
              <a:rPr lang="zh-CN" altLang="en-US" sz="2000" b="1">
                <a:solidFill>
                  <a:srgbClr val="003FFF"/>
                </a:solidFill>
              </a:rPr>
              <a:t>年</a:t>
            </a:r>
            <a:r>
              <a:rPr lang="zh-CN" altLang="en-US" sz="2000" b="1">
                <a:solidFill>
                  <a:srgbClr val="000000"/>
                </a:solidFill>
              </a:rPr>
              <a:t>）</a:t>
            </a:r>
            <a:endParaRPr lang="zh-CN" altLang="en-US" sz="2000" b="1">
              <a:solidFill>
                <a:srgbClr val="000000"/>
              </a:solidFill>
            </a:endParaRPr>
          </a:p>
        </p:txBody>
      </p:sp>
      <p:sp>
        <p:nvSpPr>
          <p:cNvPr id="16410" name="TextBox 18"/>
          <p:cNvSpPr txBox="1">
            <a:spLocks noChangeArrowheads="1"/>
          </p:cNvSpPr>
          <p:nvPr/>
        </p:nvSpPr>
        <p:spPr bwMode="auto">
          <a:xfrm>
            <a:off x="2786063" y="5715000"/>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411" name="直接连接符 19"/>
          <p:cNvCxnSpPr>
            <a:cxnSpLocks noChangeShapeType="1"/>
          </p:cNvCxnSpPr>
          <p:nvPr/>
        </p:nvCxnSpPr>
        <p:spPr bwMode="auto">
          <a:xfrm flipV="1">
            <a:off x="2428875" y="6143625"/>
            <a:ext cx="1071563"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12" name="TextBox 38"/>
          <p:cNvSpPr txBox="1">
            <a:spLocks noChangeArrowheads="1"/>
          </p:cNvSpPr>
          <p:nvPr/>
        </p:nvSpPr>
        <p:spPr bwMode="auto">
          <a:xfrm>
            <a:off x="2286000" y="6215063"/>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000000"/>
                </a:solidFill>
              </a:rPr>
              <a:t>系统故障率</a:t>
            </a:r>
            <a:endParaRPr lang="zh-CN" altLang="en-US" sz="1800" b="1">
              <a:solidFill>
                <a:srgbClr val="000000"/>
              </a:solidFill>
            </a:endParaRPr>
          </a:p>
        </p:txBody>
      </p:sp>
      <p:sp>
        <p:nvSpPr>
          <p:cNvPr id="16413" name="TextBox 18"/>
          <p:cNvSpPr txBox="1">
            <a:spLocks noChangeArrowheads="1"/>
          </p:cNvSpPr>
          <p:nvPr/>
        </p:nvSpPr>
        <p:spPr bwMode="auto">
          <a:xfrm>
            <a:off x="4000500" y="5715000"/>
            <a:ext cx="171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1 000 000</a:t>
            </a:r>
            <a:endParaRPr lang="en-US" altLang="zh-CN" sz="2000" b="1">
              <a:solidFill>
                <a:srgbClr val="000000"/>
              </a:solidFill>
            </a:endParaRPr>
          </a:p>
        </p:txBody>
      </p:sp>
      <p:cxnSp>
        <p:nvCxnSpPr>
          <p:cNvPr id="16414" name="直接连接符 19"/>
          <p:cNvCxnSpPr>
            <a:cxnSpLocks noChangeShapeType="1"/>
          </p:cNvCxnSpPr>
          <p:nvPr/>
        </p:nvCxnSpPr>
        <p:spPr bwMode="auto">
          <a:xfrm flipV="1">
            <a:off x="4071938" y="6143625"/>
            <a:ext cx="1071562"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15" name="TextBox 41"/>
          <p:cNvSpPr txBox="1">
            <a:spLocks noChangeArrowheads="1"/>
          </p:cNvSpPr>
          <p:nvPr/>
        </p:nvSpPr>
        <p:spPr bwMode="auto">
          <a:xfrm>
            <a:off x="4071938" y="621506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      23</a:t>
            </a:r>
            <a:endParaRPr lang="zh-CN" altLang="en-US" sz="1800">
              <a:solidFill>
                <a:srgbClr val="000000"/>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87450" y="427038"/>
            <a:ext cx="7993063" cy="766762"/>
          </a:xfrm>
        </p:spPr>
        <p:txBody>
          <a:bodyPr/>
          <a:lstStyle/>
          <a:p>
            <a:pPr>
              <a:defRPr/>
            </a:pPr>
            <a:r>
              <a:rPr lang="zh-CN" altLang="en-US" dirty="0" smtClean="0">
                <a:solidFill>
                  <a:srgbClr val="1A1A00"/>
                </a:solidFill>
              </a:rPr>
              <a:t>提高可靠性的方法</a:t>
            </a:r>
            <a:endParaRPr lang="en-US" altLang="zh-CN" dirty="0">
              <a:solidFill>
                <a:srgbClr val="1A1A00"/>
              </a:solidFill>
            </a:endParaRPr>
          </a:p>
        </p:txBody>
      </p:sp>
      <p:sp>
        <p:nvSpPr>
          <p:cNvPr id="6" name="Rectangle 3"/>
          <p:cNvSpPr txBox="1">
            <a:spLocks noChangeArrowheads="1"/>
          </p:cNvSpPr>
          <p:nvPr/>
        </p:nvSpPr>
        <p:spPr bwMode="auto">
          <a:xfrm>
            <a:off x="0" y="1557338"/>
            <a:ext cx="8964613" cy="4575175"/>
          </a:xfrm>
          <a:prstGeom prst="rect">
            <a:avLst/>
          </a:prstGeom>
          <a:noFill/>
          <a:ln w="9525">
            <a:noFill/>
            <a:miter lim="800000"/>
          </a:ln>
          <a:effectLst/>
        </p:spPr>
        <p:txBody>
          <a:bodyPr/>
          <a:lstStyle/>
          <a:p>
            <a:pPr marL="342900" indent="-342900">
              <a:spcBef>
                <a:spcPct val="20000"/>
              </a:spcBef>
              <a:buClr>
                <a:schemeClr val="hlink"/>
              </a:buClr>
              <a:buSzPct val="70000"/>
              <a:buFont typeface="Wingdings" panose="05000000000000000000" pitchFamily="2" charset="2"/>
              <a:buChar char="n"/>
              <a:defRPr/>
            </a:pPr>
            <a:r>
              <a:rPr lang="zh-CN" altLang="en-US" sz="3200" b="1" kern="0" dirty="0">
                <a:solidFill>
                  <a:srgbClr val="000000"/>
                </a:solidFill>
                <a:latin typeface="+mn-lt"/>
                <a:ea typeface="+mn-ea"/>
              </a:rPr>
              <a:t>冗余（</a:t>
            </a:r>
            <a:r>
              <a:rPr lang="en-US" altLang="zh-CN" sz="3200" b="1" kern="0" dirty="0">
                <a:solidFill>
                  <a:srgbClr val="000000"/>
                </a:solidFill>
                <a:latin typeface="+mn-lt"/>
                <a:ea typeface="+mn-ea"/>
              </a:rPr>
              <a:t>Redundancy</a:t>
            </a:r>
            <a:r>
              <a:rPr lang="zh-CN" altLang="en-US" sz="3200" b="1" kern="0" dirty="0">
                <a:solidFill>
                  <a:srgbClr val="000000"/>
                </a:solidFill>
                <a:latin typeface="+mn-lt"/>
                <a:ea typeface="+mn-ea"/>
              </a:rPr>
              <a:t>）</a:t>
            </a:r>
            <a:r>
              <a:rPr lang="en-US" altLang="zh-CN" sz="3200" b="1" kern="0" dirty="0">
                <a:solidFill>
                  <a:srgbClr val="000000"/>
                </a:solidFill>
                <a:latin typeface="+mn-lt"/>
                <a:ea typeface="+mn-ea"/>
              </a:rPr>
              <a:t>:</a:t>
            </a:r>
            <a:endParaRPr lang="en-US" altLang="zh-CN" sz="3200" b="1" kern="0" dirty="0">
              <a:solidFill>
                <a:srgbClr val="FFFFFF"/>
              </a:solidFill>
              <a:latin typeface="+mn-lt"/>
              <a:ea typeface="+mn-ea"/>
            </a:endParaRPr>
          </a:p>
          <a:p>
            <a:pPr marL="742950" lvl="1" indent="-285750">
              <a:spcBef>
                <a:spcPct val="20000"/>
              </a:spcBef>
              <a:buClr>
                <a:schemeClr val="accent2"/>
              </a:buClr>
              <a:buSzPct val="70000"/>
              <a:buFont typeface="Wingdings" panose="05000000000000000000" pitchFamily="2" charset="2"/>
              <a:buChar char="n"/>
              <a:defRPr/>
            </a:pPr>
            <a:r>
              <a:rPr lang="zh-CN" altLang="en-US" sz="2800" b="1" kern="0" dirty="0">
                <a:solidFill>
                  <a:srgbClr val="003FFF"/>
                </a:solidFill>
                <a:latin typeface="+mn-lt"/>
                <a:ea typeface="+mn-ea"/>
              </a:rPr>
              <a:t>时间冗余</a:t>
            </a:r>
            <a:r>
              <a:rPr lang="en-US" altLang="zh-CN" sz="2800" b="1" kern="0" dirty="0">
                <a:solidFill>
                  <a:srgbClr val="000000"/>
                </a:solidFill>
                <a:latin typeface="+mn-lt"/>
                <a:ea typeface="+mn-ea"/>
              </a:rPr>
              <a:t>:  </a:t>
            </a:r>
            <a:r>
              <a:rPr lang="zh-CN" altLang="en-US" sz="2800" b="1" kern="0" dirty="0">
                <a:solidFill>
                  <a:srgbClr val="000000"/>
                </a:solidFill>
                <a:latin typeface="+mn-lt"/>
                <a:ea typeface="+mn-ea"/>
              </a:rPr>
              <a:t>重复操作直到无错</a:t>
            </a:r>
            <a:endParaRPr lang="en-US" altLang="zh-CN" sz="2800" b="1" kern="0" dirty="0">
              <a:solidFill>
                <a:srgbClr val="FFFFFF"/>
              </a:solidFill>
              <a:latin typeface="+mn-lt"/>
              <a:ea typeface="+mn-ea"/>
            </a:endParaRPr>
          </a:p>
          <a:p>
            <a:pPr marL="742950" lvl="1" indent="-285750">
              <a:spcBef>
                <a:spcPct val="20000"/>
              </a:spcBef>
              <a:buClr>
                <a:schemeClr val="accent2"/>
              </a:buClr>
              <a:buSzPct val="70000"/>
              <a:buFont typeface="Wingdings" panose="05000000000000000000" pitchFamily="2" charset="2"/>
              <a:buChar char="n"/>
              <a:defRPr/>
            </a:pPr>
            <a:r>
              <a:rPr lang="zh-CN" altLang="en-US" sz="2800" b="1" kern="0" dirty="0">
                <a:solidFill>
                  <a:srgbClr val="003FFF"/>
                </a:solidFill>
                <a:latin typeface="+mn-lt"/>
                <a:ea typeface="+mn-ea"/>
              </a:rPr>
              <a:t>资源冗余</a:t>
            </a:r>
            <a:r>
              <a:rPr lang="en-US" altLang="zh-CN" sz="2800" b="1" kern="0" dirty="0">
                <a:solidFill>
                  <a:srgbClr val="000000"/>
                </a:solidFill>
                <a:latin typeface="+mn-lt"/>
                <a:ea typeface="+mn-ea"/>
              </a:rPr>
              <a:t>: </a:t>
            </a:r>
            <a:r>
              <a:rPr lang="zh-CN" altLang="en-US" sz="2800" b="1" kern="0" dirty="0">
                <a:solidFill>
                  <a:srgbClr val="000000"/>
                </a:solidFill>
                <a:latin typeface="+mn-lt"/>
                <a:ea typeface="+mn-ea"/>
              </a:rPr>
              <a:t>配置另外的相同部件，有错时用于替代出错部件</a:t>
            </a:r>
            <a:endParaRPr lang="en-US" altLang="zh-CN" sz="2800" b="1" kern="0" dirty="0">
              <a:solidFill>
                <a:srgbClr val="000000"/>
              </a:solidFill>
              <a:latin typeface="+mn-lt"/>
              <a:ea typeface="+mn-ea"/>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396000" y="819000"/>
            <a:ext cx="8229600" cy="2537992"/>
          </a:xfrm>
        </p:spPr>
        <p:txBody>
          <a:bodyPr/>
          <a:lstStyle/>
          <a:p>
            <a:r>
              <a:rPr lang="en-US" altLang="zh-CN" sz="2000" dirty="0">
                <a:solidFill>
                  <a:srgbClr val="231F20"/>
                </a:solidFill>
                <a:latin typeface="Times New Roman" panose="02020603050405020304"/>
                <a:cs typeface="Times New Roman" panose="02020603050405020304"/>
              </a:rPr>
              <a:t>Disk </a:t>
            </a:r>
            <a:r>
              <a:rPr lang="en-US" altLang="zh-CN" sz="2000" spc="-5" dirty="0">
                <a:solidFill>
                  <a:srgbClr val="231F20"/>
                </a:solidFill>
                <a:latin typeface="Times New Roman" panose="02020603050405020304"/>
                <a:cs typeface="Times New Roman" panose="02020603050405020304"/>
              </a:rPr>
              <a:t>subsystems </a:t>
            </a:r>
            <a:r>
              <a:rPr lang="en-US" altLang="zh-CN" sz="2000" dirty="0">
                <a:solidFill>
                  <a:srgbClr val="231F20"/>
                </a:solidFill>
                <a:latin typeface="Times New Roman" panose="02020603050405020304"/>
                <a:cs typeface="Times New Roman" panose="02020603050405020304"/>
              </a:rPr>
              <a:t>often have redundant </a:t>
            </a:r>
            <a:r>
              <a:rPr lang="en-US" altLang="zh-CN" sz="2000" spc="5" dirty="0">
                <a:solidFill>
                  <a:srgbClr val="231F20"/>
                </a:solidFill>
                <a:latin typeface="Times New Roman" panose="02020603050405020304"/>
                <a:cs typeface="Times New Roman" panose="02020603050405020304"/>
              </a:rPr>
              <a:t>power </a:t>
            </a:r>
            <a:r>
              <a:rPr lang="en-US" altLang="zh-CN" sz="2000" spc="-5" dirty="0">
                <a:solidFill>
                  <a:srgbClr val="231F20"/>
                </a:solidFill>
                <a:latin typeface="Times New Roman" panose="02020603050405020304"/>
                <a:cs typeface="Times New Roman" panose="02020603050405020304"/>
              </a:rPr>
              <a:t>supplies to </a:t>
            </a:r>
            <a:r>
              <a:rPr lang="en-US" altLang="zh-CN" sz="2000" dirty="0">
                <a:solidFill>
                  <a:srgbClr val="231F20"/>
                </a:solidFill>
                <a:latin typeface="Times New Roman" panose="02020603050405020304"/>
                <a:cs typeface="Times New Roman" panose="02020603050405020304"/>
              </a:rPr>
              <a:t>improve </a:t>
            </a:r>
            <a:r>
              <a:rPr lang="en-US" altLang="zh-CN" sz="2000" spc="-10" dirty="0">
                <a:solidFill>
                  <a:srgbClr val="231F20"/>
                </a:solidFill>
                <a:latin typeface="Times New Roman" panose="02020603050405020304"/>
                <a:cs typeface="Times New Roman" panose="02020603050405020304"/>
              </a:rPr>
              <a:t>dependability. </a:t>
            </a:r>
            <a:r>
              <a:rPr lang="en-US" altLang="zh-CN" sz="2000" dirty="0" smtClean="0">
                <a:solidFill>
                  <a:srgbClr val="231F20"/>
                </a:solidFill>
                <a:latin typeface="Times New Roman" panose="02020603050405020304"/>
                <a:cs typeface="Times New Roman" panose="02020603050405020304"/>
              </a:rPr>
              <a:t>Assume </a:t>
            </a:r>
            <a:r>
              <a:rPr lang="en-US" altLang="zh-CN" sz="2000" dirty="0">
                <a:solidFill>
                  <a:srgbClr val="231F20"/>
                </a:solidFill>
                <a:latin typeface="Times New Roman" panose="02020603050405020304"/>
                <a:cs typeface="Times New Roman" panose="02020603050405020304"/>
              </a:rPr>
              <a:t>one </a:t>
            </a:r>
            <a:r>
              <a:rPr lang="en-US" altLang="zh-CN" sz="2000" spc="5" dirty="0">
                <a:solidFill>
                  <a:srgbClr val="231F20"/>
                </a:solidFill>
                <a:latin typeface="Times New Roman" panose="02020603050405020304"/>
                <a:cs typeface="Times New Roman" panose="02020603050405020304"/>
              </a:rPr>
              <a:t>power </a:t>
            </a:r>
            <a:r>
              <a:rPr lang="en-US" altLang="zh-CN" sz="2000" dirty="0">
                <a:solidFill>
                  <a:srgbClr val="231F20"/>
                </a:solidFill>
                <a:latin typeface="Times New Roman" panose="02020603050405020304"/>
                <a:cs typeface="Times New Roman" panose="02020603050405020304"/>
              </a:rPr>
              <a:t>supply </a:t>
            </a:r>
            <a:r>
              <a:rPr lang="en-US" altLang="zh-CN" sz="2000" spc="-5" dirty="0">
                <a:solidFill>
                  <a:srgbClr val="231F20"/>
                </a:solidFill>
                <a:latin typeface="Times New Roman" panose="02020603050405020304"/>
                <a:cs typeface="Times New Roman" panose="02020603050405020304"/>
              </a:rPr>
              <a:t>is sufficient to run the disk  </a:t>
            </a:r>
            <a:r>
              <a:rPr lang="en-US" altLang="zh-CN" sz="2000" dirty="0">
                <a:solidFill>
                  <a:srgbClr val="231F20"/>
                </a:solidFill>
                <a:latin typeface="Times New Roman" panose="02020603050405020304"/>
                <a:cs typeface="Times New Roman" panose="02020603050405020304"/>
              </a:rPr>
              <a:t>subsystem </a:t>
            </a:r>
            <a:r>
              <a:rPr lang="en-US" altLang="zh-CN" sz="2000" spc="-5" dirty="0">
                <a:solidFill>
                  <a:srgbClr val="231F20"/>
                </a:solidFill>
                <a:latin typeface="Times New Roman" panose="02020603050405020304"/>
                <a:cs typeface="Times New Roman" panose="02020603050405020304"/>
              </a:rPr>
              <a:t>and </a:t>
            </a:r>
            <a:r>
              <a:rPr lang="en-US" altLang="zh-CN" sz="2000" spc="5" dirty="0">
                <a:solidFill>
                  <a:srgbClr val="231F20"/>
                </a:solidFill>
                <a:latin typeface="Times New Roman" panose="02020603050405020304"/>
                <a:cs typeface="Times New Roman" panose="02020603050405020304"/>
              </a:rPr>
              <a:t>that </a:t>
            </a:r>
            <a:r>
              <a:rPr lang="en-US" altLang="zh-CN" sz="2000" dirty="0">
                <a:solidFill>
                  <a:srgbClr val="231F20"/>
                </a:solidFill>
                <a:latin typeface="Times New Roman" panose="02020603050405020304"/>
                <a:cs typeface="Times New Roman" panose="02020603050405020304"/>
              </a:rPr>
              <a:t>we </a:t>
            </a:r>
            <a:r>
              <a:rPr lang="en-US" altLang="zh-CN" sz="2000" spc="-5" dirty="0">
                <a:solidFill>
                  <a:srgbClr val="231F20"/>
                </a:solidFill>
                <a:latin typeface="Times New Roman" panose="02020603050405020304"/>
                <a:cs typeface="Times New Roman" panose="02020603050405020304"/>
              </a:rPr>
              <a:t>are </a:t>
            </a:r>
            <a:r>
              <a:rPr lang="en-US" altLang="zh-CN" sz="2000" dirty="0">
                <a:solidFill>
                  <a:srgbClr val="231F20"/>
                </a:solidFill>
                <a:latin typeface="Times New Roman" panose="02020603050405020304"/>
                <a:cs typeface="Times New Roman" panose="02020603050405020304"/>
              </a:rPr>
              <a:t>adding </a:t>
            </a:r>
            <a:r>
              <a:rPr lang="en-US" altLang="zh-CN" sz="2000" spc="-5" dirty="0">
                <a:solidFill>
                  <a:srgbClr val="231F20"/>
                </a:solidFill>
                <a:latin typeface="Times New Roman" panose="02020603050405020304"/>
                <a:cs typeface="Times New Roman" panose="02020603050405020304"/>
              </a:rPr>
              <a:t>one </a:t>
            </a:r>
            <a:r>
              <a:rPr lang="en-US" altLang="zh-CN" sz="2000" dirty="0">
                <a:solidFill>
                  <a:srgbClr val="231F20"/>
                </a:solidFill>
                <a:latin typeface="Times New Roman" panose="02020603050405020304"/>
                <a:cs typeface="Times New Roman" panose="02020603050405020304"/>
              </a:rPr>
              <a:t>redundant power</a:t>
            </a:r>
            <a:r>
              <a:rPr lang="en-US" altLang="zh-CN" sz="2000" spc="95" dirty="0">
                <a:solidFill>
                  <a:srgbClr val="231F20"/>
                </a:solidFill>
                <a:latin typeface="Times New Roman" panose="02020603050405020304"/>
                <a:cs typeface="Times New Roman" panose="02020603050405020304"/>
              </a:rPr>
              <a:t> </a:t>
            </a:r>
            <a:r>
              <a:rPr lang="en-US" altLang="zh-CN" sz="2000" spc="-15" dirty="0">
                <a:solidFill>
                  <a:srgbClr val="231F20"/>
                </a:solidFill>
                <a:latin typeface="Times New Roman" panose="02020603050405020304"/>
                <a:cs typeface="Times New Roman" panose="02020603050405020304"/>
              </a:rPr>
              <a:t>supply</a:t>
            </a:r>
            <a:r>
              <a:rPr lang="en-US" altLang="zh-CN" sz="2000" spc="-15" dirty="0" smtClean="0">
                <a:solidFill>
                  <a:srgbClr val="231F20"/>
                </a:solidFill>
                <a:latin typeface="Times New Roman" panose="02020603050405020304"/>
                <a:cs typeface="Times New Roman" panose="02020603050405020304"/>
              </a:rPr>
              <a:t>.</a:t>
            </a:r>
            <a:endParaRPr lang="en-US" altLang="zh-CN" sz="2000" spc="-15" dirty="0" smtClean="0">
              <a:solidFill>
                <a:srgbClr val="231F20"/>
              </a:solidFill>
              <a:latin typeface="Times New Roman" panose="02020603050405020304"/>
              <a:cs typeface="Times New Roman" panose="02020603050405020304"/>
            </a:endParaRPr>
          </a:p>
          <a:p>
            <a:pPr marL="0" indent="0">
              <a:buNone/>
            </a:pPr>
            <a:r>
              <a:rPr lang="en-US" altLang="zh-CN" sz="2000" spc="-15" dirty="0">
                <a:solidFill>
                  <a:srgbClr val="231F20"/>
                </a:solidFill>
                <a:latin typeface="Times New Roman" panose="02020603050405020304"/>
                <a:cs typeface="Times New Roman" panose="02020603050405020304"/>
              </a:rPr>
              <a:t> </a:t>
            </a:r>
            <a:r>
              <a:rPr lang="en-US" altLang="zh-CN" sz="2000" spc="-15" dirty="0" smtClean="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1 </a:t>
            </a:r>
            <a:r>
              <a:rPr lang="en-US" altLang="zh-CN" sz="2000" spc="5" dirty="0">
                <a:solidFill>
                  <a:srgbClr val="231F20"/>
                </a:solidFill>
                <a:latin typeface="Times New Roman" panose="02020603050405020304"/>
                <a:cs typeface="Times New Roman" panose="02020603050405020304"/>
              </a:rPr>
              <a:t>power </a:t>
            </a:r>
            <a:r>
              <a:rPr lang="en-US" altLang="zh-CN" sz="2000" spc="-15" dirty="0">
                <a:solidFill>
                  <a:srgbClr val="231F20"/>
                </a:solidFill>
                <a:latin typeface="Times New Roman" panose="02020603050405020304"/>
                <a:cs typeface="Times New Roman" panose="02020603050405020304"/>
              </a:rPr>
              <a:t>supply, </a:t>
            </a:r>
            <a:r>
              <a:rPr lang="en-US" altLang="zh-CN" sz="2000" dirty="0">
                <a:solidFill>
                  <a:srgbClr val="231F20"/>
                </a:solidFill>
                <a:latin typeface="Times New Roman" panose="02020603050405020304"/>
                <a:cs typeface="Times New Roman" panose="02020603050405020304"/>
              </a:rPr>
              <a:t>200,000-hour</a:t>
            </a:r>
            <a:r>
              <a:rPr lang="en-US" altLang="zh-CN" sz="2000" spc="10" dirty="0">
                <a:solidFill>
                  <a:srgbClr val="231F20"/>
                </a:solidFill>
                <a:latin typeface="Times New Roman" panose="02020603050405020304"/>
                <a:cs typeface="Times New Roman" panose="02020603050405020304"/>
              </a:rPr>
              <a:t> </a:t>
            </a:r>
            <a:r>
              <a:rPr lang="en-US" altLang="zh-CN" sz="2000" dirty="0" smtClean="0">
                <a:solidFill>
                  <a:srgbClr val="231F20"/>
                </a:solidFill>
                <a:latin typeface="Times New Roman" panose="02020603050405020304"/>
                <a:cs typeface="Times New Roman" panose="02020603050405020304"/>
              </a:rPr>
              <a:t>MTTF</a:t>
            </a:r>
            <a:endParaRPr lang="en-US" altLang="zh-CN" sz="2000" dirty="0" smtClean="0">
              <a:solidFill>
                <a:srgbClr val="231F20"/>
              </a:solidFill>
              <a:latin typeface="Times New Roman" panose="02020603050405020304"/>
              <a:cs typeface="Times New Roman" panose="02020603050405020304"/>
            </a:endParaRPr>
          </a:p>
          <a:p>
            <a:pPr marL="0" indent="0">
              <a:buNone/>
            </a:pPr>
            <a:r>
              <a:rPr lang="en-US" altLang="zh-CN" sz="2000" dirty="0" smtClean="0">
                <a:solidFill>
                  <a:srgbClr val="231F20"/>
                </a:solidFill>
                <a:latin typeface="Times New Roman" panose="02020603050405020304"/>
                <a:cs typeface="Times New Roman" panose="02020603050405020304"/>
              </a:rPr>
              <a:t>     Assume </a:t>
            </a:r>
            <a:r>
              <a:rPr lang="en-US" altLang="zh-CN" sz="2000" dirty="0">
                <a:solidFill>
                  <a:srgbClr val="231F20"/>
                </a:solidFill>
                <a:latin typeface="Times New Roman" panose="02020603050405020304"/>
                <a:cs typeface="Times New Roman" panose="02020603050405020304"/>
              </a:rPr>
              <a:t>it </a:t>
            </a:r>
            <a:r>
              <a:rPr lang="en-US" altLang="zh-CN" sz="2000" spc="5" dirty="0">
                <a:solidFill>
                  <a:srgbClr val="231F20"/>
                </a:solidFill>
                <a:latin typeface="Times New Roman" panose="02020603050405020304"/>
                <a:cs typeface="Times New Roman" panose="02020603050405020304"/>
              </a:rPr>
              <a:t>takes </a:t>
            </a:r>
            <a:r>
              <a:rPr lang="en-US" altLang="zh-CN" sz="2000" dirty="0">
                <a:solidFill>
                  <a:srgbClr val="231F20"/>
                </a:solidFill>
                <a:latin typeface="Times New Roman" panose="02020603050405020304"/>
                <a:cs typeface="Times New Roman" panose="02020603050405020304"/>
              </a:rPr>
              <a:t>on average 24 </a:t>
            </a:r>
            <a:r>
              <a:rPr lang="en-US" altLang="zh-CN" sz="2000" spc="-5" dirty="0">
                <a:solidFill>
                  <a:srgbClr val="231F20"/>
                </a:solidFill>
                <a:latin typeface="Times New Roman" panose="02020603050405020304"/>
                <a:cs typeface="Times New Roman" panose="02020603050405020304"/>
              </a:rPr>
              <a:t>hours for </a:t>
            </a:r>
            <a:r>
              <a:rPr lang="en-US" altLang="zh-CN" sz="2000" dirty="0">
                <a:solidFill>
                  <a:srgbClr val="231F20"/>
                </a:solidFill>
                <a:latin typeface="Times New Roman" panose="02020603050405020304"/>
                <a:cs typeface="Times New Roman" panose="02020603050405020304"/>
              </a:rPr>
              <a:t>a  human </a:t>
            </a:r>
            <a:r>
              <a:rPr lang="en-US" altLang="zh-CN" sz="2000" spc="-5" dirty="0">
                <a:solidFill>
                  <a:srgbClr val="231F20"/>
                </a:solidFill>
                <a:latin typeface="Times New Roman" panose="02020603050405020304"/>
                <a:cs typeface="Times New Roman" panose="02020603050405020304"/>
              </a:rPr>
              <a:t>operator </a:t>
            </a:r>
            <a:r>
              <a:rPr lang="en-US" altLang="zh-CN" sz="2000" spc="5" dirty="0">
                <a:solidFill>
                  <a:srgbClr val="231F20"/>
                </a:solidFill>
                <a:latin typeface="Times New Roman" panose="02020603050405020304"/>
                <a:cs typeface="Times New Roman" panose="02020603050405020304"/>
              </a:rPr>
              <a:t>to </a:t>
            </a:r>
            <a:r>
              <a:rPr lang="en-US" altLang="zh-CN" sz="2000" dirty="0">
                <a:solidFill>
                  <a:srgbClr val="231F20"/>
                </a:solidFill>
                <a:latin typeface="Times New Roman" panose="02020603050405020304"/>
                <a:cs typeface="Times New Roman" panose="02020603050405020304"/>
              </a:rPr>
              <a:t>notice that a power </a:t>
            </a:r>
            <a:r>
              <a:rPr lang="en-US" altLang="zh-CN" sz="2000" spc="-5" dirty="0">
                <a:solidFill>
                  <a:srgbClr val="231F20"/>
                </a:solidFill>
                <a:latin typeface="Times New Roman" panose="02020603050405020304"/>
                <a:cs typeface="Times New Roman" panose="02020603050405020304"/>
              </a:rPr>
              <a:t>supply </a:t>
            </a:r>
            <a:r>
              <a:rPr lang="en-US" altLang="zh-CN" sz="2000" dirty="0">
                <a:solidFill>
                  <a:srgbClr val="231F20"/>
                </a:solidFill>
                <a:latin typeface="Times New Roman" panose="02020603050405020304"/>
                <a:cs typeface="Times New Roman" panose="02020603050405020304"/>
              </a:rPr>
              <a:t>has failed and replace </a:t>
            </a:r>
            <a:r>
              <a:rPr lang="en-US" altLang="zh-CN" sz="2000" dirty="0" smtClean="0">
                <a:solidFill>
                  <a:srgbClr val="231F20"/>
                </a:solidFill>
                <a:latin typeface="Times New Roman" panose="02020603050405020304"/>
                <a:cs typeface="Times New Roman" panose="02020603050405020304"/>
              </a:rPr>
              <a:t>it</a:t>
            </a:r>
            <a:endParaRPr lang="zh-CN" altLang="en-US" sz="24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396000" y="819000"/>
            <a:ext cx="8229600" cy="2537992"/>
          </a:xfrm>
        </p:spPr>
        <p:txBody>
          <a:bodyPr/>
          <a:lstStyle/>
          <a:p>
            <a:r>
              <a:rPr lang="en-US" altLang="zh-CN" sz="2000" dirty="0">
                <a:solidFill>
                  <a:srgbClr val="231F20"/>
                </a:solidFill>
                <a:latin typeface="Times New Roman" panose="02020603050405020304"/>
                <a:cs typeface="Times New Roman" panose="02020603050405020304"/>
              </a:rPr>
              <a:t>Disk </a:t>
            </a:r>
            <a:r>
              <a:rPr lang="en-US" altLang="zh-CN" sz="2000" spc="-5" dirty="0">
                <a:solidFill>
                  <a:srgbClr val="231F20"/>
                </a:solidFill>
                <a:latin typeface="Times New Roman" panose="02020603050405020304"/>
                <a:cs typeface="Times New Roman" panose="02020603050405020304"/>
              </a:rPr>
              <a:t>subsystems </a:t>
            </a:r>
            <a:r>
              <a:rPr lang="en-US" altLang="zh-CN" sz="2000" dirty="0">
                <a:solidFill>
                  <a:srgbClr val="231F20"/>
                </a:solidFill>
                <a:latin typeface="Times New Roman" panose="02020603050405020304"/>
                <a:cs typeface="Times New Roman" panose="02020603050405020304"/>
              </a:rPr>
              <a:t>often have redundant </a:t>
            </a:r>
            <a:r>
              <a:rPr lang="en-US" altLang="zh-CN" sz="2000" spc="5" dirty="0">
                <a:solidFill>
                  <a:srgbClr val="231F20"/>
                </a:solidFill>
                <a:latin typeface="Times New Roman" panose="02020603050405020304"/>
                <a:cs typeface="Times New Roman" panose="02020603050405020304"/>
              </a:rPr>
              <a:t>power </a:t>
            </a:r>
            <a:r>
              <a:rPr lang="en-US" altLang="zh-CN" sz="2000" spc="-5" dirty="0">
                <a:solidFill>
                  <a:srgbClr val="231F20"/>
                </a:solidFill>
                <a:latin typeface="Times New Roman" panose="02020603050405020304"/>
                <a:cs typeface="Times New Roman" panose="02020603050405020304"/>
              </a:rPr>
              <a:t>supplies to </a:t>
            </a:r>
            <a:r>
              <a:rPr lang="en-US" altLang="zh-CN" sz="2000" dirty="0">
                <a:solidFill>
                  <a:srgbClr val="231F20"/>
                </a:solidFill>
                <a:latin typeface="Times New Roman" panose="02020603050405020304"/>
                <a:cs typeface="Times New Roman" panose="02020603050405020304"/>
              </a:rPr>
              <a:t>improve </a:t>
            </a:r>
            <a:r>
              <a:rPr lang="en-US" altLang="zh-CN" sz="2000" spc="-10" dirty="0">
                <a:solidFill>
                  <a:srgbClr val="231F20"/>
                </a:solidFill>
                <a:latin typeface="Times New Roman" panose="02020603050405020304"/>
                <a:cs typeface="Times New Roman" panose="02020603050405020304"/>
              </a:rPr>
              <a:t>dependability. </a:t>
            </a:r>
            <a:r>
              <a:rPr lang="en-US" altLang="zh-CN" sz="2000" dirty="0" smtClean="0">
                <a:solidFill>
                  <a:srgbClr val="231F20"/>
                </a:solidFill>
                <a:latin typeface="Times New Roman" panose="02020603050405020304"/>
                <a:cs typeface="Times New Roman" panose="02020603050405020304"/>
              </a:rPr>
              <a:t>Assume </a:t>
            </a:r>
            <a:r>
              <a:rPr lang="en-US" altLang="zh-CN" sz="2000" dirty="0">
                <a:solidFill>
                  <a:srgbClr val="231F20"/>
                </a:solidFill>
                <a:latin typeface="Times New Roman" panose="02020603050405020304"/>
                <a:cs typeface="Times New Roman" panose="02020603050405020304"/>
              </a:rPr>
              <a:t>one </a:t>
            </a:r>
            <a:r>
              <a:rPr lang="en-US" altLang="zh-CN" sz="2000" spc="5" dirty="0">
                <a:solidFill>
                  <a:srgbClr val="231F20"/>
                </a:solidFill>
                <a:latin typeface="Times New Roman" panose="02020603050405020304"/>
                <a:cs typeface="Times New Roman" panose="02020603050405020304"/>
              </a:rPr>
              <a:t>power </a:t>
            </a:r>
            <a:r>
              <a:rPr lang="en-US" altLang="zh-CN" sz="2000" dirty="0">
                <a:solidFill>
                  <a:srgbClr val="231F20"/>
                </a:solidFill>
                <a:latin typeface="Times New Roman" panose="02020603050405020304"/>
                <a:cs typeface="Times New Roman" panose="02020603050405020304"/>
              </a:rPr>
              <a:t>supply </a:t>
            </a:r>
            <a:r>
              <a:rPr lang="en-US" altLang="zh-CN" sz="2000" spc="-5" dirty="0">
                <a:solidFill>
                  <a:srgbClr val="231F20"/>
                </a:solidFill>
                <a:latin typeface="Times New Roman" panose="02020603050405020304"/>
                <a:cs typeface="Times New Roman" panose="02020603050405020304"/>
              </a:rPr>
              <a:t>is sufficient to run the disk  </a:t>
            </a:r>
            <a:r>
              <a:rPr lang="en-US" altLang="zh-CN" sz="2000" dirty="0">
                <a:solidFill>
                  <a:srgbClr val="231F20"/>
                </a:solidFill>
                <a:latin typeface="Times New Roman" panose="02020603050405020304"/>
                <a:cs typeface="Times New Roman" panose="02020603050405020304"/>
              </a:rPr>
              <a:t>subsystem </a:t>
            </a:r>
            <a:r>
              <a:rPr lang="en-US" altLang="zh-CN" sz="2000" spc="-5" dirty="0">
                <a:solidFill>
                  <a:srgbClr val="231F20"/>
                </a:solidFill>
                <a:latin typeface="Times New Roman" panose="02020603050405020304"/>
                <a:cs typeface="Times New Roman" panose="02020603050405020304"/>
              </a:rPr>
              <a:t>and </a:t>
            </a:r>
            <a:r>
              <a:rPr lang="en-US" altLang="zh-CN" sz="2000" spc="5" dirty="0">
                <a:solidFill>
                  <a:srgbClr val="231F20"/>
                </a:solidFill>
                <a:latin typeface="Times New Roman" panose="02020603050405020304"/>
                <a:cs typeface="Times New Roman" panose="02020603050405020304"/>
              </a:rPr>
              <a:t>that </a:t>
            </a:r>
            <a:r>
              <a:rPr lang="en-US" altLang="zh-CN" sz="2000" dirty="0">
                <a:solidFill>
                  <a:srgbClr val="231F20"/>
                </a:solidFill>
                <a:latin typeface="Times New Roman" panose="02020603050405020304"/>
                <a:cs typeface="Times New Roman" panose="02020603050405020304"/>
              </a:rPr>
              <a:t>we </a:t>
            </a:r>
            <a:r>
              <a:rPr lang="en-US" altLang="zh-CN" sz="2000" spc="-5" dirty="0">
                <a:solidFill>
                  <a:srgbClr val="231F20"/>
                </a:solidFill>
                <a:latin typeface="Times New Roman" panose="02020603050405020304"/>
                <a:cs typeface="Times New Roman" panose="02020603050405020304"/>
              </a:rPr>
              <a:t>are </a:t>
            </a:r>
            <a:r>
              <a:rPr lang="en-US" altLang="zh-CN" sz="2000" dirty="0">
                <a:solidFill>
                  <a:srgbClr val="231F20"/>
                </a:solidFill>
                <a:latin typeface="Times New Roman" panose="02020603050405020304"/>
                <a:cs typeface="Times New Roman" panose="02020603050405020304"/>
              </a:rPr>
              <a:t>adding </a:t>
            </a:r>
            <a:r>
              <a:rPr lang="en-US" altLang="zh-CN" sz="2000" spc="-5" dirty="0">
                <a:solidFill>
                  <a:srgbClr val="231F20"/>
                </a:solidFill>
                <a:latin typeface="Times New Roman" panose="02020603050405020304"/>
                <a:cs typeface="Times New Roman" panose="02020603050405020304"/>
              </a:rPr>
              <a:t>one </a:t>
            </a:r>
            <a:r>
              <a:rPr lang="en-US" altLang="zh-CN" sz="2000" dirty="0">
                <a:solidFill>
                  <a:srgbClr val="231F20"/>
                </a:solidFill>
                <a:latin typeface="Times New Roman" panose="02020603050405020304"/>
                <a:cs typeface="Times New Roman" panose="02020603050405020304"/>
              </a:rPr>
              <a:t>redundant power</a:t>
            </a:r>
            <a:r>
              <a:rPr lang="en-US" altLang="zh-CN" sz="2000" spc="95" dirty="0">
                <a:solidFill>
                  <a:srgbClr val="231F20"/>
                </a:solidFill>
                <a:latin typeface="Times New Roman" panose="02020603050405020304"/>
                <a:cs typeface="Times New Roman" panose="02020603050405020304"/>
              </a:rPr>
              <a:t> </a:t>
            </a:r>
            <a:r>
              <a:rPr lang="en-US" altLang="zh-CN" sz="2000" spc="-15" dirty="0">
                <a:solidFill>
                  <a:srgbClr val="231F20"/>
                </a:solidFill>
                <a:latin typeface="Times New Roman" panose="02020603050405020304"/>
                <a:cs typeface="Times New Roman" panose="02020603050405020304"/>
              </a:rPr>
              <a:t>supply</a:t>
            </a:r>
            <a:r>
              <a:rPr lang="en-US" altLang="zh-CN" sz="2000" spc="-15" dirty="0" smtClean="0">
                <a:solidFill>
                  <a:srgbClr val="231F20"/>
                </a:solidFill>
                <a:latin typeface="Times New Roman" panose="02020603050405020304"/>
                <a:cs typeface="Times New Roman" panose="02020603050405020304"/>
              </a:rPr>
              <a:t>.</a:t>
            </a:r>
            <a:endParaRPr lang="en-US" altLang="zh-CN" sz="2000" spc="-15" dirty="0" smtClean="0">
              <a:solidFill>
                <a:srgbClr val="231F20"/>
              </a:solidFill>
              <a:latin typeface="Times New Roman" panose="02020603050405020304"/>
              <a:cs typeface="Times New Roman" panose="02020603050405020304"/>
            </a:endParaRPr>
          </a:p>
          <a:p>
            <a:pPr marL="0" indent="0">
              <a:buNone/>
            </a:pPr>
            <a:r>
              <a:rPr lang="en-US" altLang="zh-CN" sz="2000" spc="-15" dirty="0">
                <a:solidFill>
                  <a:srgbClr val="231F20"/>
                </a:solidFill>
                <a:latin typeface="Times New Roman" panose="02020603050405020304"/>
                <a:cs typeface="Times New Roman" panose="02020603050405020304"/>
              </a:rPr>
              <a:t> </a:t>
            </a:r>
            <a:r>
              <a:rPr lang="en-US" altLang="zh-CN" sz="2000" spc="-15" dirty="0" smtClean="0">
                <a:solidFill>
                  <a:srgbClr val="231F20"/>
                </a:solidFill>
                <a:latin typeface="Times New Roman" panose="02020603050405020304"/>
                <a:cs typeface="Times New Roman" panose="02020603050405020304"/>
              </a:rPr>
              <a:t>    </a:t>
            </a:r>
            <a:r>
              <a:rPr lang="en-US" altLang="zh-CN" sz="2000" dirty="0">
                <a:solidFill>
                  <a:srgbClr val="231F20"/>
                </a:solidFill>
                <a:latin typeface="Times New Roman" panose="02020603050405020304"/>
                <a:cs typeface="Times New Roman" panose="02020603050405020304"/>
              </a:rPr>
              <a:t>1 </a:t>
            </a:r>
            <a:r>
              <a:rPr lang="en-US" altLang="zh-CN" sz="2000" spc="5" dirty="0">
                <a:solidFill>
                  <a:srgbClr val="231F20"/>
                </a:solidFill>
                <a:latin typeface="Times New Roman" panose="02020603050405020304"/>
                <a:cs typeface="Times New Roman" panose="02020603050405020304"/>
              </a:rPr>
              <a:t>power </a:t>
            </a:r>
            <a:r>
              <a:rPr lang="en-US" altLang="zh-CN" sz="2000" spc="-15" dirty="0">
                <a:solidFill>
                  <a:srgbClr val="231F20"/>
                </a:solidFill>
                <a:latin typeface="Times New Roman" panose="02020603050405020304"/>
                <a:cs typeface="Times New Roman" panose="02020603050405020304"/>
              </a:rPr>
              <a:t>supply, </a:t>
            </a:r>
            <a:r>
              <a:rPr lang="en-US" altLang="zh-CN" sz="2000" dirty="0">
                <a:solidFill>
                  <a:srgbClr val="231F20"/>
                </a:solidFill>
                <a:latin typeface="Times New Roman" panose="02020603050405020304"/>
                <a:cs typeface="Times New Roman" panose="02020603050405020304"/>
              </a:rPr>
              <a:t>200,000-hour</a:t>
            </a:r>
            <a:r>
              <a:rPr lang="en-US" altLang="zh-CN" sz="2000" spc="10" dirty="0">
                <a:solidFill>
                  <a:srgbClr val="231F20"/>
                </a:solidFill>
                <a:latin typeface="Times New Roman" panose="02020603050405020304"/>
                <a:cs typeface="Times New Roman" panose="02020603050405020304"/>
              </a:rPr>
              <a:t> </a:t>
            </a:r>
            <a:r>
              <a:rPr lang="en-US" altLang="zh-CN" sz="2000" dirty="0" smtClean="0">
                <a:solidFill>
                  <a:srgbClr val="231F20"/>
                </a:solidFill>
                <a:latin typeface="Times New Roman" panose="02020603050405020304"/>
                <a:cs typeface="Times New Roman" panose="02020603050405020304"/>
              </a:rPr>
              <a:t>MTTF</a:t>
            </a:r>
            <a:endParaRPr lang="en-US" altLang="zh-CN" sz="2000" dirty="0" smtClean="0">
              <a:solidFill>
                <a:srgbClr val="231F20"/>
              </a:solidFill>
              <a:latin typeface="Times New Roman" panose="02020603050405020304"/>
              <a:cs typeface="Times New Roman" panose="02020603050405020304"/>
            </a:endParaRPr>
          </a:p>
          <a:p>
            <a:pPr marL="0" indent="0">
              <a:buNone/>
            </a:pPr>
            <a:r>
              <a:rPr lang="en-US" altLang="zh-CN" sz="2000" dirty="0" smtClean="0">
                <a:solidFill>
                  <a:srgbClr val="231F20"/>
                </a:solidFill>
                <a:latin typeface="Times New Roman" panose="02020603050405020304"/>
                <a:cs typeface="Times New Roman" panose="02020603050405020304"/>
              </a:rPr>
              <a:t>     Assume </a:t>
            </a:r>
            <a:r>
              <a:rPr lang="en-US" altLang="zh-CN" sz="2000" dirty="0">
                <a:solidFill>
                  <a:srgbClr val="231F20"/>
                </a:solidFill>
                <a:latin typeface="Times New Roman" panose="02020603050405020304"/>
                <a:cs typeface="Times New Roman" panose="02020603050405020304"/>
              </a:rPr>
              <a:t>it </a:t>
            </a:r>
            <a:r>
              <a:rPr lang="en-US" altLang="zh-CN" sz="2000" spc="5" dirty="0">
                <a:solidFill>
                  <a:srgbClr val="231F20"/>
                </a:solidFill>
                <a:latin typeface="Times New Roman" panose="02020603050405020304"/>
                <a:cs typeface="Times New Roman" panose="02020603050405020304"/>
              </a:rPr>
              <a:t>takes </a:t>
            </a:r>
            <a:r>
              <a:rPr lang="en-US" altLang="zh-CN" sz="2000" dirty="0">
                <a:solidFill>
                  <a:srgbClr val="231F20"/>
                </a:solidFill>
                <a:latin typeface="Times New Roman" panose="02020603050405020304"/>
                <a:cs typeface="Times New Roman" panose="02020603050405020304"/>
              </a:rPr>
              <a:t>on average 24 </a:t>
            </a:r>
            <a:r>
              <a:rPr lang="en-US" altLang="zh-CN" sz="2000" spc="-5" dirty="0">
                <a:solidFill>
                  <a:srgbClr val="231F20"/>
                </a:solidFill>
                <a:latin typeface="Times New Roman" panose="02020603050405020304"/>
                <a:cs typeface="Times New Roman" panose="02020603050405020304"/>
              </a:rPr>
              <a:t>hours for </a:t>
            </a:r>
            <a:r>
              <a:rPr lang="en-US" altLang="zh-CN" sz="2000" dirty="0">
                <a:solidFill>
                  <a:srgbClr val="231F20"/>
                </a:solidFill>
                <a:latin typeface="Times New Roman" panose="02020603050405020304"/>
                <a:cs typeface="Times New Roman" panose="02020603050405020304"/>
              </a:rPr>
              <a:t>a  human </a:t>
            </a:r>
            <a:r>
              <a:rPr lang="en-US" altLang="zh-CN" sz="2000" spc="-5" dirty="0">
                <a:solidFill>
                  <a:srgbClr val="231F20"/>
                </a:solidFill>
                <a:latin typeface="Times New Roman" panose="02020603050405020304"/>
                <a:cs typeface="Times New Roman" panose="02020603050405020304"/>
              </a:rPr>
              <a:t>operator </a:t>
            </a:r>
            <a:r>
              <a:rPr lang="en-US" altLang="zh-CN" sz="2000" spc="5" dirty="0">
                <a:solidFill>
                  <a:srgbClr val="231F20"/>
                </a:solidFill>
                <a:latin typeface="Times New Roman" panose="02020603050405020304"/>
                <a:cs typeface="Times New Roman" panose="02020603050405020304"/>
              </a:rPr>
              <a:t>to </a:t>
            </a:r>
            <a:r>
              <a:rPr lang="en-US" altLang="zh-CN" sz="2000" dirty="0">
                <a:solidFill>
                  <a:srgbClr val="231F20"/>
                </a:solidFill>
                <a:latin typeface="Times New Roman" panose="02020603050405020304"/>
                <a:cs typeface="Times New Roman" panose="02020603050405020304"/>
              </a:rPr>
              <a:t>notice that a power </a:t>
            </a:r>
            <a:r>
              <a:rPr lang="en-US" altLang="zh-CN" sz="2000" spc="-5" dirty="0">
                <a:solidFill>
                  <a:srgbClr val="231F20"/>
                </a:solidFill>
                <a:latin typeface="Times New Roman" panose="02020603050405020304"/>
                <a:cs typeface="Times New Roman" panose="02020603050405020304"/>
              </a:rPr>
              <a:t>supply </a:t>
            </a:r>
            <a:r>
              <a:rPr lang="en-US" altLang="zh-CN" sz="2000" dirty="0">
                <a:solidFill>
                  <a:srgbClr val="231F20"/>
                </a:solidFill>
                <a:latin typeface="Times New Roman" panose="02020603050405020304"/>
                <a:cs typeface="Times New Roman" panose="02020603050405020304"/>
              </a:rPr>
              <a:t>has failed and replace </a:t>
            </a:r>
            <a:r>
              <a:rPr lang="en-US" altLang="zh-CN" sz="2000" dirty="0" smtClean="0">
                <a:solidFill>
                  <a:srgbClr val="231F20"/>
                </a:solidFill>
                <a:latin typeface="Times New Roman" panose="02020603050405020304"/>
                <a:cs typeface="Times New Roman" panose="02020603050405020304"/>
              </a:rPr>
              <a:t>it</a:t>
            </a:r>
            <a:endParaRPr lang="zh-CN" altLang="en-US" sz="2400" dirty="0"/>
          </a:p>
        </p:txBody>
      </p:sp>
      <mc:AlternateContent xmlns:mc="http://schemas.openxmlformats.org/markup-compatibility/2006">
        <mc:Choice xmlns:a14="http://schemas.microsoft.com/office/drawing/2010/main" Requires="a14">
          <p:sp>
            <p:nvSpPr>
              <p:cNvPr id="5" name="内容占位符 2"/>
              <p:cNvSpPr txBox="1"/>
              <p:nvPr/>
            </p:nvSpPr>
            <p:spPr bwMode="auto">
              <a:xfrm>
                <a:off x="363588" y="3383828"/>
                <a:ext cx="8229600" cy="314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6800" rIns="91440" bIns="45720" numCol="1" anchor="t" anchorCtr="0" compatLnSpc="1"/>
              <a:lstStyle>
                <a:lvl1pPr marL="342900" indent="-342900" algn="l" rtl="0" fontAlgn="base">
                  <a:lnSpc>
                    <a:spcPct val="120000"/>
                  </a:lnSpc>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r>
                  <a:rPr kumimoji="0" lang="en-US" altLang="zh-CN" sz="2000" kern="0" dirty="0" smtClean="0">
                    <a:solidFill>
                      <a:srgbClr val="231F20"/>
                    </a:solidFill>
                    <a:latin typeface="Times New Roman" panose="02020603050405020304"/>
                    <a:cs typeface="Times New Roman" panose="02020603050405020304"/>
                  </a:rPr>
                  <a:t>Answer:</a:t>
                </a:r>
                <a:endParaRPr kumimoji="0" lang="en-US" altLang="zh-CN" sz="2000" kern="0" dirty="0" smtClean="0">
                  <a:solidFill>
                    <a:srgbClr val="231F20"/>
                  </a:solidFill>
                  <a:latin typeface="Times New Roman" panose="02020603050405020304"/>
                  <a:cs typeface="Times New Roman" panose="02020603050405020304"/>
                </a:endParaRPr>
              </a:p>
              <a:p>
                <a:pPr marL="0" indent="0" eaLnBrk="1" hangingPunct="1">
                  <a:buNone/>
                </a:pPr>
                <a14:m>
                  <m:oMathPara xmlns:m="http://schemas.openxmlformats.org/officeDocument/2006/math">
                    <m:oMathParaPr>
                      <m:jc m:val="centerGroup"/>
                    </m:oMathParaPr>
                    <m:oMath xmlns:m="http://schemas.openxmlformats.org/officeDocument/2006/math">
                      <m:r>
                        <a:rPr kumimoji="0" lang="en-US" altLang="zh-CN" sz="2000" b="1" i="1" kern="0" smtClean="0">
                          <a:solidFill>
                            <a:srgbClr val="231F20"/>
                          </a:solidFill>
                          <a:latin typeface="Cambria Math" panose="02040503050406030204" pitchFamily="18" charset="0"/>
                          <a:cs typeface="Times New Roman" panose="02020603050405020304"/>
                        </a:rPr>
                        <m:t>𝑴𝑻𝑻𝑭</m:t>
                      </m:r>
                      <m:r>
                        <a:rPr kumimoji="0" lang="en-US" altLang="zh-CN" sz="2000" b="1" i="1" kern="0" baseline="-25000" smtClean="0">
                          <a:solidFill>
                            <a:srgbClr val="231F20"/>
                          </a:solidFill>
                          <a:latin typeface="Cambria Math" panose="02040503050406030204" pitchFamily="18" charset="0"/>
                          <a:cs typeface="Times New Roman" panose="02020603050405020304"/>
                        </a:rPr>
                        <m:t>𝒑𝒐𝒘𝒆𝒓</m:t>
                      </m:r>
                      <m:r>
                        <a:rPr kumimoji="0" lang="en-US" altLang="zh-CN" sz="2000" b="1" i="1" kern="0" baseline="-25000" smtClean="0">
                          <a:solidFill>
                            <a:srgbClr val="231F20"/>
                          </a:solidFill>
                          <a:latin typeface="Cambria Math" panose="02040503050406030204" pitchFamily="18" charset="0"/>
                          <a:cs typeface="Times New Roman" panose="02020603050405020304"/>
                        </a:rPr>
                        <m:t> </m:t>
                      </m:r>
                      <m:r>
                        <a:rPr kumimoji="0" lang="en-US" altLang="zh-CN" sz="2000" b="1" i="1" kern="0" baseline="-25000" smtClean="0">
                          <a:solidFill>
                            <a:srgbClr val="231F20"/>
                          </a:solidFill>
                          <a:latin typeface="Cambria Math" panose="02040503050406030204" pitchFamily="18" charset="0"/>
                          <a:cs typeface="Times New Roman" panose="02020603050405020304"/>
                        </a:rPr>
                        <m:t>𝒔𝒖𝒑𝒑𝒍𝒚</m:t>
                      </m:r>
                      <m:r>
                        <a:rPr kumimoji="0" lang="en-US" altLang="zh-CN" sz="2000" b="1" i="1" kern="0" baseline="-25000" smtClean="0">
                          <a:solidFill>
                            <a:srgbClr val="231F20"/>
                          </a:solidFill>
                          <a:latin typeface="Cambria Math" panose="02040503050406030204" pitchFamily="18" charset="0"/>
                          <a:cs typeface="Times New Roman" panose="02020603050405020304"/>
                        </a:rPr>
                        <m:t> </m:t>
                      </m:r>
                      <m:r>
                        <a:rPr kumimoji="0" lang="en-US" altLang="zh-CN" sz="2000" b="1" i="1" kern="0" baseline="-25000" smtClean="0">
                          <a:solidFill>
                            <a:srgbClr val="231F20"/>
                          </a:solidFill>
                          <a:latin typeface="Cambria Math" panose="02040503050406030204" pitchFamily="18" charset="0"/>
                          <a:cs typeface="Times New Roman" panose="02020603050405020304"/>
                        </a:rPr>
                        <m:t>𝒑𝒂𝒊𝒓</m:t>
                      </m:r>
                      <m:r>
                        <a:rPr kumimoji="0" lang="en-US" altLang="zh-CN" sz="2000" i="1" kern="0" smtClean="0">
                          <a:solidFill>
                            <a:srgbClr val="231F20"/>
                          </a:solidFill>
                          <a:latin typeface="Cambria Math" panose="02040503050406030204" pitchFamily="18" charset="0"/>
                          <a:cs typeface="Times New Roman" panose="02020603050405020304"/>
                        </a:rPr>
                        <m:t>=</m:t>
                      </m:r>
                      <m:f>
                        <m:fPr>
                          <m:ctrlPr>
                            <a:rPr kumimoji="0" lang="en-US" altLang="zh-CN" sz="2000" i="1" kern="0" smtClean="0">
                              <a:solidFill>
                                <a:srgbClr val="231F20"/>
                              </a:solidFill>
                              <a:latin typeface="Cambria Math" panose="02040503050406030204" pitchFamily="18" charset="0"/>
                              <a:cs typeface="Times New Roman" panose="02020603050405020304"/>
                            </a:rPr>
                          </m:ctrlPr>
                        </m:fPr>
                        <m:num>
                          <m:sSubSup>
                            <m:sSubSupPr>
                              <m:ctrlPr>
                                <a:rPr kumimoji="0" lang="en-US" altLang="zh-CN" sz="2000" i="1" kern="0" smtClean="0">
                                  <a:solidFill>
                                    <a:srgbClr val="231F20"/>
                                  </a:solidFill>
                                  <a:latin typeface="Cambria Math" panose="02040503050406030204" pitchFamily="18" charset="0"/>
                                  <a:cs typeface="Times New Roman" panose="02020603050405020304"/>
                                </a:rPr>
                              </m:ctrlPr>
                            </m:sSubSupPr>
                            <m:e>
                              <m:r>
                                <a:rPr kumimoji="0" lang="en-US" altLang="zh-CN" sz="2000" b="1" i="1" kern="0" smtClean="0">
                                  <a:solidFill>
                                    <a:srgbClr val="231F20"/>
                                  </a:solidFill>
                                  <a:latin typeface="Cambria Math" panose="02040503050406030204" pitchFamily="18" charset="0"/>
                                  <a:cs typeface="Times New Roman" panose="02020603050405020304"/>
                                </a:rPr>
                                <m:t>𝑴𝑻𝑻𝑭</m:t>
                              </m:r>
                            </m:e>
                            <m:sub>
                              <m:r>
                                <a:rPr kumimoji="0" lang="en-US" altLang="zh-CN" sz="2000" b="1" i="1" kern="0" smtClean="0">
                                  <a:solidFill>
                                    <a:srgbClr val="231F20"/>
                                  </a:solidFill>
                                  <a:latin typeface="Cambria Math" panose="02040503050406030204" pitchFamily="18" charset="0"/>
                                  <a:cs typeface="Times New Roman" panose="02020603050405020304"/>
                                </a:rPr>
                                <m:t>𝒑𝒐𝒘𝒆𝒓</m:t>
                              </m:r>
                              <m:r>
                                <a:rPr kumimoji="0" lang="en-US" altLang="zh-CN" sz="2000" b="1" i="1" kern="0" smtClean="0">
                                  <a:solidFill>
                                    <a:srgbClr val="231F20"/>
                                  </a:solidFill>
                                  <a:latin typeface="Cambria Math" panose="02040503050406030204" pitchFamily="18" charset="0"/>
                                  <a:cs typeface="Times New Roman" panose="02020603050405020304"/>
                                </a:rPr>
                                <m:t> </m:t>
                              </m:r>
                              <m:r>
                                <a:rPr kumimoji="0" lang="en-US" altLang="zh-CN" sz="2000" b="1" i="1" kern="0" smtClean="0">
                                  <a:solidFill>
                                    <a:srgbClr val="231F20"/>
                                  </a:solidFill>
                                  <a:latin typeface="Cambria Math" panose="02040503050406030204" pitchFamily="18" charset="0"/>
                                  <a:cs typeface="Times New Roman" panose="02020603050405020304"/>
                                </a:rPr>
                                <m:t>𝒔𝒖𝒑𝒑𝒍𝒚</m:t>
                              </m:r>
                            </m:sub>
                            <m:sup>
                              <m:r>
                                <a:rPr kumimoji="0" lang="en-US" altLang="zh-CN" sz="2000" b="1" i="1" kern="0" smtClean="0">
                                  <a:solidFill>
                                    <a:srgbClr val="231F20"/>
                                  </a:solidFill>
                                  <a:latin typeface="Cambria Math" panose="02040503050406030204" pitchFamily="18" charset="0"/>
                                  <a:cs typeface="Times New Roman" panose="02020603050405020304"/>
                                </a:rPr>
                                <m:t>𝟐</m:t>
                              </m:r>
                            </m:sup>
                          </m:sSubSup>
                        </m:num>
                        <m:den>
                          <m:r>
                            <a:rPr kumimoji="0" lang="en-US" altLang="zh-CN" sz="2000" b="1" i="1" kern="0" smtClean="0">
                              <a:solidFill>
                                <a:srgbClr val="231F20"/>
                              </a:solidFill>
                              <a:latin typeface="Cambria Math" panose="02040503050406030204" pitchFamily="18" charset="0"/>
                              <a:cs typeface="Times New Roman" panose="02020603050405020304"/>
                            </a:rPr>
                            <m:t>𝟐</m:t>
                          </m:r>
                          <m:r>
                            <a:rPr kumimoji="0" lang="en-US" altLang="zh-CN" sz="2000" b="1" i="1" kern="0" smtClean="0">
                              <a:solidFill>
                                <a:srgbClr val="231F20"/>
                              </a:solidFill>
                              <a:latin typeface="Cambria Math" panose="02040503050406030204" pitchFamily="18" charset="0"/>
                              <a:cs typeface="Times New Roman" panose="02020603050405020304"/>
                            </a:rPr>
                            <m:t>∗</m:t>
                          </m:r>
                          <m:r>
                            <a:rPr kumimoji="0" lang="en-US" altLang="zh-CN" sz="2000" b="1" i="1" kern="0" smtClean="0">
                              <a:solidFill>
                                <a:srgbClr val="231F20"/>
                              </a:solidFill>
                              <a:latin typeface="Cambria Math" panose="02040503050406030204" pitchFamily="18" charset="0"/>
                              <a:cs typeface="Times New Roman" panose="02020603050405020304"/>
                            </a:rPr>
                            <m:t>𝑴𝑻𝑻𝑹𝒑𝒐𝒘𝒆𝒓</m:t>
                          </m:r>
                          <m:r>
                            <a:rPr kumimoji="0" lang="en-US" altLang="zh-CN" sz="2000" b="1" i="1" kern="0" baseline="-25000" smtClean="0">
                              <a:solidFill>
                                <a:srgbClr val="231F20"/>
                              </a:solidFill>
                              <a:latin typeface="Cambria Math" panose="02040503050406030204" pitchFamily="18" charset="0"/>
                              <a:cs typeface="Times New Roman" panose="02020603050405020304"/>
                            </a:rPr>
                            <m:t> </m:t>
                          </m:r>
                          <m:r>
                            <a:rPr kumimoji="0" lang="en-US" altLang="zh-CN" sz="2000" b="1" i="1" kern="0" baseline="-25000" smtClean="0">
                              <a:solidFill>
                                <a:srgbClr val="231F20"/>
                              </a:solidFill>
                              <a:latin typeface="Cambria Math" panose="02040503050406030204" pitchFamily="18" charset="0"/>
                              <a:cs typeface="Times New Roman" panose="02020603050405020304"/>
                            </a:rPr>
                            <m:t>𝒔𝒖𝒑𝒑𝒍𝒚</m:t>
                          </m:r>
                        </m:den>
                      </m:f>
                      <m:r>
                        <a:rPr kumimoji="0" lang="en-US" altLang="zh-CN" sz="2000" b="1" i="1" kern="0" smtClean="0">
                          <a:solidFill>
                            <a:srgbClr val="231F20"/>
                          </a:solidFill>
                          <a:latin typeface="Cambria Math" panose="02040503050406030204" pitchFamily="18" charset="0"/>
                          <a:cs typeface="Times New Roman" panose="02020603050405020304"/>
                        </a:rPr>
                        <m:t>=</m:t>
                      </m:r>
                      <m:f>
                        <m:fPr>
                          <m:ctrlPr>
                            <a:rPr kumimoji="0" lang="en-US" altLang="zh-CN" sz="2000" b="1" i="1" kern="0" smtClean="0">
                              <a:solidFill>
                                <a:srgbClr val="231F20"/>
                              </a:solidFill>
                              <a:latin typeface="Cambria Math" panose="02040503050406030204" pitchFamily="18" charset="0"/>
                              <a:cs typeface="Times New Roman" panose="02020603050405020304"/>
                            </a:rPr>
                          </m:ctrlPr>
                        </m:fPr>
                        <m:num>
                          <m:r>
                            <a:rPr kumimoji="0" lang="en-US" altLang="zh-CN" sz="2000" b="1" i="1" kern="0" smtClean="0">
                              <a:solidFill>
                                <a:srgbClr val="231F20"/>
                              </a:solidFill>
                              <a:latin typeface="Cambria Math" panose="02040503050406030204" pitchFamily="18" charset="0"/>
                              <a:cs typeface="Times New Roman" panose="02020603050405020304"/>
                            </a:rPr>
                            <m:t>𝟐𝟎𝟎𝟎𝟎𝟎</m:t>
                          </m:r>
                          <m:r>
                            <a:rPr kumimoji="0" lang="en-US" altLang="zh-CN" sz="2000" b="1" i="1" kern="0" baseline="30000" smtClean="0">
                              <a:solidFill>
                                <a:srgbClr val="231F20"/>
                              </a:solidFill>
                              <a:latin typeface="Cambria Math" panose="02040503050406030204" pitchFamily="18" charset="0"/>
                              <a:cs typeface="Times New Roman" panose="02020603050405020304"/>
                            </a:rPr>
                            <m:t>𝟐</m:t>
                          </m:r>
                        </m:num>
                        <m:den>
                          <m:r>
                            <a:rPr kumimoji="0" lang="en-US" altLang="zh-CN" sz="2000" b="1" i="1" kern="0" smtClean="0">
                              <a:solidFill>
                                <a:srgbClr val="231F20"/>
                              </a:solidFill>
                              <a:latin typeface="Cambria Math" panose="02040503050406030204" pitchFamily="18" charset="0"/>
                              <a:cs typeface="Times New Roman" panose="02020603050405020304"/>
                            </a:rPr>
                            <m:t>𝟐</m:t>
                          </m:r>
                          <m:r>
                            <a:rPr kumimoji="0" lang="en-US" altLang="zh-CN" sz="2000" b="1" i="1" kern="0" smtClean="0">
                              <a:solidFill>
                                <a:srgbClr val="231F20"/>
                              </a:solidFill>
                              <a:latin typeface="Cambria Math" panose="02040503050406030204" pitchFamily="18" charset="0"/>
                              <a:cs typeface="Times New Roman" panose="02020603050405020304"/>
                            </a:rPr>
                            <m:t>∗</m:t>
                          </m:r>
                          <m:r>
                            <a:rPr kumimoji="0" lang="en-US" altLang="zh-CN" sz="2000" b="1" i="1" kern="0" smtClean="0">
                              <a:solidFill>
                                <a:srgbClr val="231F20"/>
                              </a:solidFill>
                              <a:latin typeface="Cambria Math" panose="02040503050406030204" pitchFamily="18" charset="0"/>
                              <a:cs typeface="Times New Roman" panose="02020603050405020304"/>
                            </a:rPr>
                            <m:t>𝟐𝟒</m:t>
                          </m:r>
                        </m:den>
                      </m:f>
                      <m:r>
                        <a:rPr kumimoji="0" lang="en-US" altLang="zh-CN" sz="2000" b="1" i="1" kern="0" smtClean="0">
                          <a:solidFill>
                            <a:srgbClr val="231F20"/>
                          </a:solidFill>
                          <a:latin typeface="Cambria Math" panose="02040503050406030204" pitchFamily="18" charset="0"/>
                          <a:cs typeface="Times New Roman" panose="02020603050405020304"/>
                        </a:rPr>
                        <m:t>=</m:t>
                      </m:r>
                      <m:r>
                        <a:rPr kumimoji="0" lang="en-US" altLang="zh-CN" sz="2000" b="1" i="1" kern="0" smtClean="0">
                          <a:solidFill>
                            <a:srgbClr val="231F20"/>
                          </a:solidFill>
                          <a:latin typeface="Cambria Math" panose="02040503050406030204" pitchFamily="18" charset="0"/>
                          <a:cs typeface="Times New Roman" panose="02020603050405020304"/>
                        </a:rPr>
                        <m:t>𝟖𝟑𝟎</m:t>
                      </m:r>
                      <m:r>
                        <a:rPr kumimoji="0" lang="en-US" altLang="zh-CN" sz="2000" b="1" i="1" kern="0" smtClean="0">
                          <a:solidFill>
                            <a:srgbClr val="231F20"/>
                          </a:solidFill>
                          <a:latin typeface="Cambria Math" panose="02040503050406030204" pitchFamily="18" charset="0"/>
                          <a:cs typeface="Times New Roman" panose="02020603050405020304"/>
                        </a:rPr>
                        <m:t>,</m:t>
                      </m:r>
                      <m:r>
                        <a:rPr kumimoji="0" lang="en-US" altLang="zh-CN" sz="2000" b="1" i="1" kern="0" smtClean="0">
                          <a:solidFill>
                            <a:srgbClr val="231F20"/>
                          </a:solidFill>
                          <a:latin typeface="Cambria Math" panose="02040503050406030204" pitchFamily="18" charset="0"/>
                          <a:cs typeface="Times New Roman" panose="02020603050405020304"/>
                        </a:rPr>
                        <m:t>𝟎𝟎𝟎</m:t>
                      </m:r>
                      <m:r>
                        <a:rPr kumimoji="0" lang="en-US" altLang="zh-CN" sz="2000" b="1" i="1" kern="0" smtClean="0">
                          <a:solidFill>
                            <a:srgbClr val="231F20"/>
                          </a:solidFill>
                          <a:latin typeface="Cambria Math" panose="02040503050406030204" pitchFamily="18" charset="0"/>
                          <a:cs typeface="Times New Roman" panose="02020603050405020304"/>
                        </a:rPr>
                        <m:t>,</m:t>
                      </m:r>
                      <m:r>
                        <a:rPr kumimoji="0" lang="en-US" altLang="zh-CN" sz="2000" b="1" i="1" kern="0" smtClean="0">
                          <a:solidFill>
                            <a:srgbClr val="231F20"/>
                          </a:solidFill>
                          <a:latin typeface="Cambria Math" panose="02040503050406030204" pitchFamily="18" charset="0"/>
                          <a:cs typeface="Times New Roman" panose="02020603050405020304"/>
                        </a:rPr>
                        <m:t>𝟎𝟎𝟎</m:t>
                      </m:r>
                    </m:oMath>
                  </m:oMathPara>
                </a14:m>
                <a:endParaRPr kumimoji="0" lang="en-US" altLang="zh-CN" sz="2000" kern="0" dirty="0" smtClean="0">
                  <a:solidFill>
                    <a:srgbClr val="231F20"/>
                  </a:solidFill>
                  <a:latin typeface="Times New Roman" panose="02020603050405020304"/>
                  <a:cs typeface="Times New Roman" panose="02020603050405020304"/>
                </a:endParaRPr>
              </a:p>
              <a:p>
                <a:pPr marL="0" indent="0" eaLnBrk="1" hangingPunct="1">
                  <a:buNone/>
                </a:pPr>
                <a:endParaRPr lang="en-US" altLang="zh-CN" sz="2000" dirty="0" smtClean="0">
                  <a:solidFill>
                    <a:srgbClr val="231F20"/>
                  </a:solidFill>
                  <a:latin typeface="Times New Roman" panose="02020603050405020304"/>
                  <a:cs typeface="Times New Roman" panose="02020603050405020304"/>
                </a:endParaRPr>
              </a:p>
              <a:p>
                <a:pPr marL="0" indent="0" eaLnBrk="1" hangingPunct="1">
                  <a:buNone/>
                </a:pPr>
                <a:r>
                  <a:rPr lang="en-US" altLang="zh-CN" sz="2000" dirty="0" smtClean="0">
                    <a:solidFill>
                      <a:srgbClr val="231F20"/>
                    </a:solidFill>
                    <a:latin typeface="Times New Roman" panose="02020603050405020304"/>
                    <a:cs typeface="Times New Roman" panose="02020603050405020304"/>
                  </a:rPr>
                  <a:t>making </a:t>
                </a:r>
                <a:r>
                  <a:rPr lang="en-US" altLang="zh-CN" sz="2000" spc="-5" dirty="0">
                    <a:solidFill>
                      <a:srgbClr val="231F20"/>
                    </a:solidFill>
                    <a:latin typeface="Times New Roman" panose="02020603050405020304"/>
                    <a:cs typeface="Times New Roman" panose="02020603050405020304"/>
                  </a:rPr>
                  <a:t>the </a:t>
                </a:r>
                <a:r>
                  <a:rPr lang="en-US" altLang="zh-CN" sz="2000" dirty="0">
                    <a:solidFill>
                      <a:srgbClr val="231F20"/>
                    </a:solidFill>
                    <a:latin typeface="Times New Roman" panose="02020603050405020304"/>
                    <a:cs typeface="Times New Roman" panose="02020603050405020304"/>
                  </a:rPr>
                  <a:t>pair about 4150 </a:t>
                </a:r>
                <a:r>
                  <a:rPr lang="en-US" altLang="zh-CN" sz="2000" spc="5" dirty="0">
                    <a:solidFill>
                      <a:srgbClr val="231F20"/>
                    </a:solidFill>
                    <a:latin typeface="Times New Roman" panose="02020603050405020304"/>
                    <a:cs typeface="Times New Roman" panose="02020603050405020304"/>
                  </a:rPr>
                  <a:t>times </a:t>
                </a:r>
                <a:r>
                  <a:rPr lang="en-US" altLang="zh-CN" sz="2000" dirty="0">
                    <a:solidFill>
                      <a:srgbClr val="231F20"/>
                    </a:solidFill>
                    <a:latin typeface="Times New Roman" panose="02020603050405020304"/>
                    <a:cs typeface="Times New Roman" panose="02020603050405020304"/>
                  </a:rPr>
                  <a:t>more reliable </a:t>
                </a:r>
                <a:r>
                  <a:rPr lang="en-US" altLang="zh-CN" sz="2000" spc="-5" dirty="0">
                    <a:solidFill>
                      <a:srgbClr val="231F20"/>
                    </a:solidFill>
                    <a:latin typeface="Times New Roman" panose="02020603050405020304"/>
                    <a:cs typeface="Times New Roman" panose="02020603050405020304"/>
                  </a:rPr>
                  <a:t>than </a:t>
                </a:r>
                <a:r>
                  <a:rPr lang="en-US" altLang="zh-CN" sz="2000" dirty="0">
                    <a:solidFill>
                      <a:srgbClr val="231F20"/>
                    </a:solidFill>
                    <a:latin typeface="Times New Roman" panose="02020603050405020304"/>
                    <a:cs typeface="Times New Roman" panose="02020603050405020304"/>
                  </a:rPr>
                  <a:t>a </a:t>
                </a:r>
                <a:r>
                  <a:rPr lang="en-US" altLang="zh-CN" sz="2000" spc="-5" dirty="0">
                    <a:solidFill>
                      <a:srgbClr val="231F20"/>
                    </a:solidFill>
                    <a:latin typeface="Times New Roman" panose="02020603050405020304"/>
                    <a:cs typeface="Times New Roman" panose="02020603050405020304"/>
                  </a:rPr>
                  <a:t>single </a:t>
                </a:r>
                <a:r>
                  <a:rPr lang="en-US" altLang="zh-CN" sz="2000" dirty="0">
                    <a:solidFill>
                      <a:srgbClr val="231F20"/>
                    </a:solidFill>
                    <a:latin typeface="Times New Roman" panose="02020603050405020304"/>
                    <a:cs typeface="Times New Roman" panose="02020603050405020304"/>
                  </a:rPr>
                  <a:t>power</a:t>
                </a:r>
                <a:r>
                  <a:rPr lang="en-US" altLang="zh-CN" sz="2000" spc="85" dirty="0">
                    <a:solidFill>
                      <a:srgbClr val="231F20"/>
                    </a:solidFill>
                    <a:latin typeface="Times New Roman" panose="02020603050405020304"/>
                    <a:cs typeface="Times New Roman" panose="02020603050405020304"/>
                  </a:rPr>
                  <a:t> </a:t>
                </a:r>
                <a:r>
                  <a:rPr lang="en-US" altLang="zh-CN" sz="2000" spc="-20" dirty="0">
                    <a:solidFill>
                      <a:srgbClr val="231F20"/>
                    </a:solidFill>
                    <a:latin typeface="Times New Roman" panose="02020603050405020304"/>
                    <a:cs typeface="Times New Roman" panose="02020603050405020304"/>
                  </a:rPr>
                  <a:t>supply</a:t>
                </a:r>
                <a:r>
                  <a:rPr lang="en-US" altLang="zh-CN" sz="2000" spc="-20" dirty="0" smtClean="0">
                    <a:solidFill>
                      <a:srgbClr val="231F20"/>
                    </a:solidFill>
                    <a:latin typeface="Times New Roman" panose="02020603050405020304"/>
                    <a:cs typeface="Times New Roman" panose="02020603050405020304"/>
                  </a:rPr>
                  <a:t>.</a:t>
                </a:r>
                <a:endParaRPr kumimoji="0" lang="en-US" altLang="zh-CN" sz="2000" kern="0" dirty="0" smtClean="0">
                  <a:solidFill>
                    <a:srgbClr val="231F20"/>
                  </a:solidFill>
                  <a:latin typeface="Times New Roman" panose="02020603050405020304"/>
                  <a:cs typeface="Times New Roman" panose="02020603050405020304"/>
                </a:endParaRPr>
              </a:p>
            </p:txBody>
          </p:sp>
        </mc:Choice>
        <mc:Fallback>
          <p:sp>
            <p:nvSpPr>
              <p:cNvPr id="5" name="内容占位符 2"/>
              <p:cNvSpPr txBox="1">
                <a:spLocks noRot="1" noChangeAspect="1" noMove="1" noResize="1" noEditPoints="1" noAdjustHandles="1" noChangeArrowheads="1" noChangeShapeType="1" noTextEdit="1"/>
              </p:cNvSpPr>
              <p:nvPr/>
            </p:nvSpPr>
            <p:spPr bwMode="auto">
              <a:xfrm>
                <a:off x="363588" y="3383828"/>
                <a:ext cx="8229600" cy="3141515"/>
              </a:xfrm>
              <a:prstGeom prst="rect">
                <a:avLst/>
              </a:prstGeom>
              <a:blipFill rotWithShape="1">
                <a:blip r:embed="rId1"/>
                <a:stretch>
                  <a:fillRect l="-4" t="-17" r="4"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1.8  </a:t>
            </a:r>
            <a:r>
              <a:rPr lang="zh-CN" altLang="en-US" sz="2800" b="1" kern="0" dirty="0">
                <a:solidFill>
                  <a:srgbClr val="003FFF"/>
                </a:solidFill>
                <a:latin typeface="Comic Sans MS" panose="030F0702030302020204" pitchFamily="66" charset="0"/>
                <a:ea typeface="+mn-ea"/>
              </a:rPr>
              <a:t>测量、报告和总结计算机性能</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1.10  </a:t>
            </a:r>
            <a:r>
              <a:rPr lang="zh-CN" altLang="en-US" sz="2800" b="1" kern="0" dirty="0">
                <a:solidFill>
                  <a:srgbClr val="000000"/>
                </a:solidFill>
                <a:latin typeface="Comic Sans MS" panose="030F0702030302020204" pitchFamily="66" charset="0"/>
                <a:ea typeface="+mn-ea"/>
              </a:rPr>
              <a:t>综合：性能和性价比</a:t>
            </a:r>
            <a:endParaRPr lang="en-US" altLang="zh-CN" sz="2800" b="1" kern="0" dirty="0">
              <a:solidFill>
                <a:srgbClr val="000000"/>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331913" y="88900"/>
            <a:ext cx="7488237" cy="766763"/>
          </a:xfrm>
          <a:prstGeom prst="rect">
            <a:avLst/>
          </a:prstGeom>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defRPr/>
            </a:pPr>
            <a:r>
              <a:rPr lang="zh-CN" altLang="en-US" dirty="0" smtClean="0">
                <a:solidFill>
                  <a:srgbClr val="1A1A00"/>
                </a:solidFill>
              </a:rPr>
              <a:t>性能</a:t>
            </a:r>
            <a:endParaRPr lang="en-US" altLang="zh-CN" dirty="0">
              <a:solidFill>
                <a:srgbClr val="1A1A00"/>
              </a:solidFill>
            </a:endParaRPr>
          </a:p>
        </p:txBody>
      </p:sp>
      <p:sp>
        <p:nvSpPr>
          <p:cNvPr id="6" name="矩形 5"/>
          <p:cNvSpPr/>
          <p:nvPr/>
        </p:nvSpPr>
        <p:spPr>
          <a:xfrm>
            <a:off x="611560" y="1484784"/>
            <a:ext cx="7705725" cy="1570037"/>
          </a:xfrm>
          <a:prstGeom prst="rect">
            <a:avLst/>
          </a:prstGeom>
        </p:spPr>
        <p:txBody>
          <a:bodyPr>
            <a:spAutoFit/>
          </a:bodyPr>
          <a:lstStyle/>
          <a:p>
            <a:pPr marL="457200" indent="-457200">
              <a:lnSpc>
                <a:spcPct val="150000"/>
              </a:lnSpc>
              <a:buFont typeface="Wingdings" panose="05000000000000000000" pitchFamily="2" charset="2"/>
              <a:buChar char="Ø"/>
              <a:defRPr/>
            </a:pPr>
            <a:r>
              <a:rPr kumimoji="1" lang="zh-CN" altLang="en-US" sz="3200" b="1" dirty="0">
                <a:solidFill>
                  <a:srgbClr val="000000"/>
                </a:solidFill>
                <a:latin typeface="Comic Sans MS" panose="030F0702030302020204" pitchFamily="66" charset="0"/>
              </a:rPr>
              <a:t>性能与执行时间</a:t>
            </a:r>
            <a:r>
              <a:rPr kumimoji="1" lang="zh-CN" altLang="en-US" sz="3200" b="1" i="1" dirty="0">
                <a:solidFill>
                  <a:srgbClr val="003FFF"/>
                </a:solidFill>
                <a:latin typeface="Comic Sans MS" panose="030F0702030302020204" pitchFamily="66" charset="0"/>
              </a:rPr>
              <a:t>互为倒数</a:t>
            </a:r>
            <a:endParaRPr kumimoji="1" lang="en-US" altLang="zh-CN" sz="3200" b="1" i="1" dirty="0">
              <a:solidFill>
                <a:srgbClr val="FFC000"/>
              </a:solidFill>
              <a:latin typeface="Comic Sans MS" panose="030F0702030302020204" pitchFamily="66" charset="0"/>
            </a:endParaRPr>
          </a:p>
          <a:p>
            <a:pPr>
              <a:lnSpc>
                <a:spcPct val="150000"/>
              </a:lnSpc>
              <a:defRPr/>
            </a:pPr>
            <a:r>
              <a:rPr kumimoji="1" lang="en-US" altLang="zh-CN" sz="3200" dirty="0">
                <a:solidFill>
                  <a:srgbClr val="02FED7"/>
                </a:solidFill>
                <a:latin typeface="Comic Sans MS" panose="030F0702030302020204" pitchFamily="66" charset="0"/>
              </a:rPr>
              <a:t>   </a:t>
            </a:r>
            <a:r>
              <a:rPr kumimoji="1" lang="zh-CN" altLang="en-US" sz="3200" b="1" dirty="0">
                <a:solidFill>
                  <a:srgbClr val="0000FF"/>
                </a:solidFill>
                <a:latin typeface="Comic Sans MS" panose="030F0702030302020204" pitchFamily="66" charset="0"/>
              </a:rPr>
              <a:t>最大的性能意味着最小的执行时间</a:t>
            </a:r>
            <a:endParaRPr kumimoji="1" lang="en-US" altLang="zh-CN" sz="3200" b="1" dirty="0">
              <a:solidFill>
                <a:srgbClr val="0000FF"/>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571500" y="428625"/>
            <a:ext cx="8188325" cy="603250"/>
          </a:xfrm>
        </p:spPr>
        <p:txBody>
          <a:bodyPr/>
          <a:lstStyle/>
          <a:p>
            <a:pPr>
              <a:defRPr/>
            </a:pPr>
            <a:r>
              <a:rPr lang="zh-CN" altLang="en-US" sz="4000" dirty="0" smtClean="0">
                <a:solidFill>
                  <a:srgbClr val="1A1A00"/>
                </a:solidFill>
              </a:rPr>
              <a:t>评价性能</a:t>
            </a:r>
            <a:endParaRPr lang="en-US" altLang="zh-CN" sz="4000" dirty="0">
              <a:solidFill>
                <a:srgbClr val="1A1A00"/>
              </a:solidFill>
            </a:endParaRPr>
          </a:p>
        </p:txBody>
      </p:sp>
      <p:sp>
        <p:nvSpPr>
          <p:cNvPr id="173059" name="Rectangle 3"/>
          <p:cNvSpPr>
            <a:spLocks noGrp="1" noChangeArrowheads="1"/>
          </p:cNvSpPr>
          <p:nvPr>
            <p:ph type="body" idx="1"/>
          </p:nvPr>
        </p:nvSpPr>
        <p:spPr>
          <a:xfrm>
            <a:off x="357188" y="1371600"/>
            <a:ext cx="8535987" cy="4362450"/>
          </a:xfrm>
        </p:spPr>
        <p:txBody>
          <a:bodyPr/>
          <a:lstStyle/>
          <a:p>
            <a:pPr>
              <a:lnSpc>
                <a:spcPct val="90000"/>
              </a:lnSpc>
              <a:defRPr/>
            </a:pPr>
            <a:r>
              <a:rPr lang="zh-CN" altLang="en-US" b="1" dirty="0" smtClean="0">
                <a:solidFill>
                  <a:srgbClr val="003FFF"/>
                </a:solidFill>
                <a:latin typeface="Comic Sans MS" panose="030F0702030302020204" pitchFamily="66" charset="0"/>
              </a:rPr>
              <a:t>比较机器性能的指标</a:t>
            </a:r>
            <a:endParaRPr lang="en-US" altLang="zh-CN" b="1" dirty="0" smtClean="0">
              <a:solidFill>
                <a:srgbClr val="FFC000"/>
              </a:solidFill>
              <a:latin typeface="Comic Sans MS" panose="030F0702030302020204" pitchFamily="66" charset="0"/>
            </a:endParaRPr>
          </a:p>
          <a:p>
            <a:pPr lvl="1">
              <a:lnSpc>
                <a:spcPct val="90000"/>
              </a:lnSpc>
              <a:defRPr/>
            </a:pPr>
            <a:r>
              <a:rPr lang="zh-CN" altLang="en-US" b="1" u="sng" dirty="0" smtClean="0">
                <a:solidFill>
                  <a:srgbClr val="0000FF"/>
                </a:solidFill>
                <a:latin typeface="Comic Sans MS" panose="030F0702030302020204" pitchFamily="66" charset="0"/>
              </a:rPr>
              <a:t>执行时间</a:t>
            </a:r>
            <a:r>
              <a:rPr lang="en-US" altLang="zh-CN" b="1" dirty="0" smtClean="0">
                <a:solidFill>
                  <a:srgbClr val="0000FF"/>
                </a:solidFill>
                <a:latin typeface="Comic Sans MS" panose="030F0702030302020204" pitchFamily="66" charset="0"/>
              </a:rPr>
              <a:t>(</a:t>
            </a:r>
            <a:r>
              <a:rPr lang="zh-CN" altLang="en-US" b="1" dirty="0" smtClean="0">
                <a:solidFill>
                  <a:srgbClr val="0000FF"/>
                </a:solidFill>
                <a:latin typeface="Comic Sans MS" panose="030F0702030302020204" pitchFamily="66" charset="0"/>
              </a:rPr>
              <a:t>响应时间，时延</a:t>
            </a:r>
            <a:r>
              <a:rPr lang="en-US" altLang="zh-CN" b="1" dirty="0" smtClean="0">
                <a:solidFill>
                  <a:srgbClr val="0000FF"/>
                </a:solidFill>
                <a:latin typeface="Comic Sans MS" panose="030F0702030302020204" pitchFamily="66" charset="0"/>
              </a:rPr>
              <a:t>)</a:t>
            </a:r>
            <a:r>
              <a:rPr lang="zh-CN" altLang="en-US" b="1" dirty="0" smtClean="0">
                <a:solidFill>
                  <a:srgbClr val="0000FF"/>
                </a:solidFill>
                <a:latin typeface="Comic Sans MS" panose="030F0702030302020204" pitchFamily="66" charset="0"/>
              </a:rPr>
              <a:t>：</a:t>
            </a:r>
            <a:r>
              <a:rPr lang="zh-CN" altLang="en-US" b="1" dirty="0" smtClean="0">
                <a:solidFill>
                  <a:srgbClr val="990000"/>
                </a:solidFill>
                <a:latin typeface="Comic Sans MS" panose="030F0702030302020204" pitchFamily="66" charset="0"/>
              </a:rPr>
              <a:t>桌面机、服务器</a:t>
            </a:r>
            <a:endParaRPr lang="en-US" altLang="zh-CN" b="1" dirty="0">
              <a:solidFill>
                <a:srgbClr val="66FFFF"/>
              </a:solidFill>
              <a:latin typeface="Comic Sans MS" panose="030F0702030302020204" pitchFamily="66" charset="0"/>
            </a:endParaRPr>
          </a:p>
          <a:p>
            <a:pPr lvl="1">
              <a:lnSpc>
                <a:spcPct val="90000"/>
              </a:lnSpc>
              <a:defRPr/>
            </a:pPr>
            <a:r>
              <a:rPr lang="zh-CN" altLang="en-US" b="1" dirty="0" smtClean="0">
                <a:solidFill>
                  <a:srgbClr val="000000"/>
                </a:solidFill>
                <a:latin typeface="Comic Sans MS" panose="030F0702030302020204" pitchFamily="66" charset="0"/>
              </a:rPr>
              <a:t>吞吐量：网站服务器</a:t>
            </a:r>
            <a:endParaRPr lang="en-US" altLang="zh-CN" b="1" dirty="0">
              <a:solidFill>
                <a:srgbClr val="FFFFFF"/>
              </a:solidFill>
              <a:latin typeface="Comic Sans MS" panose="030F0702030302020204" pitchFamily="66" charset="0"/>
            </a:endParaRPr>
          </a:p>
          <a:p>
            <a:pPr lvl="1">
              <a:lnSpc>
                <a:spcPct val="90000"/>
              </a:lnSpc>
              <a:defRPr/>
            </a:pPr>
            <a:r>
              <a:rPr lang="en-US" altLang="zh-CN" b="1" dirty="0">
                <a:solidFill>
                  <a:srgbClr val="330033"/>
                </a:solidFill>
                <a:latin typeface="Comic Sans MS" panose="030F0702030302020204" pitchFamily="66" charset="0"/>
              </a:rPr>
              <a:t>MIPS </a:t>
            </a:r>
            <a:r>
              <a:rPr lang="zh-CN" altLang="en-US" b="1" dirty="0" smtClean="0">
                <a:solidFill>
                  <a:srgbClr val="330033"/>
                </a:solidFill>
                <a:latin typeface="Comic Sans MS" panose="030F0702030302020204" pitchFamily="66" charset="0"/>
              </a:rPr>
              <a:t>：</a:t>
            </a:r>
            <a:r>
              <a:rPr lang="en-US" altLang="zh-CN" b="1" dirty="0" smtClean="0">
                <a:solidFill>
                  <a:srgbClr val="330033"/>
                </a:solidFill>
                <a:latin typeface="Comic Sans MS" panose="030F0702030302020204" pitchFamily="66" charset="0"/>
              </a:rPr>
              <a:t>millions </a:t>
            </a:r>
            <a:r>
              <a:rPr lang="en-US" altLang="zh-CN" b="1" dirty="0">
                <a:solidFill>
                  <a:srgbClr val="330033"/>
                </a:solidFill>
                <a:latin typeface="Comic Sans MS" panose="030F0702030302020204" pitchFamily="66" charset="0"/>
              </a:rPr>
              <a:t>of instructions per second</a:t>
            </a:r>
            <a:endParaRPr lang="en-US" altLang="zh-CN" b="1" dirty="0">
              <a:solidFill>
                <a:srgbClr val="CCFFCC"/>
              </a:solidFill>
              <a:latin typeface="Comic Sans MS" panose="030F0702030302020204" pitchFamily="66" charset="0"/>
            </a:endParaRPr>
          </a:p>
          <a:p>
            <a:pPr>
              <a:lnSpc>
                <a:spcPct val="90000"/>
              </a:lnSpc>
              <a:defRPr/>
            </a:pPr>
            <a:r>
              <a:rPr lang="zh-CN" altLang="en-US" b="1" dirty="0" smtClean="0">
                <a:solidFill>
                  <a:srgbClr val="003FFF"/>
                </a:solidFill>
                <a:latin typeface="Comic Sans MS" panose="030F0702030302020204" pitchFamily="66" charset="0"/>
              </a:rPr>
              <a:t>用程序集比较机器性能</a:t>
            </a:r>
            <a:endParaRPr lang="en-US" altLang="zh-CN" b="1" dirty="0">
              <a:solidFill>
                <a:srgbClr val="FFC000"/>
              </a:solidFill>
              <a:latin typeface="Comic Sans MS" panose="030F0702030302020204" pitchFamily="66" charset="0"/>
            </a:endParaRPr>
          </a:p>
          <a:p>
            <a:pPr lvl="1">
              <a:lnSpc>
                <a:spcPct val="90000"/>
              </a:lnSpc>
              <a:defRPr/>
            </a:pPr>
            <a:r>
              <a:rPr lang="zh-CN" altLang="en-US" b="1" dirty="0" smtClean="0">
                <a:solidFill>
                  <a:srgbClr val="000000"/>
                </a:solidFill>
                <a:effectLst/>
                <a:latin typeface="Comic Sans MS" panose="030F0702030302020204" pitchFamily="66" charset="0"/>
              </a:rPr>
              <a:t>选择适当的程序评估性能</a:t>
            </a:r>
            <a:endParaRPr lang="en-US" altLang="zh-CN" b="1" dirty="0" smtClean="0">
              <a:solidFill>
                <a:srgbClr val="FFFFFF"/>
              </a:solidFill>
              <a:effectLst/>
              <a:latin typeface="Comic Sans MS" panose="030F0702030302020204" pitchFamily="66" charset="0"/>
            </a:endParaRPr>
          </a:p>
          <a:p>
            <a:pPr lvl="2">
              <a:lnSpc>
                <a:spcPct val="90000"/>
              </a:lnSpc>
              <a:defRPr/>
            </a:pPr>
            <a:r>
              <a:rPr lang="zh-CN" altLang="en-US" b="1" dirty="0" smtClean="0">
                <a:solidFill>
                  <a:srgbClr val="000000"/>
                </a:solidFill>
                <a:latin typeface="Comic Sans MS" panose="030F0702030302020204" pitchFamily="66" charset="0"/>
              </a:rPr>
              <a:t>基准测试程序套件（</a:t>
            </a:r>
            <a:r>
              <a:rPr lang="en-US" altLang="zh-CN" b="1" dirty="0" smtClean="0">
                <a:solidFill>
                  <a:srgbClr val="000000"/>
                </a:solidFill>
                <a:latin typeface="Comic Sans MS" panose="030F0702030302020204" pitchFamily="66" charset="0"/>
              </a:rPr>
              <a:t>Benchmark Suites</a:t>
            </a:r>
            <a:r>
              <a:rPr lang="zh-CN" altLang="en-US" b="1" dirty="0" smtClean="0">
                <a:solidFill>
                  <a:srgbClr val="000000"/>
                </a:solidFill>
                <a:latin typeface="Comic Sans MS" panose="030F0702030302020204" pitchFamily="66" charset="0"/>
              </a:rPr>
              <a:t>）</a:t>
            </a:r>
            <a:endParaRPr lang="en-US" altLang="zh-CN" b="1" dirty="0">
              <a:solidFill>
                <a:srgbClr val="FFFFFF"/>
              </a:solidFill>
              <a:latin typeface="Comic Sans MS" panose="030F0702030302020204" pitchFamily="66" charset="0"/>
            </a:endParaRPr>
          </a:p>
          <a:p>
            <a:pPr lvl="1">
              <a:lnSpc>
                <a:spcPct val="90000"/>
              </a:lnSpc>
              <a:defRPr/>
            </a:pPr>
            <a:r>
              <a:rPr lang="zh-CN" altLang="en-US" b="1" dirty="0" smtClean="0">
                <a:solidFill>
                  <a:srgbClr val="0000FF"/>
                </a:solidFill>
                <a:latin typeface="Comic Sans MS" panose="030F0702030302020204" pitchFamily="66" charset="0"/>
              </a:rPr>
              <a:t>不同平均值（</a:t>
            </a:r>
            <a:r>
              <a:rPr lang="en-US" altLang="zh-CN" b="1" dirty="0" smtClean="0">
                <a:solidFill>
                  <a:srgbClr val="0000FF"/>
                </a:solidFill>
                <a:latin typeface="Comic Sans MS" panose="030F0702030302020204" pitchFamily="66" charset="0"/>
              </a:rPr>
              <a:t>Different Means</a:t>
            </a:r>
            <a:r>
              <a:rPr lang="zh-CN" altLang="en-US" b="1" dirty="0" smtClean="0">
                <a:solidFill>
                  <a:srgbClr val="0000FF"/>
                </a:solidFill>
                <a:latin typeface="Comic Sans MS" panose="030F0702030302020204" pitchFamily="66" charset="0"/>
              </a:rPr>
              <a:t>）</a:t>
            </a:r>
            <a:r>
              <a:rPr lang="en-US" altLang="zh-CN" b="1" dirty="0" smtClean="0">
                <a:solidFill>
                  <a:srgbClr val="0000FF"/>
                </a:solidFill>
                <a:latin typeface="Comic Sans MS" panose="030F0702030302020204" pitchFamily="66" charset="0"/>
              </a:rPr>
              <a:t>: </a:t>
            </a:r>
            <a:r>
              <a:rPr lang="en-US" altLang="zh-CN" b="1" dirty="0">
                <a:solidFill>
                  <a:srgbClr val="0000FF"/>
                </a:solidFill>
                <a:latin typeface="Comic Sans MS" panose="030F0702030302020204" pitchFamily="66" charset="0"/>
              </a:rPr>
              <a:t>Arithmetic, </a:t>
            </a:r>
            <a:r>
              <a:rPr lang="en-US" altLang="zh-CN" b="1" dirty="0" smtClean="0">
                <a:solidFill>
                  <a:srgbClr val="0000FF"/>
                </a:solidFill>
                <a:latin typeface="Comic Sans MS" panose="030F0702030302020204" pitchFamily="66" charset="0"/>
              </a:rPr>
              <a:t>and </a:t>
            </a:r>
            <a:r>
              <a:rPr lang="en-US" altLang="zh-CN" b="1" dirty="0">
                <a:solidFill>
                  <a:srgbClr val="0000FF"/>
                </a:solidFill>
                <a:latin typeface="Comic Sans MS" panose="030F0702030302020204" pitchFamily="66" charset="0"/>
              </a:rPr>
              <a:t>Geometric Means</a:t>
            </a:r>
            <a:endParaRPr lang="en-US" altLang="zh-CN" b="1" dirty="0">
              <a:solidFill>
                <a:srgbClr val="0000FF"/>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42938" y="214313"/>
            <a:ext cx="7956550" cy="990600"/>
          </a:xfrm>
        </p:spPr>
        <p:txBody>
          <a:bodyPr/>
          <a:lstStyle/>
          <a:p>
            <a:pPr>
              <a:defRPr/>
            </a:pPr>
            <a:r>
              <a:rPr lang="zh-CN" altLang="en-US" dirty="0" smtClean="0">
                <a:solidFill>
                  <a:srgbClr val="000000"/>
                </a:solidFill>
              </a:rPr>
              <a:t>性能指标</a:t>
            </a:r>
            <a:r>
              <a:rPr lang="en-US" altLang="zh-CN" dirty="0" smtClean="0">
                <a:solidFill>
                  <a:srgbClr val="000000"/>
                </a:solidFill>
              </a:rPr>
              <a:t>—</a:t>
            </a:r>
            <a:r>
              <a:rPr lang="zh-CN" altLang="en-US" dirty="0" smtClean="0">
                <a:solidFill>
                  <a:srgbClr val="000000"/>
                </a:solidFill>
              </a:rPr>
              <a:t>响应时间</a:t>
            </a:r>
            <a:endParaRPr lang="en-US" altLang="zh-CN" dirty="0">
              <a:solidFill>
                <a:srgbClr val="000000"/>
              </a:solidFill>
              <a:latin typeface="Arial Narrow" panose="020B0606020202030204" pitchFamily="34" charset="0"/>
            </a:endParaRPr>
          </a:p>
        </p:txBody>
      </p:sp>
      <p:sp>
        <p:nvSpPr>
          <p:cNvPr id="175107" name="Rectangle 3"/>
          <p:cNvSpPr>
            <a:spLocks noGrp="1" noChangeArrowheads="1"/>
          </p:cNvSpPr>
          <p:nvPr>
            <p:ph type="body" idx="1"/>
          </p:nvPr>
        </p:nvSpPr>
        <p:spPr>
          <a:xfrm>
            <a:off x="428625" y="1285875"/>
            <a:ext cx="8534400" cy="4876800"/>
          </a:xfrm>
        </p:spPr>
        <p:txBody>
          <a:bodyPr/>
          <a:lstStyle/>
          <a:p>
            <a:pPr>
              <a:lnSpc>
                <a:spcPct val="90000"/>
              </a:lnSpc>
              <a:defRPr/>
            </a:pPr>
            <a:r>
              <a:rPr lang="zh-CN" altLang="en-US" b="1" dirty="0" smtClean="0">
                <a:solidFill>
                  <a:srgbClr val="0000FF"/>
                </a:solidFill>
                <a:latin typeface="Comic Sans MS" panose="030F0702030302020204" pitchFamily="66" charset="0"/>
              </a:rPr>
              <a:t>墙钟时间</a:t>
            </a:r>
            <a:endParaRPr lang="en-US" altLang="zh-CN" b="1" dirty="0" smtClean="0">
              <a:solidFill>
                <a:srgbClr val="FFFF00"/>
              </a:solidFill>
              <a:latin typeface="Comic Sans MS" panose="030F0702030302020204" pitchFamily="66" charset="0"/>
            </a:endParaRPr>
          </a:p>
          <a:p>
            <a:pPr lvl="1">
              <a:lnSpc>
                <a:spcPct val="150000"/>
              </a:lnSpc>
              <a:defRPr/>
            </a:pPr>
            <a:r>
              <a:rPr lang="zh-CN" altLang="en-US" sz="2400" b="1" dirty="0" smtClean="0">
                <a:solidFill>
                  <a:srgbClr val="000000"/>
                </a:solidFill>
                <a:latin typeface="Comic Sans MS" panose="030F0702030302020204" pitchFamily="66" charset="0"/>
              </a:rPr>
              <a:t>程序开始执行到结束</a:t>
            </a:r>
            <a:r>
              <a:rPr lang="zh-CN" altLang="en-US" sz="2400" b="1" dirty="0" smtClean="0">
                <a:solidFill>
                  <a:srgbClr val="0000FF"/>
                </a:solidFill>
                <a:latin typeface="Comic Sans MS" panose="030F0702030302020204" pitchFamily="66" charset="0"/>
              </a:rPr>
              <a:t>看钟</a:t>
            </a:r>
            <a:r>
              <a:rPr lang="zh-CN" altLang="en-US" sz="2400" b="1" dirty="0" smtClean="0">
                <a:solidFill>
                  <a:srgbClr val="000000"/>
                </a:solidFill>
                <a:latin typeface="Comic Sans MS" panose="030F0702030302020204" pitchFamily="66" charset="0"/>
              </a:rPr>
              <a:t>知道的时间，就是</a:t>
            </a:r>
            <a:r>
              <a:rPr lang="zh-CN" altLang="en-US" sz="2400" b="1" dirty="0" smtClean="0">
                <a:solidFill>
                  <a:srgbClr val="0000FF"/>
                </a:solidFill>
                <a:latin typeface="Comic Sans MS" panose="030F0702030302020204" pitchFamily="66" charset="0"/>
              </a:rPr>
              <a:t>墙钟时间</a:t>
            </a:r>
            <a:r>
              <a:rPr lang="zh-CN" altLang="en-US" sz="2400" b="1" dirty="0" smtClean="0">
                <a:solidFill>
                  <a:srgbClr val="000000"/>
                </a:solidFill>
                <a:latin typeface="Comic Sans MS" panose="030F0702030302020204" pitchFamily="66" charset="0"/>
              </a:rPr>
              <a:t>，也称为</a:t>
            </a:r>
            <a:r>
              <a:rPr lang="zh-CN" altLang="en-US" sz="2400" b="1" dirty="0" smtClean="0">
                <a:solidFill>
                  <a:srgbClr val="0000FF"/>
                </a:solidFill>
                <a:latin typeface="Comic Sans MS" panose="030F0702030302020204" pitchFamily="66" charset="0"/>
              </a:rPr>
              <a:t>响应时间</a:t>
            </a:r>
            <a:r>
              <a:rPr lang="zh-CN" altLang="en-US" sz="2400" b="1" dirty="0" smtClean="0">
                <a:solidFill>
                  <a:srgbClr val="000000"/>
                </a:solidFill>
                <a:latin typeface="Comic Sans MS" panose="030F0702030302020204" pitchFamily="66" charset="0"/>
              </a:rPr>
              <a:t>或</a:t>
            </a:r>
            <a:r>
              <a:rPr lang="zh-CN" altLang="en-US" sz="2400" b="1" dirty="0" smtClean="0">
                <a:solidFill>
                  <a:srgbClr val="0000FF"/>
                </a:solidFill>
                <a:latin typeface="Comic Sans MS" panose="030F0702030302020204" pitchFamily="66" charset="0"/>
              </a:rPr>
              <a:t>消逝时间</a:t>
            </a:r>
            <a:endParaRPr lang="en-US" altLang="zh-CN" sz="2400" dirty="0">
              <a:solidFill>
                <a:srgbClr val="FFFF00"/>
              </a:solidFill>
              <a:latin typeface="Comic Sans MS" panose="030F0702030302020204" pitchFamily="66" charset="0"/>
            </a:endParaRPr>
          </a:p>
          <a:p>
            <a:pPr lvl="1">
              <a:lnSpc>
                <a:spcPct val="90000"/>
              </a:lnSpc>
              <a:defRPr/>
            </a:pPr>
            <a:r>
              <a:rPr lang="zh-CN" altLang="en-US" sz="2400" b="1" dirty="0" smtClean="0">
                <a:solidFill>
                  <a:srgbClr val="000000"/>
                </a:solidFill>
                <a:latin typeface="Comic Sans MS" panose="030F0702030302020204" pitchFamily="66" charset="0"/>
              </a:rPr>
              <a:t>测量</a:t>
            </a:r>
            <a:r>
              <a:rPr lang="zh-CN" altLang="en-US" sz="2400" b="1" dirty="0" smtClean="0">
                <a:solidFill>
                  <a:srgbClr val="FF00FF"/>
                </a:solidFill>
                <a:latin typeface="Comic Sans MS" panose="030F0702030302020204" pitchFamily="66" charset="0"/>
              </a:rPr>
              <a:t>用户感觉到的</a:t>
            </a:r>
            <a:r>
              <a:rPr lang="zh-CN" altLang="en-US" sz="2400" b="1" dirty="0" smtClean="0">
                <a:solidFill>
                  <a:srgbClr val="000000"/>
                </a:solidFill>
                <a:latin typeface="Comic Sans MS" panose="030F0702030302020204" pitchFamily="66" charset="0"/>
              </a:rPr>
              <a:t>系统速度</a:t>
            </a:r>
            <a:endParaRPr lang="en-US" altLang="zh-CN" dirty="0">
              <a:solidFill>
                <a:srgbClr val="FFFFFF"/>
              </a:solidFill>
              <a:latin typeface="Comic Sans MS" panose="030F0702030302020204" pitchFamily="66" charset="0"/>
            </a:endParaRPr>
          </a:p>
          <a:p>
            <a:pPr>
              <a:lnSpc>
                <a:spcPct val="150000"/>
              </a:lnSpc>
              <a:defRPr/>
            </a:pPr>
            <a:r>
              <a:rPr lang="zh-CN" altLang="en-US" b="1" dirty="0" smtClean="0">
                <a:solidFill>
                  <a:srgbClr val="0000FF"/>
                </a:solidFill>
                <a:latin typeface="Comic Sans MS" panose="030F0702030302020204" pitchFamily="66" charset="0"/>
              </a:rPr>
              <a:t>墙钟时间的问题</a:t>
            </a:r>
            <a:endParaRPr lang="en-US" altLang="zh-CN" b="1" dirty="0" smtClean="0">
              <a:solidFill>
                <a:srgbClr val="FFFF00"/>
              </a:solidFill>
              <a:latin typeface="Comic Sans MS" panose="030F0702030302020204" pitchFamily="66" charset="0"/>
            </a:endParaRPr>
          </a:p>
          <a:p>
            <a:pPr lvl="1">
              <a:lnSpc>
                <a:spcPct val="150000"/>
              </a:lnSpc>
              <a:defRPr/>
            </a:pPr>
            <a:r>
              <a:rPr lang="zh-CN" altLang="en-US" sz="2400" b="1" dirty="0" smtClean="0">
                <a:solidFill>
                  <a:srgbClr val="000000"/>
                </a:solidFill>
                <a:latin typeface="Comic Sans MS" panose="030F0702030302020204" pitchFamily="66" charset="0"/>
              </a:rPr>
              <a:t>如果一个机器上运行多个程序</a:t>
            </a:r>
            <a:r>
              <a:rPr lang="en-US" altLang="zh-CN" sz="2400" b="1" dirty="0" smtClean="0">
                <a:solidFill>
                  <a:srgbClr val="000000"/>
                </a:solidFill>
                <a:latin typeface="Comic Sans MS" panose="030F0702030302020204" pitchFamily="66" charset="0"/>
              </a:rPr>
              <a:t> </a:t>
            </a:r>
            <a:r>
              <a:rPr lang="zh-CN" altLang="en-US" sz="2400" b="1" dirty="0" smtClean="0">
                <a:solidFill>
                  <a:srgbClr val="000000"/>
                </a:solidFill>
                <a:latin typeface="Comic Sans MS" panose="030F0702030302020204" pitchFamily="66" charset="0"/>
              </a:rPr>
              <a:t>？</a:t>
            </a:r>
            <a:endParaRPr lang="en-US" altLang="zh-CN" sz="2400" b="1" dirty="0" smtClean="0">
              <a:solidFill>
                <a:srgbClr val="FFFFFF"/>
              </a:solidFill>
              <a:latin typeface="Comic Sans MS" panose="030F0702030302020204" pitchFamily="66" charset="0"/>
            </a:endParaRPr>
          </a:p>
          <a:p>
            <a:pPr lvl="1">
              <a:lnSpc>
                <a:spcPct val="150000"/>
              </a:lnSpc>
              <a:defRPr/>
            </a:pPr>
            <a:r>
              <a:rPr lang="zh-CN" altLang="en-US" sz="2400" b="1" dirty="0" smtClean="0">
                <a:solidFill>
                  <a:srgbClr val="000000"/>
                </a:solidFill>
                <a:latin typeface="Comic Sans MS" panose="030F0702030302020204" pitchFamily="66" charset="0"/>
              </a:rPr>
              <a:t>如果程序运行时需要用户输入？</a:t>
            </a:r>
            <a:endParaRPr lang="en-US" altLang="zh-CN" sz="2400" b="1" dirty="0" smtClean="0">
              <a:solidFill>
                <a:srgbClr val="000000"/>
              </a:solidFill>
              <a:latin typeface="Comic Sans MS" panose="030F0702030302020204" pitchFamily="66" charset="0"/>
            </a:endParaRPr>
          </a:p>
        </p:txBody>
      </p:sp>
      <p:sp>
        <p:nvSpPr>
          <p:cNvPr id="21509" name="Picture 4"/>
          <p:cNvSpPr>
            <a:spLocks noChangeAspect="1" noChangeArrowheads="1"/>
          </p:cNvSpPr>
          <p:nvPr/>
        </p:nvSpPr>
        <p:spPr bwMode="auto">
          <a:xfrm>
            <a:off x="7000875" y="3000375"/>
            <a:ext cx="14382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92275" y="188913"/>
            <a:ext cx="5843588" cy="708025"/>
          </a:xfrm>
          <a:prstGeom prst="rect">
            <a:avLst/>
          </a:prstGeom>
        </p:spPr>
        <p:txBody>
          <a:bodyPr wrap="none">
            <a:spAutoFit/>
          </a:bodyPr>
          <a:lstStyle/>
          <a:p>
            <a:pPr eaLnBrk="1" hangingPunct="1">
              <a:defRPr/>
            </a:pPr>
            <a:r>
              <a:rPr lang="zh-CN" altLang="zh-CN" sz="4000" b="1" dirty="0">
                <a:solidFill>
                  <a:srgbClr val="1A1A00"/>
                </a:solidFill>
                <a:latin typeface="+mj-lt"/>
                <a:ea typeface="+mj-ea"/>
                <a:cs typeface="+mj-cs"/>
              </a:rPr>
              <a:t>国内微处理器的发展情况</a:t>
            </a:r>
            <a:endParaRPr lang="zh-CN" altLang="en-US" sz="4000" b="1" dirty="0">
              <a:solidFill>
                <a:srgbClr val="1A1A00"/>
              </a:solidFill>
              <a:latin typeface="+mj-lt"/>
              <a:ea typeface="+mj-ea"/>
              <a:cs typeface="+mj-cs"/>
            </a:endParaRPr>
          </a:p>
        </p:txBody>
      </p:sp>
      <p:sp>
        <p:nvSpPr>
          <p:cNvPr id="5" name="矩形 4"/>
          <p:cNvSpPr/>
          <p:nvPr/>
        </p:nvSpPr>
        <p:spPr>
          <a:xfrm>
            <a:off x="295275" y="896938"/>
            <a:ext cx="8569325" cy="5734050"/>
          </a:xfrm>
          <a:prstGeom prst="rect">
            <a:avLst/>
          </a:prstGeom>
        </p:spPr>
        <p:txBody>
          <a:bodyPr>
            <a:spAutoFit/>
          </a:bodyPr>
          <a:lstStyle/>
          <a:p>
            <a:pPr marL="342900" indent="-342900" eaLnBrk="1" hangingPunct="1">
              <a:lnSpc>
                <a:spcPts val="4000"/>
              </a:lnSpc>
              <a:buFont typeface="Wingdings" panose="05000000000000000000" pitchFamily="2" charset="2"/>
              <a:buChar char="Ø"/>
              <a:defRPr/>
            </a:pPr>
            <a:r>
              <a:rPr lang="zh-CN" altLang="zh-CN" sz="3200" b="1" dirty="0">
                <a:solidFill>
                  <a:srgbClr val="0000FF"/>
                </a:solidFill>
              </a:rPr>
              <a:t>龙芯系列</a:t>
            </a:r>
            <a:endParaRPr lang="zh-CN" altLang="zh-CN" sz="3200" b="1" dirty="0">
              <a:solidFill>
                <a:srgbClr val="FFFF00"/>
              </a:solidFill>
            </a:endParaRPr>
          </a:p>
          <a:p>
            <a:pPr marL="342900" indent="-342900" eaLnBrk="1" hangingPunct="1">
              <a:lnSpc>
                <a:spcPts val="4000"/>
              </a:lnSpc>
              <a:buFont typeface="Arial" panose="020B0604020202020204" pitchFamily="34" charset="0"/>
              <a:buChar char="•"/>
              <a:defRPr/>
            </a:pPr>
            <a:r>
              <a:rPr lang="en-US" altLang="zh-CN" sz="2400" b="1" dirty="0">
                <a:solidFill>
                  <a:srgbClr val="000000"/>
                </a:solidFill>
              </a:rPr>
              <a:t>2002</a:t>
            </a:r>
            <a:r>
              <a:rPr lang="zh-CN" altLang="zh-CN" sz="2400" b="1" dirty="0">
                <a:solidFill>
                  <a:srgbClr val="000000"/>
                </a:solidFill>
              </a:rPr>
              <a:t>年，</a:t>
            </a:r>
            <a:r>
              <a:rPr lang="zh-CN" altLang="zh-CN" sz="2400" b="1" dirty="0">
                <a:solidFill>
                  <a:srgbClr val="0000FF"/>
                </a:solidFill>
              </a:rPr>
              <a:t>龙芯</a:t>
            </a:r>
            <a:r>
              <a:rPr lang="en-US" altLang="zh-CN" sz="2400" b="1" dirty="0">
                <a:solidFill>
                  <a:srgbClr val="0000FF"/>
                </a:solidFill>
              </a:rPr>
              <a:t>1</a:t>
            </a:r>
            <a:r>
              <a:rPr lang="zh-CN" altLang="zh-CN" sz="2400" b="1" dirty="0">
                <a:solidFill>
                  <a:srgbClr val="0000FF"/>
                </a:solidFill>
              </a:rPr>
              <a:t>号</a:t>
            </a:r>
            <a:r>
              <a:rPr lang="zh-CN" altLang="zh-CN" sz="2400" b="1" dirty="0">
                <a:solidFill>
                  <a:srgbClr val="000000"/>
                </a:solidFill>
              </a:rPr>
              <a:t>正式问世，它采用</a:t>
            </a:r>
            <a:r>
              <a:rPr lang="en-US" altLang="zh-CN" sz="2400" b="1" u="sng" dirty="0">
                <a:solidFill>
                  <a:srgbClr val="0000FF"/>
                </a:solidFill>
              </a:rPr>
              <a:t>MIPS</a:t>
            </a:r>
            <a:r>
              <a:rPr lang="zh-CN" altLang="zh-CN" sz="2400" b="1" u="sng" dirty="0">
                <a:solidFill>
                  <a:srgbClr val="0000FF"/>
                </a:solidFill>
              </a:rPr>
              <a:t>架构</a:t>
            </a:r>
            <a:r>
              <a:rPr lang="zh-CN" altLang="zh-CN" sz="2400" b="1" dirty="0">
                <a:solidFill>
                  <a:srgbClr val="000000"/>
                </a:solidFill>
              </a:rPr>
              <a:t>。采用流水线结构，定点和浮点最高运算速度均超过每秒</a:t>
            </a:r>
            <a:r>
              <a:rPr lang="en-US" altLang="zh-CN" sz="2400" b="1" dirty="0">
                <a:solidFill>
                  <a:srgbClr val="000000"/>
                </a:solidFill>
              </a:rPr>
              <a:t>2</a:t>
            </a:r>
            <a:r>
              <a:rPr lang="zh-CN" altLang="zh-CN" sz="2400" b="1" dirty="0">
                <a:solidFill>
                  <a:srgbClr val="000000"/>
                </a:solidFill>
              </a:rPr>
              <a:t>亿次，性能与</a:t>
            </a:r>
            <a:r>
              <a:rPr lang="en-US" altLang="zh-CN" sz="2400" b="1" dirty="0">
                <a:solidFill>
                  <a:srgbClr val="0000FF"/>
                </a:solidFill>
              </a:rPr>
              <a:t>Pentium</a:t>
            </a:r>
            <a:r>
              <a:rPr lang="zh-CN" altLang="zh-CN" sz="2400" b="1" dirty="0">
                <a:solidFill>
                  <a:srgbClr val="0000FF"/>
                </a:solidFill>
              </a:rPr>
              <a:t>Ⅱ</a:t>
            </a:r>
            <a:r>
              <a:rPr lang="zh-CN" altLang="zh-CN" sz="2400" b="1" dirty="0">
                <a:solidFill>
                  <a:srgbClr val="000000"/>
                </a:solidFill>
              </a:rPr>
              <a:t>大致相当，总体上达到了</a:t>
            </a:r>
            <a:r>
              <a:rPr lang="en-US" altLang="zh-CN" sz="2400" b="1" dirty="0">
                <a:solidFill>
                  <a:srgbClr val="0000FF"/>
                </a:solidFill>
              </a:rPr>
              <a:t>1997</a:t>
            </a:r>
            <a:r>
              <a:rPr lang="zh-CN" altLang="zh-CN" sz="2400" b="1" dirty="0">
                <a:solidFill>
                  <a:srgbClr val="000000"/>
                </a:solidFill>
              </a:rPr>
              <a:t>年的国际水平。</a:t>
            </a:r>
            <a:endParaRPr lang="zh-CN" altLang="zh-CN" sz="2400" b="1" dirty="0">
              <a:solidFill>
                <a:srgbClr val="FFFFFF"/>
              </a:solidFill>
            </a:endParaRPr>
          </a:p>
          <a:p>
            <a:pPr marL="342900" indent="-342900" eaLnBrk="1" hangingPunct="1">
              <a:lnSpc>
                <a:spcPts val="4000"/>
              </a:lnSpc>
              <a:buFont typeface="Arial" panose="020B0604020202020204" pitchFamily="34" charset="0"/>
              <a:buChar char="•"/>
              <a:defRPr/>
            </a:pPr>
            <a:r>
              <a:rPr lang="zh-CN" altLang="zh-CN" sz="2400" b="1" dirty="0">
                <a:solidFill>
                  <a:srgbClr val="0000FF"/>
                </a:solidFill>
              </a:rPr>
              <a:t>龙芯</a:t>
            </a:r>
            <a:r>
              <a:rPr lang="en-US" altLang="zh-CN" sz="2400" b="1" dirty="0">
                <a:solidFill>
                  <a:srgbClr val="0000FF"/>
                </a:solidFill>
              </a:rPr>
              <a:t>2</a:t>
            </a:r>
            <a:r>
              <a:rPr lang="zh-CN" altLang="zh-CN" sz="2400" b="1" dirty="0">
                <a:solidFill>
                  <a:srgbClr val="0000FF"/>
                </a:solidFill>
              </a:rPr>
              <a:t>号</a:t>
            </a:r>
            <a:r>
              <a:rPr lang="zh-CN" altLang="zh-CN" sz="2400" b="1" dirty="0">
                <a:solidFill>
                  <a:srgbClr val="000000"/>
                </a:solidFill>
              </a:rPr>
              <a:t>：</a:t>
            </a:r>
            <a:r>
              <a:rPr lang="en-US" altLang="zh-CN" sz="2400" b="1" dirty="0">
                <a:solidFill>
                  <a:srgbClr val="000000"/>
                </a:solidFill>
              </a:rPr>
              <a:t>2004</a:t>
            </a:r>
            <a:r>
              <a:rPr lang="zh-CN" altLang="zh-CN" sz="2400" b="1" dirty="0">
                <a:solidFill>
                  <a:srgbClr val="000000"/>
                </a:solidFill>
              </a:rPr>
              <a:t>年</a:t>
            </a:r>
            <a:r>
              <a:rPr lang="en-US" altLang="zh-CN" sz="2400" b="1" dirty="0">
                <a:solidFill>
                  <a:srgbClr val="000000"/>
                </a:solidFill>
              </a:rPr>
              <a:t>6</a:t>
            </a:r>
            <a:r>
              <a:rPr lang="zh-CN" altLang="zh-CN" sz="2400" b="1" dirty="0">
                <a:solidFill>
                  <a:srgbClr val="000000"/>
                </a:solidFill>
              </a:rPr>
              <a:t>月，</a:t>
            </a:r>
            <a:r>
              <a:rPr lang="en-US" altLang="zh-CN" sz="2400" b="1" dirty="0">
                <a:solidFill>
                  <a:srgbClr val="0000FF"/>
                </a:solidFill>
              </a:rPr>
              <a:t>64</a:t>
            </a:r>
            <a:r>
              <a:rPr lang="zh-CN" altLang="zh-CN" sz="2400" b="1" dirty="0">
                <a:solidFill>
                  <a:srgbClr val="0000FF"/>
                </a:solidFill>
              </a:rPr>
              <a:t>位</a:t>
            </a:r>
            <a:r>
              <a:rPr lang="zh-CN" altLang="zh-CN" sz="2400" b="1" dirty="0">
                <a:solidFill>
                  <a:srgbClr val="000000"/>
                </a:solidFill>
              </a:rPr>
              <a:t>的龙芯</a:t>
            </a:r>
            <a:r>
              <a:rPr lang="en-US" altLang="zh-CN" sz="2400" b="1" dirty="0">
                <a:solidFill>
                  <a:srgbClr val="000000"/>
                </a:solidFill>
              </a:rPr>
              <a:t>2</a:t>
            </a:r>
            <a:r>
              <a:rPr lang="zh-CN" altLang="zh-CN" sz="2400" b="1" dirty="0">
                <a:solidFill>
                  <a:srgbClr val="000000"/>
                </a:solidFill>
              </a:rPr>
              <a:t>号发布，其性能相当于</a:t>
            </a:r>
            <a:r>
              <a:rPr lang="en-US" altLang="zh-CN" sz="2400" b="1" dirty="0">
                <a:solidFill>
                  <a:srgbClr val="0000FF"/>
                </a:solidFill>
              </a:rPr>
              <a:t>P4</a:t>
            </a:r>
            <a:r>
              <a:rPr lang="zh-CN" altLang="zh-CN" sz="2400" b="1" dirty="0">
                <a:solidFill>
                  <a:srgbClr val="000000"/>
                </a:solidFill>
              </a:rPr>
              <a:t>的水平，比</a:t>
            </a:r>
            <a:r>
              <a:rPr lang="en-US" altLang="zh-CN" sz="2400" b="1" dirty="0">
                <a:solidFill>
                  <a:srgbClr val="000000"/>
                </a:solidFill>
              </a:rPr>
              <a:t>“</a:t>
            </a:r>
            <a:r>
              <a:rPr lang="zh-CN" altLang="zh-CN" sz="2400" b="1" dirty="0">
                <a:solidFill>
                  <a:srgbClr val="000000"/>
                </a:solidFill>
              </a:rPr>
              <a:t>龙芯</a:t>
            </a:r>
            <a:r>
              <a:rPr lang="en-US" altLang="zh-CN" sz="2400" b="1" dirty="0">
                <a:solidFill>
                  <a:srgbClr val="000000"/>
                </a:solidFill>
              </a:rPr>
              <a:t>1</a:t>
            </a:r>
            <a:r>
              <a:rPr lang="zh-CN" altLang="zh-CN" sz="2400" b="1" dirty="0">
                <a:solidFill>
                  <a:srgbClr val="000000"/>
                </a:solidFill>
              </a:rPr>
              <a:t>号</a:t>
            </a:r>
            <a:r>
              <a:rPr lang="en-US" altLang="zh-CN" sz="2400" b="1" dirty="0">
                <a:solidFill>
                  <a:srgbClr val="000000"/>
                </a:solidFill>
              </a:rPr>
              <a:t>”</a:t>
            </a:r>
            <a:r>
              <a:rPr lang="zh-CN" altLang="zh-CN" sz="2400" b="1" dirty="0">
                <a:solidFill>
                  <a:srgbClr val="000000"/>
                </a:solidFill>
              </a:rPr>
              <a:t>性能提高</a:t>
            </a:r>
            <a:r>
              <a:rPr lang="en-US" altLang="zh-CN" sz="2400" b="1" dirty="0">
                <a:solidFill>
                  <a:srgbClr val="000000"/>
                </a:solidFill>
              </a:rPr>
              <a:t>10</a:t>
            </a:r>
            <a:r>
              <a:rPr lang="zh-CN" altLang="zh-CN" sz="2400" b="1" dirty="0">
                <a:solidFill>
                  <a:srgbClr val="000000"/>
                </a:solidFill>
              </a:rPr>
              <a:t>至</a:t>
            </a:r>
            <a:r>
              <a:rPr lang="en-US" altLang="zh-CN" sz="2400" b="1" dirty="0">
                <a:solidFill>
                  <a:srgbClr val="000000"/>
                </a:solidFill>
              </a:rPr>
              <a:t>15</a:t>
            </a:r>
            <a:r>
              <a:rPr lang="zh-CN" altLang="zh-CN" sz="2400" b="1" dirty="0">
                <a:solidFill>
                  <a:srgbClr val="000000"/>
                </a:solidFill>
              </a:rPr>
              <a:t>倍。</a:t>
            </a:r>
            <a:endParaRPr lang="zh-CN" altLang="zh-CN" sz="2400" b="1" dirty="0">
              <a:solidFill>
                <a:srgbClr val="FFFFFF"/>
              </a:solidFill>
            </a:endParaRPr>
          </a:p>
          <a:p>
            <a:pPr marL="342900" indent="-342900" eaLnBrk="1" hangingPunct="1">
              <a:lnSpc>
                <a:spcPts val="4000"/>
              </a:lnSpc>
              <a:buFont typeface="Arial" panose="020B0604020202020204" pitchFamily="34" charset="0"/>
              <a:buChar char="•"/>
              <a:defRPr/>
            </a:pPr>
            <a:r>
              <a:rPr lang="zh-CN" altLang="zh-CN" sz="2400" b="1" dirty="0">
                <a:solidFill>
                  <a:srgbClr val="0000FF"/>
                </a:solidFill>
              </a:rPr>
              <a:t>龙芯</a:t>
            </a:r>
            <a:r>
              <a:rPr lang="en-US" altLang="zh-CN" sz="2400" b="1" dirty="0">
                <a:solidFill>
                  <a:srgbClr val="0000FF"/>
                </a:solidFill>
              </a:rPr>
              <a:t>3</a:t>
            </a:r>
            <a:r>
              <a:rPr lang="zh-CN" altLang="zh-CN" sz="2400" b="1" dirty="0">
                <a:solidFill>
                  <a:srgbClr val="0000FF"/>
                </a:solidFill>
              </a:rPr>
              <a:t>号</a:t>
            </a:r>
            <a:r>
              <a:rPr lang="zh-CN" altLang="zh-CN" sz="2400" b="1" dirty="0">
                <a:solidFill>
                  <a:srgbClr val="000000"/>
                </a:solidFill>
              </a:rPr>
              <a:t>：</a:t>
            </a:r>
            <a:r>
              <a:rPr lang="en-US" altLang="zh-CN" sz="2400" b="1" dirty="0">
                <a:solidFill>
                  <a:srgbClr val="000000"/>
                </a:solidFill>
              </a:rPr>
              <a:t>2009</a:t>
            </a:r>
            <a:r>
              <a:rPr lang="zh-CN" altLang="zh-CN" sz="2400" b="1" dirty="0">
                <a:solidFill>
                  <a:srgbClr val="000000"/>
                </a:solidFill>
              </a:rPr>
              <a:t>年的</a:t>
            </a:r>
            <a:r>
              <a:rPr lang="en-US" altLang="zh-CN" sz="2400" b="1" dirty="0">
                <a:solidFill>
                  <a:srgbClr val="000000"/>
                </a:solidFill>
              </a:rPr>
              <a:t>3A1000</a:t>
            </a:r>
            <a:r>
              <a:rPr lang="zh-CN" altLang="zh-CN" sz="2400" b="1" dirty="0">
                <a:solidFill>
                  <a:srgbClr val="000000"/>
                </a:solidFill>
              </a:rPr>
              <a:t>是我国首个</a:t>
            </a:r>
            <a:r>
              <a:rPr lang="zh-CN" altLang="zh-CN" sz="2400" b="1" dirty="0">
                <a:solidFill>
                  <a:srgbClr val="0000FF"/>
                </a:solidFill>
              </a:rPr>
              <a:t>四核</a:t>
            </a:r>
            <a:r>
              <a:rPr lang="en-US" altLang="zh-CN" sz="2400" b="1" dirty="0">
                <a:solidFill>
                  <a:srgbClr val="0000FF"/>
                </a:solidFill>
              </a:rPr>
              <a:t>CPU</a:t>
            </a:r>
            <a:r>
              <a:rPr lang="zh-CN" altLang="zh-CN" sz="2400" b="1" dirty="0">
                <a:solidFill>
                  <a:srgbClr val="0000FF"/>
                </a:solidFill>
              </a:rPr>
              <a:t>芯片</a:t>
            </a:r>
            <a:r>
              <a:rPr lang="en-US" altLang="zh-CN" sz="2400" b="1" dirty="0">
                <a:solidFill>
                  <a:srgbClr val="000000"/>
                </a:solidFill>
              </a:rPr>
              <a:t> </a:t>
            </a:r>
            <a:r>
              <a:rPr lang="zh-CN" altLang="zh-CN" sz="2400" b="1" dirty="0">
                <a:solidFill>
                  <a:srgbClr val="000000"/>
                </a:solidFill>
              </a:rPr>
              <a:t>，国内首次掌握了多核</a:t>
            </a:r>
            <a:r>
              <a:rPr lang="en-US" altLang="zh-CN" sz="2400" b="1" dirty="0">
                <a:solidFill>
                  <a:srgbClr val="000000"/>
                </a:solidFill>
              </a:rPr>
              <a:t>CPU</a:t>
            </a:r>
            <a:r>
              <a:rPr lang="zh-CN" altLang="zh-CN" sz="2400" b="1" dirty="0">
                <a:solidFill>
                  <a:srgbClr val="000000"/>
                </a:solidFill>
              </a:rPr>
              <a:t>的片间互连及</a:t>
            </a:r>
            <a:r>
              <a:rPr lang="en-US" altLang="zh-CN" sz="2400" b="1" dirty="0">
                <a:solidFill>
                  <a:srgbClr val="000000"/>
                </a:solidFill>
              </a:rPr>
              <a:t>Cache</a:t>
            </a:r>
            <a:r>
              <a:rPr lang="zh-CN" altLang="zh-CN" sz="2400" b="1" dirty="0">
                <a:solidFill>
                  <a:srgbClr val="000000"/>
                </a:solidFill>
              </a:rPr>
              <a:t>一致性技术。</a:t>
            </a:r>
            <a:r>
              <a:rPr lang="en-US" altLang="zh-CN" sz="2400" b="1" dirty="0">
                <a:solidFill>
                  <a:srgbClr val="000000"/>
                </a:solidFill>
              </a:rPr>
              <a:t>3A1000</a:t>
            </a:r>
            <a:r>
              <a:rPr lang="zh-CN" altLang="zh-CN" sz="2400" b="1" dirty="0">
                <a:solidFill>
                  <a:srgbClr val="000000"/>
                </a:solidFill>
              </a:rPr>
              <a:t>的第二次改版于</a:t>
            </a:r>
            <a:r>
              <a:rPr lang="en-US" altLang="zh-CN" sz="2400" b="1" dirty="0">
                <a:solidFill>
                  <a:srgbClr val="000000"/>
                </a:solidFill>
              </a:rPr>
              <a:t>2012</a:t>
            </a:r>
            <a:r>
              <a:rPr lang="zh-CN" altLang="zh-CN" sz="2400" b="1" dirty="0">
                <a:solidFill>
                  <a:srgbClr val="000000"/>
                </a:solidFill>
              </a:rPr>
              <a:t>年流片成功，至今还是龙芯销售的一款重要芯片，尤其是在工控领域。</a:t>
            </a:r>
            <a:endParaRPr lang="zh-CN" altLang="zh-CN" sz="2400" b="1" dirty="0">
              <a:solidFill>
                <a:srgbClr val="FFFFFF"/>
              </a:solidFill>
            </a:endParaRPr>
          </a:p>
          <a:p>
            <a:pPr eaLnBrk="1" hangingPunct="1">
              <a:lnSpc>
                <a:spcPts val="4000"/>
              </a:lnSpc>
              <a:defRPr/>
            </a:pPr>
            <a:r>
              <a:rPr lang="en-US" altLang="zh-CN" sz="2400" b="1" dirty="0">
                <a:solidFill>
                  <a:srgbClr val="000000"/>
                </a:solidFill>
              </a:rPr>
              <a:t>                2015</a:t>
            </a:r>
            <a:r>
              <a:rPr lang="zh-CN" altLang="zh-CN" sz="2400" b="1" dirty="0">
                <a:solidFill>
                  <a:srgbClr val="000000"/>
                </a:solidFill>
              </a:rPr>
              <a:t>年发射的</a:t>
            </a:r>
            <a:r>
              <a:rPr lang="zh-CN" altLang="zh-CN" sz="2400" b="1" dirty="0">
                <a:solidFill>
                  <a:srgbClr val="0000FF"/>
                </a:solidFill>
              </a:rPr>
              <a:t>北斗</a:t>
            </a:r>
            <a:r>
              <a:rPr lang="zh-CN" altLang="zh-CN" sz="2400" b="1" dirty="0">
                <a:solidFill>
                  <a:srgbClr val="000000"/>
                </a:solidFill>
              </a:rPr>
              <a:t>双星搭载的就是龙芯</a:t>
            </a:r>
            <a:r>
              <a:rPr lang="en-US" altLang="zh-CN" sz="2400" b="1" dirty="0">
                <a:solidFill>
                  <a:srgbClr val="000000"/>
                </a:solidFill>
              </a:rPr>
              <a:t>CPU</a:t>
            </a:r>
            <a:r>
              <a:rPr lang="zh-CN" altLang="zh-CN" sz="2400" b="1" dirty="0">
                <a:solidFill>
                  <a:srgbClr val="000000"/>
                </a:solidFill>
              </a:rPr>
              <a:t>。</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071563" y="142875"/>
            <a:ext cx="7686675" cy="693738"/>
          </a:xfrm>
        </p:spPr>
        <p:txBody>
          <a:bodyPr/>
          <a:lstStyle/>
          <a:p>
            <a:pPr>
              <a:defRPr/>
            </a:pPr>
            <a:r>
              <a:rPr lang="zh-CN" altLang="en-US" sz="3600" dirty="0" smtClean="0">
                <a:solidFill>
                  <a:srgbClr val="000000"/>
                </a:solidFill>
              </a:rPr>
              <a:t>性能指标</a:t>
            </a:r>
            <a:r>
              <a:rPr lang="en-US" altLang="zh-CN" sz="3600" dirty="0" smtClean="0">
                <a:solidFill>
                  <a:srgbClr val="000000"/>
                </a:solidFill>
              </a:rPr>
              <a:t>--</a:t>
            </a:r>
            <a:r>
              <a:rPr lang="en-US" altLang="zh-CN" sz="3600" dirty="0">
                <a:solidFill>
                  <a:srgbClr val="000000"/>
                </a:solidFill>
              </a:rPr>
              <a:t>CPU </a:t>
            </a:r>
            <a:r>
              <a:rPr lang="zh-CN" altLang="en-US" sz="3600" dirty="0" smtClean="0">
                <a:solidFill>
                  <a:srgbClr val="000000"/>
                </a:solidFill>
              </a:rPr>
              <a:t>时间</a:t>
            </a:r>
            <a:endParaRPr lang="en-US" altLang="zh-CN" sz="3600" dirty="0">
              <a:solidFill>
                <a:srgbClr val="000000"/>
              </a:solidFill>
            </a:endParaRPr>
          </a:p>
        </p:txBody>
      </p:sp>
      <p:sp>
        <p:nvSpPr>
          <p:cNvPr id="176131" name="Rectangle 3"/>
          <p:cNvSpPr>
            <a:spLocks noGrp="1" noChangeArrowheads="1"/>
          </p:cNvSpPr>
          <p:nvPr>
            <p:ph type="body" idx="1"/>
          </p:nvPr>
        </p:nvSpPr>
        <p:spPr>
          <a:xfrm>
            <a:off x="0" y="1071563"/>
            <a:ext cx="9144000" cy="5429250"/>
          </a:xfrm>
        </p:spPr>
        <p:txBody>
          <a:bodyPr/>
          <a:lstStyle/>
          <a:p>
            <a:pPr>
              <a:lnSpc>
                <a:spcPts val="3500"/>
              </a:lnSpc>
              <a:defRPr/>
            </a:pPr>
            <a:r>
              <a:rPr lang="zh-CN" altLang="en-US" sz="2800" b="1" dirty="0" smtClean="0">
                <a:solidFill>
                  <a:srgbClr val="000000"/>
                </a:solidFill>
                <a:effectLst/>
                <a:latin typeface="Comic Sans MS" panose="030F0702030302020204" pitchFamily="66" charset="0"/>
              </a:rPr>
              <a:t>测量</a:t>
            </a:r>
            <a:r>
              <a:rPr lang="en-US" altLang="zh-CN" sz="2800" b="1" dirty="0" smtClean="0">
                <a:solidFill>
                  <a:srgbClr val="0000FF"/>
                </a:solidFill>
                <a:effectLst/>
                <a:latin typeface="Comic Sans MS" panose="030F0702030302020204" pitchFamily="66" charset="0"/>
              </a:rPr>
              <a:t>CPU</a:t>
            </a:r>
            <a:r>
              <a:rPr lang="zh-CN" altLang="en-US" sz="2800" b="1" dirty="0" smtClean="0">
                <a:solidFill>
                  <a:srgbClr val="0000FF"/>
                </a:solidFill>
                <a:effectLst/>
                <a:latin typeface="Comic Sans MS" panose="030F0702030302020204" pitchFamily="66" charset="0"/>
              </a:rPr>
              <a:t>时间</a:t>
            </a:r>
            <a:r>
              <a:rPr lang="zh-CN" altLang="en-US" sz="2800" b="1" dirty="0" smtClean="0">
                <a:solidFill>
                  <a:srgbClr val="000000"/>
                </a:solidFill>
                <a:effectLst/>
                <a:latin typeface="Comic Sans MS" panose="030F0702030302020204" pitchFamily="66" charset="0"/>
              </a:rPr>
              <a:t>更具可计算性</a:t>
            </a:r>
            <a:r>
              <a:rPr lang="en-US" altLang="zh-CN" sz="2800" b="1" dirty="0" smtClean="0">
                <a:solidFill>
                  <a:srgbClr val="000000"/>
                </a:solidFill>
                <a:effectLst/>
                <a:latin typeface="Comic Sans MS" panose="030F0702030302020204" pitchFamily="66" charset="0"/>
              </a:rPr>
              <a:t> (</a:t>
            </a:r>
            <a:r>
              <a:rPr lang="en-US" altLang="zh-CN" sz="2800" b="1" dirty="0">
                <a:solidFill>
                  <a:srgbClr val="000000"/>
                </a:solidFill>
                <a:effectLst/>
                <a:latin typeface="Comic Sans MS" panose="030F0702030302020204" pitchFamily="66" charset="0"/>
              </a:rPr>
              <a:t>not waiting for I/O)</a:t>
            </a:r>
            <a:endParaRPr lang="en-US" altLang="zh-CN" sz="2800" b="1" dirty="0">
              <a:solidFill>
                <a:srgbClr val="FFFFFF"/>
              </a:solidFill>
              <a:effectLst/>
              <a:latin typeface="Comic Sans MS" panose="030F0702030302020204" pitchFamily="66" charset="0"/>
            </a:endParaRPr>
          </a:p>
          <a:p>
            <a:pPr lvl="1">
              <a:lnSpc>
                <a:spcPts val="3500"/>
              </a:lnSpc>
              <a:defRPr/>
            </a:pPr>
            <a:r>
              <a:rPr lang="zh-CN" altLang="en-US" sz="2400" b="1" dirty="0" smtClean="0">
                <a:solidFill>
                  <a:srgbClr val="000000"/>
                </a:solidFill>
                <a:effectLst/>
                <a:latin typeface="Comic Sans MS" panose="030F0702030302020204" pitchFamily="66" charset="0"/>
              </a:rPr>
              <a:t>测量</a:t>
            </a:r>
            <a:r>
              <a:rPr lang="zh-CN" altLang="en-US" sz="2400" b="1" i="1" dirty="0" smtClean="0">
                <a:solidFill>
                  <a:srgbClr val="0000FF"/>
                </a:solidFill>
                <a:effectLst/>
                <a:latin typeface="Comic Sans MS" panose="030F0702030302020204" pitchFamily="66" charset="0"/>
              </a:rPr>
              <a:t>设计者感觉到的</a:t>
            </a:r>
            <a:r>
              <a:rPr lang="en-US" altLang="zh-CN" sz="2400" b="1" dirty="0" smtClean="0">
                <a:solidFill>
                  <a:srgbClr val="000000"/>
                </a:solidFill>
                <a:effectLst/>
                <a:latin typeface="Comic Sans MS" panose="030F0702030302020204" pitchFamily="66" charset="0"/>
              </a:rPr>
              <a:t>CPU</a:t>
            </a:r>
            <a:r>
              <a:rPr lang="zh-CN" altLang="en-US" sz="2400" b="1" dirty="0" smtClean="0">
                <a:solidFill>
                  <a:srgbClr val="000000"/>
                </a:solidFill>
                <a:effectLst/>
                <a:latin typeface="Comic Sans MS" panose="030F0702030302020204" pitchFamily="66" charset="0"/>
              </a:rPr>
              <a:t>速度</a:t>
            </a:r>
            <a:endParaRPr lang="en-US" altLang="zh-CN" sz="2400" b="1" dirty="0">
              <a:solidFill>
                <a:srgbClr val="FFFFFF"/>
              </a:solidFill>
              <a:effectLst/>
              <a:latin typeface="Comic Sans MS" panose="030F0702030302020204" pitchFamily="66" charset="0"/>
            </a:endParaRPr>
          </a:p>
          <a:p>
            <a:pPr>
              <a:lnSpc>
                <a:spcPts val="3500"/>
              </a:lnSpc>
              <a:spcBef>
                <a:spcPct val="45000"/>
              </a:spcBef>
              <a:defRPr/>
            </a:pPr>
            <a:r>
              <a:rPr lang="en-US" altLang="zh-CN" sz="2800" b="1" dirty="0" smtClean="0">
                <a:solidFill>
                  <a:srgbClr val="000000"/>
                </a:solidFill>
                <a:effectLst/>
                <a:latin typeface="Comic Sans MS" panose="030F0702030302020204" pitchFamily="66" charset="0"/>
              </a:rPr>
              <a:t>CPU</a:t>
            </a:r>
            <a:r>
              <a:rPr lang="zh-CN" altLang="en-US" sz="2800" b="1" dirty="0" smtClean="0">
                <a:solidFill>
                  <a:srgbClr val="000000"/>
                </a:solidFill>
                <a:effectLst/>
                <a:latin typeface="Comic Sans MS" panose="030F0702030302020204" pitchFamily="66" charset="0"/>
              </a:rPr>
              <a:t>时间进一步分为：</a:t>
            </a:r>
            <a:endParaRPr lang="en-US" altLang="zh-CN" sz="2800" b="1" dirty="0">
              <a:solidFill>
                <a:srgbClr val="FFFFFF"/>
              </a:solidFill>
              <a:effectLst/>
              <a:latin typeface="Comic Sans MS" panose="030F0702030302020204" pitchFamily="66" charset="0"/>
            </a:endParaRPr>
          </a:p>
          <a:p>
            <a:pPr lvl="1">
              <a:lnSpc>
                <a:spcPts val="3500"/>
              </a:lnSpc>
              <a:defRPr/>
            </a:pPr>
            <a:r>
              <a:rPr lang="zh-CN" altLang="en-US" sz="2400" b="1" dirty="0" smtClean="0">
                <a:solidFill>
                  <a:srgbClr val="FF00FF"/>
                </a:solidFill>
                <a:effectLst/>
                <a:latin typeface="Comic Sans MS" panose="030F0702030302020204" pitchFamily="66" charset="0"/>
              </a:rPr>
              <a:t>用户</a:t>
            </a:r>
            <a:r>
              <a:rPr lang="en-US" altLang="zh-CN" sz="2400" b="1" dirty="0" smtClean="0">
                <a:solidFill>
                  <a:srgbClr val="FF00FF"/>
                </a:solidFill>
                <a:effectLst/>
                <a:latin typeface="Comic Sans MS" panose="030F0702030302020204" pitchFamily="66" charset="0"/>
              </a:rPr>
              <a:t>CPU</a:t>
            </a:r>
            <a:r>
              <a:rPr lang="zh-CN" altLang="en-US" sz="2400" b="1" dirty="0" smtClean="0">
                <a:solidFill>
                  <a:srgbClr val="FF00FF"/>
                </a:solidFill>
                <a:effectLst/>
                <a:latin typeface="Comic Sans MS" panose="030F0702030302020204" pitchFamily="66" charset="0"/>
              </a:rPr>
              <a:t>时间</a:t>
            </a:r>
            <a:r>
              <a:rPr lang="en-US" altLang="zh-CN" sz="2400" b="1" dirty="0" smtClean="0">
                <a:solidFill>
                  <a:srgbClr val="000000"/>
                </a:solidFill>
                <a:effectLst/>
                <a:latin typeface="Comic Sans MS" panose="030F0702030302020204" pitchFamily="66" charset="0"/>
              </a:rPr>
              <a:t>- </a:t>
            </a:r>
            <a:r>
              <a:rPr lang="zh-CN" altLang="en-US" sz="2400" b="1" dirty="0" smtClean="0">
                <a:solidFill>
                  <a:srgbClr val="000000"/>
                </a:solidFill>
                <a:effectLst/>
                <a:latin typeface="Comic Sans MS" panose="030F0702030302020204" pitchFamily="66" charset="0"/>
              </a:rPr>
              <a:t>花费在用户模式的时间</a:t>
            </a:r>
            <a:endParaRPr lang="en-US" altLang="zh-CN" sz="2400" b="1" dirty="0">
              <a:solidFill>
                <a:srgbClr val="FFFFFF"/>
              </a:solidFill>
              <a:effectLst/>
              <a:latin typeface="Comic Sans MS" panose="030F0702030302020204" pitchFamily="66" charset="0"/>
            </a:endParaRPr>
          </a:p>
          <a:p>
            <a:pPr lvl="1">
              <a:lnSpc>
                <a:spcPts val="3500"/>
              </a:lnSpc>
              <a:defRPr/>
            </a:pPr>
            <a:r>
              <a:rPr lang="zh-CN" altLang="en-US" sz="2400" b="1" dirty="0" smtClean="0">
                <a:solidFill>
                  <a:srgbClr val="FF00FF"/>
                </a:solidFill>
                <a:effectLst/>
                <a:latin typeface="Comic Sans MS" panose="030F0702030302020204" pitchFamily="66" charset="0"/>
              </a:rPr>
              <a:t>系统</a:t>
            </a:r>
            <a:r>
              <a:rPr lang="en-US" altLang="zh-CN" sz="2400" b="1" dirty="0" smtClean="0">
                <a:solidFill>
                  <a:srgbClr val="FF00FF"/>
                </a:solidFill>
                <a:effectLst/>
                <a:latin typeface="Comic Sans MS" panose="030F0702030302020204" pitchFamily="66" charset="0"/>
              </a:rPr>
              <a:t>CPU</a:t>
            </a:r>
            <a:r>
              <a:rPr lang="zh-CN" altLang="en-US" sz="2400" b="1" dirty="0" smtClean="0">
                <a:solidFill>
                  <a:srgbClr val="FF00FF"/>
                </a:solidFill>
                <a:effectLst/>
                <a:latin typeface="Comic Sans MS" panose="030F0702030302020204" pitchFamily="66" charset="0"/>
              </a:rPr>
              <a:t>时间</a:t>
            </a:r>
            <a:r>
              <a:rPr lang="en-US" altLang="zh-CN" sz="2400" b="1" dirty="0" smtClean="0">
                <a:solidFill>
                  <a:srgbClr val="FF00FF"/>
                </a:solidFill>
                <a:effectLst/>
                <a:latin typeface="Comic Sans MS" panose="030F0702030302020204" pitchFamily="66" charset="0"/>
              </a:rPr>
              <a:t>- </a:t>
            </a:r>
            <a:r>
              <a:rPr lang="zh-CN" altLang="en-US" sz="2400" b="1" dirty="0" smtClean="0">
                <a:solidFill>
                  <a:srgbClr val="000000"/>
                </a:solidFill>
                <a:effectLst/>
                <a:latin typeface="Comic Sans MS" panose="030F0702030302020204" pitchFamily="66" charset="0"/>
              </a:rPr>
              <a:t>花费在</a:t>
            </a:r>
            <a:r>
              <a:rPr lang="en-US" altLang="zh-CN" sz="2400" b="1" dirty="0" smtClean="0">
                <a:solidFill>
                  <a:srgbClr val="000000"/>
                </a:solidFill>
                <a:effectLst/>
                <a:latin typeface="Comic Sans MS" panose="030F0702030302020204" pitchFamily="66" charset="0"/>
              </a:rPr>
              <a:t>OS</a:t>
            </a:r>
            <a:r>
              <a:rPr lang="zh-CN" altLang="en-US" sz="2400" b="1" dirty="0" smtClean="0">
                <a:solidFill>
                  <a:srgbClr val="000000"/>
                </a:solidFill>
                <a:effectLst/>
                <a:latin typeface="Comic Sans MS" panose="030F0702030302020204" pitchFamily="66" charset="0"/>
              </a:rPr>
              <a:t>的时间</a:t>
            </a:r>
            <a:endParaRPr lang="en-US" altLang="zh-CN" sz="2400" b="1" dirty="0" smtClean="0">
              <a:solidFill>
                <a:srgbClr val="FFFFFF"/>
              </a:solidFill>
              <a:effectLst/>
              <a:latin typeface="Comic Sans MS" panose="030F0702030302020204" pitchFamily="66" charset="0"/>
            </a:endParaRPr>
          </a:p>
          <a:p>
            <a:pPr>
              <a:lnSpc>
                <a:spcPct val="150000"/>
              </a:lnSpc>
              <a:defRPr/>
            </a:pPr>
            <a:r>
              <a:rPr lang="en-US" altLang="zh-CN" sz="2800" b="1" dirty="0" smtClean="0">
                <a:solidFill>
                  <a:srgbClr val="000000"/>
                </a:solidFill>
                <a:effectLst/>
                <a:latin typeface="Comic Sans MS" panose="030F0702030302020204" pitchFamily="66" charset="0"/>
              </a:rPr>
              <a:t>Unix</a:t>
            </a:r>
            <a:r>
              <a:rPr lang="zh-CN" altLang="en-US" sz="2800" b="1" dirty="0" smtClean="0">
                <a:solidFill>
                  <a:srgbClr val="000000"/>
                </a:solidFill>
                <a:effectLst/>
                <a:latin typeface="Comic Sans MS" panose="030F0702030302020204" pitchFamily="66" charset="0"/>
              </a:rPr>
              <a:t>时间命令报告</a:t>
            </a:r>
            <a:r>
              <a:rPr lang="en-US" altLang="zh-CN" sz="2800" b="1" dirty="0" smtClean="0">
                <a:solidFill>
                  <a:srgbClr val="000000"/>
                </a:solidFill>
                <a:effectLst/>
                <a:latin typeface="Comic Sans MS" panose="030F0702030302020204" pitchFamily="66" charset="0"/>
              </a:rPr>
              <a:t>CPU</a:t>
            </a:r>
            <a:r>
              <a:rPr lang="zh-CN" altLang="en-US" sz="2800" b="1" dirty="0" smtClean="0">
                <a:solidFill>
                  <a:srgbClr val="000000"/>
                </a:solidFill>
                <a:effectLst/>
                <a:latin typeface="Comic Sans MS" panose="030F0702030302020204" pitchFamily="66" charset="0"/>
              </a:rPr>
              <a:t>时间：</a:t>
            </a:r>
            <a:endParaRPr lang="en-US" altLang="zh-CN" sz="2800" b="1" dirty="0" smtClean="0">
              <a:solidFill>
                <a:srgbClr val="FFFFFF"/>
              </a:solidFill>
              <a:effectLst/>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90.7u 12.9s 2:39 65%</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90.7 user CPU seconds (in the user’s program)</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12.9 system CPU seconds (in the system calls e.g. </a:t>
            </a:r>
            <a:r>
              <a:rPr lang="en-US" altLang="zh-CN" sz="2000" b="1" dirty="0" err="1">
                <a:solidFill>
                  <a:srgbClr val="000000"/>
                </a:solidFill>
                <a:latin typeface="Comic Sans MS" panose="030F0702030302020204" pitchFamily="66" charset="0"/>
              </a:rPr>
              <a:t>printf</a:t>
            </a:r>
            <a:r>
              <a:rPr lang="en-US" altLang="zh-CN" sz="2000" b="1" dirty="0">
                <a:solidFill>
                  <a:srgbClr val="000000"/>
                </a:solidFill>
                <a:latin typeface="Comic Sans MS" panose="030F0702030302020204" pitchFamily="66" charset="0"/>
              </a:rPr>
              <a:t>)</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2 minutes, 39 seconds </a:t>
            </a:r>
            <a:r>
              <a:rPr lang="en-US" altLang="zh-CN" sz="2000" b="1" dirty="0">
                <a:solidFill>
                  <a:srgbClr val="003FFF"/>
                </a:solidFill>
                <a:latin typeface="Comic Sans MS" panose="030F0702030302020204" pitchFamily="66" charset="0"/>
              </a:rPr>
              <a:t>wall-clock </a:t>
            </a:r>
            <a:r>
              <a:rPr lang="en-US" altLang="zh-CN" sz="2000" b="1" dirty="0" smtClean="0">
                <a:solidFill>
                  <a:srgbClr val="003FFF"/>
                </a:solidFill>
                <a:latin typeface="Comic Sans MS" panose="030F0702030302020204" pitchFamily="66" charset="0"/>
              </a:rPr>
              <a:t>time</a:t>
            </a:r>
            <a:r>
              <a:rPr lang="zh-CN" altLang="en-US" sz="2000" b="1" dirty="0" smtClean="0">
                <a:solidFill>
                  <a:srgbClr val="000000"/>
                </a:solidFill>
                <a:latin typeface="Comic Sans MS" panose="030F0702030302020204" pitchFamily="66" charset="0"/>
              </a:rPr>
              <a:t>（</a:t>
            </a:r>
            <a:r>
              <a:rPr lang="en-US" altLang="zh-CN" sz="2000" b="1" dirty="0" smtClean="0">
                <a:solidFill>
                  <a:srgbClr val="003FFF"/>
                </a:solidFill>
                <a:latin typeface="Comic Sans MS" panose="030F0702030302020204" pitchFamily="66" charset="0"/>
              </a:rPr>
              <a:t>159</a:t>
            </a:r>
            <a:r>
              <a:rPr lang="zh-CN" altLang="en-US" sz="2000" b="1" dirty="0" smtClean="0">
                <a:solidFill>
                  <a:srgbClr val="003FFF"/>
                </a:solidFill>
                <a:latin typeface="Comic Sans MS" panose="030F0702030302020204" pitchFamily="66" charset="0"/>
              </a:rPr>
              <a:t>秒</a:t>
            </a:r>
            <a:r>
              <a:rPr lang="zh-CN" altLang="en-US" sz="2000" b="1" dirty="0" smtClean="0">
                <a:solidFill>
                  <a:srgbClr val="000000"/>
                </a:solidFill>
                <a:latin typeface="Comic Sans MS" panose="030F0702030302020204" pitchFamily="66" charset="0"/>
              </a:rPr>
              <a:t>，</a:t>
            </a:r>
            <a:r>
              <a:rPr lang="en-US" altLang="zh-CN" sz="2000" b="1" dirty="0" smtClean="0">
                <a:solidFill>
                  <a:srgbClr val="0000FF"/>
                </a:solidFill>
                <a:latin typeface="Comic Sans MS" panose="030F0702030302020204" pitchFamily="66" charset="0"/>
              </a:rPr>
              <a:t>103.6</a:t>
            </a:r>
            <a:r>
              <a:rPr lang="zh-CN" altLang="en-US" sz="2000" b="1" dirty="0" smtClean="0">
                <a:solidFill>
                  <a:srgbClr val="0000FF"/>
                </a:solidFill>
                <a:latin typeface="Comic Sans MS" panose="030F0702030302020204" pitchFamily="66" charset="0"/>
              </a:rPr>
              <a:t>秒</a:t>
            </a:r>
            <a:r>
              <a:rPr lang="en-US" altLang="zh-CN" sz="2000" b="1" dirty="0" smtClean="0">
                <a:solidFill>
                  <a:srgbClr val="0000FF"/>
                </a:solidFill>
                <a:latin typeface="Comic Sans MS" panose="030F0702030302020204" pitchFamily="66" charset="0"/>
              </a:rPr>
              <a:t>CPU</a:t>
            </a:r>
            <a:r>
              <a:rPr lang="zh-CN" altLang="en-US" sz="2000" b="1" dirty="0" smtClean="0">
                <a:solidFill>
                  <a:srgbClr val="000000"/>
                </a:solidFill>
                <a:latin typeface="Comic Sans MS" panose="030F0702030302020204" pitchFamily="66" charset="0"/>
              </a:rPr>
              <a:t>）</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65% of the wall clock time was spent running on the CPU</a:t>
            </a:r>
            <a:endParaRPr lang="en-US" altLang="zh-CN" sz="2000" b="1" dirty="0">
              <a:solidFill>
                <a:srgbClr val="000000"/>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571500" y="142875"/>
            <a:ext cx="8369300" cy="685800"/>
          </a:xfrm>
        </p:spPr>
        <p:txBody>
          <a:bodyPr/>
          <a:lstStyle/>
          <a:p>
            <a:r>
              <a:rPr lang="zh-CN" altLang="en-US" sz="3600" smtClean="0">
                <a:solidFill>
                  <a:srgbClr val="000000"/>
                </a:solidFill>
                <a:effectLst/>
              </a:rPr>
              <a:t>性能指标</a:t>
            </a:r>
            <a:r>
              <a:rPr lang="en-US" altLang="zh-CN" sz="3600" smtClean="0">
                <a:solidFill>
                  <a:srgbClr val="000000"/>
                </a:solidFill>
                <a:effectLst/>
              </a:rPr>
              <a:t>----</a:t>
            </a:r>
            <a:r>
              <a:rPr lang="zh-CN" altLang="en-US" sz="3600" smtClean="0">
                <a:solidFill>
                  <a:srgbClr val="000000"/>
                </a:solidFill>
                <a:effectLst/>
              </a:rPr>
              <a:t>吞吐量（服务器）</a:t>
            </a:r>
            <a:endParaRPr lang="en-US" altLang="zh-CN" sz="3600" smtClean="0">
              <a:solidFill>
                <a:srgbClr val="000000"/>
              </a:solidFill>
              <a:effectLst/>
            </a:endParaRPr>
          </a:p>
        </p:txBody>
      </p:sp>
      <p:sp>
        <p:nvSpPr>
          <p:cNvPr id="23556" name="Rectangle 3"/>
          <p:cNvSpPr>
            <a:spLocks noGrp="1" noChangeArrowheads="1"/>
          </p:cNvSpPr>
          <p:nvPr>
            <p:ph type="body" idx="1"/>
          </p:nvPr>
        </p:nvSpPr>
        <p:spPr>
          <a:xfrm>
            <a:off x="0" y="981075"/>
            <a:ext cx="9144000" cy="5091113"/>
          </a:xfrm>
        </p:spPr>
        <p:txBody>
          <a:bodyPr/>
          <a:lstStyle/>
          <a:p>
            <a:pPr>
              <a:lnSpc>
                <a:spcPct val="150000"/>
              </a:lnSpc>
              <a:defRPr/>
            </a:pPr>
            <a:r>
              <a:rPr lang="zh-CN" altLang="en-US" sz="2400" b="1" dirty="0" smtClean="0">
                <a:solidFill>
                  <a:srgbClr val="000000"/>
                </a:solidFill>
                <a:effectLst/>
                <a:latin typeface="Comic Sans MS" panose="030F0702030302020204" pitchFamily="66" charset="0"/>
              </a:rPr>
              <a:t>单位时间内完成的工作总量</a:t>
            </a:r>
            <a:r>
              <a:rPr lang="en-US" altLang="zh-CN" sz="2400" b="1" dirty="0" smtClean="0">
                <a:solidFill>
                  <a:srgbClr val="000000"/>
                </a:solidFill>
                <a:effectLst/>
                <a:latin typeface="Comic Sans MS" panose="030F0702030302020204" pitchFamily="66" charset="0"/>
              </a:rPr>
              <a:t>---</a:t>
            </a:r>
            <a:r>
              <a:rPr lang="zh-CN" altLang="en-US" sz="2400" b="1" dirty="0" smtClean="0">
                <a:solidFill>
                  <a:srgbClr val="990000"/>
                </a:solidFill>
                <a:effectLst/>
                <a:latin typeface="Comic Sans MS" panose="030F0702030302020204" pitchFamily="66" charset="0"/>
              </a:rPr>
              <a:t>吞吐量</a:t>
            </a:r>
            <a:endParaRPr lang="en-US" altLang="zh-CN" sz="2400" b="1" dirty="0" smtClean="0">
              <a:solidFill>
                <a:srgbClr val="66FFFF"/>
              </a:solidFill>
              <a:effectLst/>
              <a:latin typeface="Comic Sans MS" panose="030F0702030302020204" pitchFamily="66" charset="0"/>
            </a:endParaRPr>
          </a:p>
          <a:p>
            <a:pPr lvl="1">
              <a:lnSpc>
                <a:spcPct val="150000"/>
              </a:lnSpc>
              <a:defRPr/>
            </a:pPr>
            <a:r>
              <a:rPr lang="zh-CN" altLang="en-US" sz="2400" b="1" dirty="0" smtClean="0">
                <a:solidFill>
                  <a:srgbClr val="000000"/>
                </a:solidFill>
                <a:effectLst/>
                <a:latin typeface="Comic Sans MS" panose="030F0702030302020204" pitchFamily="66" charset="0"/>
              </a:rPr>
              <a:t>测量</a:t>
            </a:r>
            <a:r>
              <a:rPr lang="zh-CN" altLang="en-US" sz="2400" b="1" dirty="0" smtClean="0">
                <a:solidFill>
                  <a:srgbClr val="990000"/>
                </a:solidFill>
                <a:effectLst/>
                <a:latin typeface="Comic Sans MS" panose="030F0702030302020204" pitchFamily="66" charset="0"/>
              </a:rPr>
              <a:t>管理员感觉到的</a:t>
            </a:r>
            <a:r>
              <a:rPr lang="zh-CN" altLang="en-US" sz="2400" b="1" dirty="0" smtClean="0">
                <a:solidFill>
                  <a:srgbClr val="000000"/>
                </a:solidFill>
                <a:effectLst/>
                <a:latin typeface="Comic Sans MS" panose="030F0702030302020204" pitchFamily="66" charset="0"/>
              </a:rPr>
              <a:t>系统性能</a:t>
            </a:r>
            <a:endParaRPr lang="en-US" altLang="zh-CN" sz="2000" b="1" dirty="0" smtClean="0">
              <a:solidFill>
                <a:srgbClr val="FFFFFF"/>
              </a:solidFill>
              <a:effectLst/>
              <a:latin typeface="Comic Sans MS" panose="030F0702030302020204" pitchFamily="66" charset="0"/>
            </a:endParaRPr>
          </a:p>
          <a:p>
            <a:pPr>
              <a:lnSpc>
                <a:spcPct val="150000"/>
              </a:lnSpc>
              <a:defRPr/>
            </a:pPr>
            <a:r>
              <a:rPr lang="zh-CN" altLang="en-US" sz="2400" b="1" dirty="0" smtClean="0">
                <a:solidFill>
                  <a:srgbClr val="000000"/>
                </a:solidFill>
                <a:effectLst/>
                <a:latin typeface="Comic Sans MS" panose="030F0702030302020204" pitchFamily="66" charset="0"/>
              </a:rPr>
              <a:t>常用吞吐量测量</a:t>
            </a:r>
            <a:endParaRPr lang="en-US" altLang="zh-CN" sz="2000" b="1" dirty="0" smtClean="0">
              <a:solidFill>
                <a:srgbClr val="FFFFFF"/>
              </a:solidFill>
              <a:effectLst/>
              <a:latin typeface="Comic Sans MS" panose="030F0702030302020204" pitchFamily="66" charset="0"/>
            </a:endParaRPr>
          </a:p>
          <a:p>
            <a:pPr lvl="1">
              <a:lnSpc>
                <a:spcPct val="150000"/>
              </a:lnSpc>
              <a:defRPr/>
            </a:pPr>
            <a:r>
              <a:rPr lang="zh-CN" altLang="en-US" sz="2000" b="1" dirty="0" smtClean="0">
                <a:solidFill>
                  <a:srgbClr val="003FFF"/>
                </a:solidFill>
                <a:effectLst/>
                <a:latin typeface="Comic Sans MS" panose="030F0702030302020204" pitchFamily="66" charset="0"/>
              </a:rPr>
              <a:t>每秒处理的事务数量，</a:t>
            </a:r>
            <a:r>
              <a:rPr lang="zh-CN" altLang="en-US" sz="2000" b="1" dirty="0" smtClean="0">
                <a:solidFill>
                  <a:srgbClr val="000000"/>
                </a:solidFill>
                <a:effectLst/>
                <a:latin typeface="Comic Sans MS" panose="030F0702030302020204" pitchFamily="66" charset="0"/>
              </a:rPr>
              <a:t>如每秒服务的网页数量</a:t>
            </a:r>
            <a:endParaRPr lang="en-US" altLang="zh-CN" sz="2000" b="1" dirty="0" smtClean="0">
              <a:solidFill>
                <a:srgbClr val="FFFFFF"/>
              </a:solidFill>
              <a:effectLst/>
              <a:latin typeface="Comic Sans MS" panose="030F0702030302020204" pitchFamily="66" charset="0"/>
            </a:endParaRPr>
          </a:p>
          <a:p>
            <a:pPr>
              <a:lnSpc>
                <a:spcPct val="150000"/>
              </a:lnSpc>
              <a:defRPr/>
            </a:pPr>
            <a:r>
              <a:rPr lang="zh-CN" altLang="en-US" sz="2400" b="1" dirty="0" smtClean="0">
                <a:solidFill>
                  <a:srgbClr val="000000"/>
                </a:solidFill>
                <a:effectLst/>
                <a:latin typeface="Comic Sans MS" panose="030F0702030302020204" pitchFamily="66" charset="0"/>
              </a:rPr>
              <a:t>相比前一个时延指标</a:t>
            </a:r>
            <a:endParaRPr lang="en-US" altLang="zh-CN" sz="2000" b="1" dirty="0" smtClean="0">
              <a:solidFill>
                <a:srgbClr val="FFFFFF"/>
              </a:solidFill>
              <a:effectLst/>
              <a:latin typeface="Comic Sans MS" panose="030F0702030302020204" pitchFamily="66" charset="0"/>
            </a:endParaRPr>
          </a:p>
          <a:p>
            <a:pPr lvl="1">
              <a:lnSpc>
                <a:spcPct val="150000"/>
              </a:lnSpc>
              <a:defRPr/>
            </a:pPr>
            <a:r>
              <a:rPr lang="zh-CN" altLang="en-US" sz="2000" b="1" dirty="0" smtClean="0">
                <a:solidFill>
                  <a:srgbClr val="000000"/>
                </a:solidFill>
                <a:effectLst/>
                <a:latin typeface="Comic Sans MS" panose="030F0702030302020204" pitchFamily="66" charset="0"/>
              </a:rPr>
              <a:t>等待接受网页的</a:t>
            </a:r>
            <a:r>
              <a:rPr lang="zh-CN" altLang="en-US" sz="2000" b="1" dirty="0" smtClean="0">
                <a:solidFill>
                  <a:srgbClr val="0000FF"/>
                </a:solidFill>
                <a:effectLst/>
                <a:latin typeface="Comic Sans MS" panose="030F0702030302020204" pitchFamily="66" charset="0"/>
              </a:rPr>
              <a:t>时间量</a:t>
            </a:r>
            <a:endParaRPr lang="en-US" altLang="zh-CN" b="1" dirty="0" smtClean="0">
              <a:solidFill>
                <a:srgbClr val="FFFF00"/>
              </a:solidFill>
              <a:effectLst/>
              <a:latin typeface="Comic Sans MS" panose="030F0702030302020204" pitchFamily="66" charset="0"/>
            </a:endParaRPr>
          </a:p>
          <a:p>
            <a:pPr>
              <a:lnSpc>
                <a:spcPct val="150000"/>
              </a:lnSpc>
              <a:buFont typeface="Wingdings" panose="05000000000000000000" pitchFamily="2" charset="2"/>
              <a:buChar char="p"/>
              <a:defRPr/>
            </a:pPr>
            <a:r>
              <a:rPr lang="zh-CN" altLang="en-US" sz="2400" b="1" dirty="0" smtClean="0">
                <a:solidFill>
                  <a:srgbClr val="003FFF"/>
                </a:solidFill>
                <a:effectLst/>
                <a:latin typeface="Comic Sans MS" panose="030F0702030302020204" pitchFamily="66" charset="0"/>
              </a:rPr>
              <a:t>处理器性能</a:t>
            </a:r>
            <a:r>
              <a:rPr lang="zh-CN" altLang="en-US" sz="2400" b="1" dirty="0" smtClean="0">
                <a:solidFill>
                  <a:srgbClr val="000000"/>
                </a:solidFill>
                <a:effectLst/>
                <a:latin typeface="Comic Sans MS" panose="030F0702030302020204" pitchFamily="66" charset="0"/>
              </a:rPr>
              <a:t>一般仅使用</a:t>
            </a:r>
            <a:r>
              <a:rPr lang="zh-CN" altLang="en-US" sz="2400" b="1" dirty="0" smtClean="0">
                <a:solidFill>
                  <a:srgbClr val="003FFF"/>
                </a:solidFill>
                <a:effectLst/>
                <a:latin typeface="Comic Sans MS" panose="030F0702030302020204" pitchFamily="66" charset="0"/>
              </a:rPr>
              <a:t>时延指标</a:t>
            </a:r>
            <a:r>
              <a:rPr lang="zh-CN" altLang="en-US" sz="2400" b="1" dirty="0" smtClean="0">
                <a:solidFill>
                  <a:srgbClr val="000000"/>
                </a:solidFill>
                <a:effectLst/>
                <a:latin typeface="Comic Sans MS" panose="030F0702030302020204" pitchFamily="66" charset="0"/>
              </a:rPr>
              <a:t>：</a:t>
            </a:r>
            <a:r>
              <a:rPr lang="zh-CN" altLang="en-US" sz="2000" b="1" dirty="0" smtClean="0">
                <a:solidFill>
                  <a:srgbClr val="000000"/>
                </a:solidFill>
                <a:effectLst/>
                <a:latin typeface="Comic Sans MS" panose="030F0702030302020204" pitchFamily="66" charset="0"/>
              </a:rPr>
              <a:t>程序</a:t>
            </a:r>
            <a:r>
              <a:rPr lang="en-US" altLang="zh-CN" sz="2000" b="1" dirty="0" smtClean="0">
                <a:solidFill>
                  <a:srgbClr val="000000"/>
                </a:solidFill>
                <a:effectLst/>
                <a:latin typeface="Comic Sans MS" panose="030F0702030302020204" pitchFamily="66" charset="0"/>
              </a:rPr>
              <a:t>A</a:t>
            </a:r>
            <a:r>
              <a:rPr lang="zh-CN" altLang="en-US" sz="2000" b="1" dirty="0" smtClean="0">
                <a:solidFill>
                  <a:srgbClr val="000000"/>
                </a:solidFill>
                <a:effectLst/>
                <a:latin typeface="Comic Sans MS" panose="030F0702030302020204" pitchFamily="66" charset="0"/>
              </a:rPr>
              <a:t>比程序</a:t>
            </a:r>
            <a:r>
              <a:rPr lang="en-US" altLang="zh-CN" sz="2000" b="1" dirty="0" smtClean="0">
                <a:solidFill>
                  <a:srgbClr val="000000"/>
                </a:solidFill>
                <a:effectLst/>
                <a:latin typeface="Comic Sans MS" panose="030F0702030302020204" pitchFamily="66" charset="0"/>
              </a:rPr>
              <a:t>B</a:t>
            </a:r>
            <a:r>
              <a:rPr lang="zh-CN" altLang="en-US" sz="2000" b="1" dirty="0" smtClean="0">
                <a:solidFill>
                  <a:srgbClr val="000000"/>
                </a:solidFill>
                <a:effectLst/>
                <a:latin typeface="Comic Sans MS" panose="030F0702030302020204" pitchFamily="66" charset="0"/>
              </a:rPr>
              <a:t>快</a:t>
            </a:r>
            <a:r>
              <a:rPr lang="en-US" altLang="zh-CN" sz="2000" b="1" dirty="0" smtClean="0">
                <a:solidFill>
                  <a:srgbClr val="000000"/>
                </a:solidFill>
                <a:effectLst/>
                <a:latin typeface="Comic Sans MS" panose="030F0702030302020204" pitchFamily="66" charset="0"/>
              </a:rPr>
              <a:t>10</a:t>
            </a:r>
            <a:r>
              <a:rPr lang="zh-CN" altLang="en-US" sz="2000" b="1" dirty="0" smtClean="0">
                <a:solidFill>
                  <a:srgbClr val="000000"/>
                </a:solidFill>
                <a:effectLst/>
                <a:latin typeface="Comic Sans MS" panose="030F0702030302020204" pitchFamily="66" charset="0"/>
              </a:rPr>
              <a:t>倍</a:t>
            </a:r>
            <a:endParaRPr lang="en-US" altLang="zh-CN" sz="2000" b="1" dirty="0" smtClean="0">
              <a:solidFill>
                <a:srgbClr val="FFFFFF"/>
              </a:solidFill>
              <a:effectLst/>
              <a:latin typeface="Comic Sans MS" panose="030F0702030302020204" pitchFamily="66" charset="0"/>
            </a:endParaRPr>
          </a:p>
          <a:p>
            <a:pPr>
              <a:lnSpc>
                <a:spcPct val="150000"/>
              </a:lnSpc>
              <a:buFont typeface="Wingdings" panose="05000000000000000000" pitchFamily="2" charset="2"/>
              <a:buChar char="p"/>
              <a:defRPr/>
            </a:pPr>
            <a:r>
              <a:rPr lang="zh-CN" altLang="en-US" sz="2400" b="1" dirty="0" smtClean="0">
                <a:solidFill>
                  <a:srgbClr val="003FFF"/>
                </a:solidFill>
                <a:effectLst/>
                <a:latin typeface="Comic Sans MS" panose="030F0702030302020204" pitchFamily="66" charset="0"/>
              </a:rPr>
              <a:t>对于很多应用，吞吐量</a:t>
            </a:r>
            <a:r>
              <a:rPr lang="zh-CN" altLang="en-US" sz="2400" b="1" dirty="0" smtClean="0">
                <a:solidFill>
                  <a:srgbClr val="000000"/>
                </a:solidFill>
                <a:effectLst/>
                <a:latin typeface="Comic Sans MS" panose="030F0702030302020204" pitchFamily="66" charset="0"/>
              </a:rPr>
              <a:t>比时延更重要</a:t>
            </a:r>
            <a:r>
              <a:rPr lang="zh-CN" altLang="en-US" sz="2400" b="1" dirty="0" smtClean="0">
                <a:solidFill>
                  <a:srgbClr val="003FFF"/>
                </a:solidFill>
                <a:effectLst/>
                <a:latin typeface="Comic Sans MS" panose="030F0702030302020204" pitchFamily="66" charset="0"/>
              </a:rPr>
              <a:t>：</a:t>
            </a:r>
            <a:r>
              <a:rPr lang="en-US" altLang="zh-CN" sz="2400" b="1" dirty="0" smtClean="0">
                <a:solidFill>
                  <a:srgbClr val="003FFF"/>
                </a:solidFill>
                <a:effectLst/>
                <a:latin typeface="Comic Sans MS" panose="030F0702030302020204" pitchFamily="66" charset="0"/>
              </a:rPr>
              <a:t>                                </a:t>
            </a:r>
            <a:r>
              <a:rPr lang="zh-CN" altLang="en-US" sz="2000" b="1" dirty="0" smtClean="0">
                <a:solidFill>
                  <a:srgbClr val="000000"/>
                </a:solidFill>
                <a:effectLst/>
                <a:latin typeface="Comic Sans MS" panose="030F0702030302020204" pitchFamily="66" charset="0"/>
              </a:rPr>
              <a:t>金融市场</a:t>
            </a:r>
            <a:r>
              <a:rPr lang="en-US" altLang="zh-CN" sz="2000" b="1" dirty="0" smtClean="0">
                <a:solidFill>
                  <a:srgbClr val="000000"/>
                </a:solidFill>
                <a:effectLst/>
                <a:latin typeface="Comic Sans MS" panose="030F0702030302020204" pitchFamily="66" charset="0"/>
              </a:rPr>
              <a:t>, </a:t>
            </a:r>
            <a:r>
              <a:rPr lang="zh-CN" altLang="en-US" sz="2000" b="1" dirty="0" smtClean="0">
                <a:solidFill>
                  <a:srgbClr val="000000"/>
                </a:solidFill>
                <a:effectLst/>
                <a:latin typeface="Comic Sans MS" panose="030F0702030302020204" pitchFamily="66" charset="0"/>
              </a:rPr>
              <a:t>政府统计（人口普查）</a:t>
            </a:r>
            <a:endParaRPr lang="en-US" altLang="zh-CN" sz="2000" b="1" dirty="0"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785813" y="285750"/>
            <a:ext cx="8027987" cy="990600"/>
          </a:xfrm>
        </p:spPr>
        <p:txBody>
          <a:bodyPr/>
          <a:lstStyle/>
          <a:p>
            <a:pPr>
              <a:defRPr/>
            </a:pPr>
            <a:r>
              <a:rPr lang="zh-CN" altLang="en-US" dirty="0" smtClean="0">
                <a:solidFill>
                  <a:srgbClr val="1A1A00"/>
                </a:solidFill>
              </a:rPr>
              <a:t>响应时间</a:t>
            </a:r>
            <a:r>
              <a:rPr lang="zh-CN" altLang="en-US" dirty="0" smtClean="0">
                <a:solidFill>
                  <a:srgbClr val="0000FF"/>
                </a:solidFill>
              </a:rPr>
              <a:t>与</a:t>
            </a:r>
            <a:r>
              <a:rPr lang="zh-CN" altLang="en-US" dirty="0" smtClean="0">
                <a:solidFill>
                  <a:srgbClr val="1A1A00"/>
                </a:solidFill>
              </a:rPr>
              <a:t>吞吐量（服务器）</a:t>
            </a:r>
            <a:endParaRPr lang="en-US" altLang="zh-CN" dirty="0">
              <a:solidFill>
                <a:srgbClr val="1A1A00"/>
              </a:solidFill>
            </a:endParaRPr>
          </a:p>
        </p:txBody>
      </p:sp>
      <p:sp>
        <p:nvSpPr>
          <p:cNvPr id="24580" name="Rectangle 3"/>
          <p:cNvSpPr>
            <a:spLocks noGrp="1" noChangeArrowheads="1"/>
          </p:cNvSpPr>
          <p:nvPr>
            <p:ph type="body" idx="1"/>
          </p:nvPr>
        </p:nvSpPr>
        <p:spPr>
          <a:xfrm>
            <a:off x="160338" y="1704975"/>
            <a:ext cx="8643937" cy="4427538"/>
          </a:xfrm>
        </p:spPr>
        <p:txBody>
          <a:bodyPr/>
          <a:lstStyle/>
          <a:p>
            <a:pPr>
              <a:lnSpc>
                <a:spcPct val="150000"/>
              </a:lnSpc>
            </a:pPr>
            <a:r>
              <a:rPr lang="zh-CN" altLang="en-US" sz="2800" b="1" smtClean="0">
                <a:solidFill>
                  <a:srgbClr val="000000"/>
                </a:solidFill>
                <a:effectLst/>
                <a:latin typeface="Comic Sans MS" panose="030F0702030302020204" pitchFamily="66" charset="0"/>
              </a:rPr>
              <a:t>通常改善了</a:t>
            </a:r>
            <a:r>
              <a:rPr lang="zh-CN" altLang="en-US" sz="2800" b="1" smtClean="0">
                <a:solidFill>
                  <a:srgbClr val="0000FF"/>
                </a:solidFill>
                <a:effectLst/>
                <a:latin typeface="Comic Sans MS" panose="030F0702030302020204" pitchFamily="66" charset="0"/>
              </a:rPr>
              <a:t>响应时间</a:t>
            </a:r>
            <a:r>
              <a:rPr lang="zh-CN" altLang="en-US" sz="2800" b="1" smtClean="0">
                <a:solidFill>
                  <a:srgbClr val="000000"/>
                </a:solidFill>
                <a:effectLst/>
                <a:latin typeface="Comic Sans MS" panose="030F0702030302020204" pitchFamily="66" charset="0"/>
              </a:rPr>
              <a:t>也会改善</a:t>
            </a:r>
            <a:r>
              <a:rPr lang="zh-CN" altLang="en-US" sz="2800" b="1" smtClean="0">
                <a:solidFill>
                  <a:srgbClr val="0000FF"/>
                </a:solidFill>
                <a:effectLst/>
                <a:latin typeface="Comic Sans MS" panose="030F0702030302020204" pitchFamily="66" charset="0"/>
              </a:rPr>
              <a:t>吞吐量</a:t>
            </a:r>
            <a:endParaRPr lang="en-US" altLang="zh-CN" sz="2800" b="1" smtClean="0">
              <a:solidFill>
                <a:srgbClr val="FFFF00"/>
              </a:solidFill>
              <a:effectLst/>
              <a:latin typeface="Comic Sans MS" panose="030F0702030302020204" pitchFamily="66" charset="0"/>
            </a:endParaRPr>
          </a:p>
          <a:p>
            <a:pPr lvl="1">
              <a:lnSpc>
                <a:spcPct val="150000"/>
              </a:lnSpc>
            </a:pPr>
            <a:r>
              <a:rPr lang="zh-CN" altLang="en-US" sz="2400" b="1" smtClean="0">
                <a:solidFill>
                  <a:srgbClr val="000000"/>
                </a:solidFill>
                <a:effectLst/>
                <a:latin typeface="Comic Sans MS" panose="030F0702030302020204" pitchFamily="66" charset="0"/>
              </a:rPr>
              <a:t>处理器用更快的型号替换</a:t>
            </a:r>
            <a:endParaRPr lang="en-US" altLang="zh-CN" sz="2400" b="1" smtClean="0">
              <a:solidFill>
                <a:srgbClr val="FFFFFF"/>
              </a:solidFill>
              <a:effectLst/>
              <a:latin typeface="Comic Sans MS" panose="030F0702030302020204" pitchFamily="66" charset="0"/>
            </a:endParaRPr>
          </a:p>
          <a:p>
            <a:pPr>
              <a:lnSpc>
                <a:spcPct val="150000"/>
              </a:lnSpc>
            </a:pPr>
            <a:r>
              <a:rPr lang="zh-CN" altLang="en-US" sz="2800" b="1" smtClean="0">
                <a:solidFill>
                  <a:srgbClr val="000000"/>
                </a:solidFill>
                <a:effectLst/>
                <a:latin typeface="Comic Sans MS" panose="030F0702030302020204" pitchFamily="66" charset="0"/>
              </a:rPr>
              <a:t>只改善</a:t>
            </a:r>
            <a:r>
              <a:rPr lang="zh-CN" altLang="en-US" sz="2800" b="1" smtClean="0">
                <a:solidFill>
                  <a:srgbClr val="0000FF"/>
                </a:solidFill>
                <a:effectLst/>
                <a:latin typeface="Comic Sans MS" panose="030F0702030302020204" pitchFamily="66" charset="0"/>
              </a:rPr>
              <a:t>吞吐量</a:t>
            </a:r>
            <a:r>
              <a:rPr lang="zh-CN" altLang="en-US" sz="2800" b="1" smtClean="0">
                <a:solidFill>
                  <a:srgbClr val="000000"/>
                </a:solidFill>
                <a:effectLst/>
                <a:latin typeface="Comic Sans MS" panose="030F0702030302020204" pitchFamily="66" charset="0"/>
              </a:rPr>
              <a:t>而不改善</a:t>
            </a:r>
            <a:r>
              <a:rPr lang="zh-CN" altLang="en-US" sz="2800" b="1" smtClean="0">
                <a:solidFill>
                  <a:srgbClr val="0000FF"/>
                </a:solidFill>
                <a:effectLst/>
                <a:latin typeface="Comic Sans MS" panose="030F0702030302020204" pitchFamily="66" charset="0"/>
              </a:rPr>
              <a:t>响应时间</a:t>
            </a:r>
            <a:endParaRPr lang="en-US" altLang="zh-CN" sz="2800" b="1" smtClean="0">
              <a:solidFill>
                <a:srgbClr val="FFFF00"/>
              </a:solidFill>
              <a:effectLst/>
              <a:latin typeface="Comic Sans MS" panose="030F0702030302020204" pitchFamily="66" charset="0"/>
            </a:endParaRPr>
          </a:p>
          <a:p>
            <a:pPr lvl="1">
              <a:lnSpc>
                <a:spcPct val="150000"/>
              </a:lnSpc>
            </a:pPr>
            <a:r>
              <a:rPr lang="zh-CN" altLang="en-US" b="1" smtClean="0">
                <a:solidFill>
                  <a:srgbClr val="000000"/>
                </a:solidFill>
                <a:effectLst/>
                <a:latin typeface="Comic Sans MS" panose="030F0702030302020204" pitchFamily="66" charset="0"/>
              </a:rPr>
              <a:t>在一个系统中增加额外的处理器，如用多处理器</a:t>
            </a:r>
            <a:endParaRPr lang="en-US" altLang="zh-CN" b="1"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189038" y="549275"/>
            <a:ext cx="7451725" cy="649288"/>
          </a:xfrm>
        </p:spPr>
        <p:txBody>
          <a:bodyPr/>
          <a:lstStyle/>
          <a:p>
            <a:pPr>
              <a:defRPr/>
            </a:pPr>
            <a:r>
              <a:rPr lang="zh-CN" altLang="en-US" sz="3600" dirty="0" smtClean="0">
                <a:solidFill>
                  <a:srgbClr val="000000"/>
                </a:solidFill>
              </a:rPr>
              <a:t>另一个工业性能指标</a:t>
            </a:r>
            <a:r>
              <a:rPr lang="en-US" altLang="zh-CN" sz="3600" dirty="0" smtClean="0">
                <a:solidFill>
                  <a:srgbClr val="000000"/>
                </a:solidFill>
              </a:rPr>
              <a:t>: </a:t>
            </a:r>
            <a:r>
              <a:rPr lang="en-US" altLang="zh-CN" sz="3600" dirty="0">
                <a:solidFill>
                  <a:srgbClr val="000000"/>
                </a:solidFill>
              </a:rPr>
              <a:t>MIPS</a:t>
            </a:r>
            <a:endParaRPr lang="en-US" altLang="zh-CN" sz="3600" dirty="0">
              <a:solidFill>
                <a:srgbClr val="000000"/>
              </a:solidFill>
            </a:endParaRPr>
          </a:p>
        </p:txBody>
      </p:sp>
      <p:sp>
        <p:nvSpPr>
          <p:cNvPr id="25604" name="Rectangle 3"/>
          <p:cNvSpPr>
            <a:spLocks noGrp="1" noChangeArrowheads="1"/>
          </p:cNvSpPr>
          <p:nvPr>
            <p:ph type="body" idx="1"/>
          </p:nvPr>
        </p:nvSpPr>
        <p:spPr>
          <a:xfrm>
            <a:off x="304800" y="1357313"/>
            <a:ext cx="8624888" cy="5214937"/>
          </a:xfrm>
        </p:spPr>
        <p:txBody>
          <a:bodyPr/>
          <a:lstStyle/>
          <a:p>
            <a:pPr>
              <a:lnSpc>
                <a:spcPct val="150000"/>
              </a:lnSpc>
            </a:pPr>
            <a:r>
              <a:rPr lang="en-US" altLang="zh-CN" sz="2800" b="1" dirty="0" smtClean="0">
                <a:solidFill>
                  <a:srgbClr val="000000"/>
                </a:solidFill>
                <a:effectLst/>
                <a:latin typeface="Comic Sans MS" panose="030F0702030302020204" pitchFamily="66" charset="0"/>
              </a:rPr>
              <a:t>MIPS : Millions of Instructions per Second</a:t>
            </a:r>
            <a:endParaRPr lang="en-US" altLang="zh-CN" sz="2800" b="1" dirty="0" smtClean="0">
              <a:solidFill>
                <a:srgbClr val="FFFFFF"/>
              </a:solidFill>
              <a:effectLst/>
              <a:latin typeface="Comic Sans MS" panose="030F0702030302020204" pitchFamily="66" charset="0"/>
            </a:endParaRPr>
          </a:p>
          <a:p>
            <a:pPr>
              <a:lnSpc>
                <a:spcPct val="150000"/>
              </a:lnSpc>
            </a:pPr>
            <a:r>
              <a:rPr lang="zh-CN" altLang="en-US" sz="2800" b="1" dirty="0" smtClean="0">
                <a:solidFill>
                  <a:srgbClr val="0000FF"/>
                </a:solidFill>
                <a:effectLst/>
                <a:latin typeface="Comic Sans MS" panose="030F0702030302020204" pitchFamily="66" charset="0"/>
              </a:rPr>
              <a:t>用相同的指令集</a:t>
            </a:r>
            <a:r>
              <a:rPr lang="zh-CN" altLang="en-US" sz="2800" b="1" dirty="0" smtClean="0">
                <a:solidFill>
                  <a:srgbClr val="000000"/>
                </a:solidFill>
                <a:effectLst/>
                <a:latin typeface="Comic Sans MS" panose="030F0702030302020204" pitchFamily="66" charset="0"/>
              </a:rPr>
              <a:t>比较两台机器</a:t>
            </a:r>
            <a:r>
              <a:rPr lang="en-US" altLang="zh-CN" sz="2800" b="1" dirty="0" smtClean="0">
                <a:solidFill>
                  <a:srgbClr val="000000"/>
                </a:solidFill>
                <a:effectLst/>
                <a:latin typeface="Comic Sans MS" panose="030F0702030302020204" pitchFamily="66" charset="0"/>
              </a:rPr>
              <a:t> (A, B), MIPS</a:t>
            </a:r>
            <a:r>
              <a:rPr lang="zh-CN" altLang="en-US" sz="2800" b="1" dirty="0" smtClean="0">
                <a:solidFill>
                  <a:srgbClr val="000000"/>
                </a:solidFill>
                <a:effectLst/>
                <a:latin typeface="Comic Sans MS" panose="030F0702030302020204" pitchFamily="66" charset="0"/>
              </a:rPr>
              <a:t>一般是公平的</a:t>
            </a:r>
            <a:endParaRPr lang="en-US" altLang="zh-CN" sz="2800" b="1" dirty="0" smtClean="0">
              <a:solidFill>
                <a:srgbClr val="FFFFFF"/>
              </a:solidFill>
              <a:effectLst/>
              <a:latin typeface="Comic Sans MS" panose="030F0702030302020204" pitchFamily="66" charset="0"/>
            </a:endParaRPr>
          </a:p>
          <a:p>
            <a:pPr>
              <a:lnSpc>
                <a:spcPct val="150000"/>
              </a:lnSpc>
            </a:pPr>
            <a:r>
              <a:rPr lang="en-US" altLang="zh-CN" sz="2800" b="1" dirty="0" smtClean="0">
                <a:solidFill>
                  <a:srgbClr val="000000"/>
                </a:solidFill>
                <a:effectLst/>
                <a:latin typeface="Comic Sans MS" panose="030F0702030302020204" pitchFamily="66" charset="0"/>
              </a:rPr>
              <a:t>MIPS</a:t>
            </a:r>
            <a:r>
              <a:rPr lang="zh-CN" altLang="en-US" sz="2800" b="1" dirty="0" smtClean="0">
                <a:solidFill>
                  <a:srgbClr val="000000"/>
                </a:solidFill>
                <a:effectLst/>
                <a:latin typeface="Comic Sans MS" panose="030F0702030302020204" pitchFamily="66" charset="0"/>
              </a:rPr>
              <a:t>可能是一个“无意义的性能指标”</a:t>
            </a:r>
            <a:endParaRPr lang="en-US" altLang="zh-CN" sz="2800" b="1" dirty="0" smtClean="0">
              <a:solidFill>
                <a:srgbClr val="000000"/>
              </a:solidFill>
              <a:effectLst/>
              <a:latin typeface="Arial Narrow" panose="020B0606020202030204" pitchFamily="34" charset="0"/>
            </a:endParaRP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98438" y="428625"/>
            <a:ext cx="8945562" cy="685800"/>
          </a:xfrm>
        </p:spPr>
        <p:txBody>
          <a:bodyPr/>
          <a:lstStyle/>
          <a:p>
            <a:pPr>
              <a:defRPr/>
            </a:pPr>
            <a:r>
              <a:rPr lang="zh-CN" altLang="en-US" sz="4000" dirty="0" smtClean="0">
                <a:solidFill>
                  <a:srgbClr val="000000"/>
                </a:solidFill>
              </a:rPr>
              <a:t>例子</a:t>
            </a:r>
            <a:r>
              <a:rPr lang="en-US" altLang="zh-CN" sz="4000" dirty="0" smtClean="0">
                <a:solidFill>
                  <a:srgbClr val="000000"/>
                </a:solidFill>
              </a:rPr>
              <a:t>: </a:t>
            </a:r>
            <a:r>
              <a:rPr lang="en-US" altLang="zh-CN" sz="4000" dirty="0">
                <a:solidFill>
                  <a:srgbClr val="000000"/>
                </a:solidFill>
              </a:rPr>
              <a:t>MIPS </a:t>
            </a:r>
            <a:r>
              <a:rPr lang="zh-CN" altLang="en-US" sz="4000" dirty="0" smtClean="0">
                <a:solidFill>
                  <a:srgbClr val="000000"/>
                </a:solidFill>
              </a:rPr>
              <a:t>或许是无意义的</a:t>
            </a:r>
            <a:endParaRPr lang="en-US" altLang="zh-CN" sz="3600" dirty="0">
              <a:solidFill>
                <a:srgbClr val="000000"/>
              </a:solidFill>
              <a:latin typeface="Arial Narrow" panose="020B0606020202030204" pitchFamily="34" charset="0"/>
            </a:endParaRPr>
          </a:p>
        </p:txBody>
      </p:sp>
      <p:sp>
        <p:nvSpPr>
          <p:cNvPr id="26628" name="Rectangle 3"/>
          <p:cNvSpPr>
            <a:spLocks noGrp="1" noChangeArrowheads="1"/>
          </p:cNvSpPr>
          <p:nvPr>
            <p:ph type="body" idx="1"/>
          </p:nvPr>
        </p:nvSpPr>
        <p:spPr>
          <a:xfrm>
            <a:off x="428625" y="1428750"/>
            <a:ext cx="8458200" cy="4114800"/>
          </a:xfrm>
        </p:spPr>
        <p:txBody>
          <a:bodyPr/>
          <a:lstStyle/>
          <a:p>
            <a:pPr>
              <a:lnSpc>
                <a:spcPts val="3500"/>
              </a:lnSpc>
              <a:spcBef>
                <a:spcPct val="40000"/>
              </a:spcBef>
            </a:pPr>
            <a:r>
              <a:rPr lang="zh-CN" altLang="en-US" sz="2800" b="1" dirty="0" smtClean="0">
                <a:solidFill>
                  <a:srgbClr val="000000"/>
                </a:solidFill>
                <a:effectLst/>
                <a:latin typeface="Comic Sans MS" panose="030F0702030302020204" pitchFamily="66" charset="0"/>
              </a:rPr>
              <a:t>机器</a:t>
            </a:r>
            <a:r>
              <a:rPr lang="en-US" altLang="zh-CN" sz="2800" b="1" dirty="0" smtClean="0">
                <a:solidFill>
                  <a:srgbClr val="000000"/>
                </a:solidFill>
                <a:effectLst/>
                <a:latin typeface="Comic Sans MS" panose="030F0702030302020204" pitchFamily="66" charset="0"/>
              </a:rPr>
              <a:t>A</a:t>
            </a:r>
            <a:r>
              <a:rPr lang="zh-CN" altLang="en-US" sz="2800" b="1" dirty="0" smtClean="0">
                <a:solidFill>
                  <a:srgbClr val="000000"/>
                </a:solidFill>
                <a:effectLst/>
                <a:latin typeface="Comic Sans MS" panose="030F0702030302020204" pitchFamily="66" charset="0"/>
              </a:rPr>
              <a:t>有一条计算平方根的特殊指令，它执行需要</a:t>
            </a:r>
            <a:r>
              <a:rPr lang="en-US" altLang="zh-CN" sz="2800" b="1" dirty="0" smtClean="0">
                <a:solidFill>
                  <a:srgbClr val="000000"/>
                </a:solidFill>
                <a:effectLst/>
                <a:latin typeface="Comic Sans MS" panose="030F0702030302020204" pitchFamily="66" charset="0"/>
              </a:rPr>
              <a:t>100</a:t>
            </a:r>
            <a:r>
              <a:rPr lang="zh-CN" altLang="en-US" sz="2800" b="1" dirty="0" smtClean="0">
                <a:solidFill>
                  <a:srgbClr val="000000"/>
                </a:solidFill>
                <a:effectLst/>
                <a:latin typeface="Comic Sans MS" panose="030F0702030302020204" pitchFamily="66" charset="0"/>
              </a:rPr>
              <a:t>个时钟周期（设每个时钟周期</a:t>
            </a:r>
            <a:r>
              <a:rPr lang="en-US" altLang="zh-CN" sz="2800" b="1" dirty="0" smtClean="0">
                <a:solidFill>
                  <a:srgbClr val="000000"/>
                </a:solidFill>
                <a:effectLst/>
                <a:latin typeface="Comic Sans MS" panose="030F0702030302020204" pitchFamily="66" charset="0"/>
              </a:rPr>
              <a:t>1us</a:t>
            </a:r>
            <a:r>
              <a:rPr lang="zh-CN" altLang="en-US" sz="2800" b="1" dirty="0" smtClean="0">
                <a:solidFill>
                  <a:srgbClr val="000000"/>
                </a:solidFill>
                <a:effectLst/>
                <a:latin typeface="Comic Sans MS" panose="030F0702030302020204" pitchFamily="66" charset="0"/>
              </a:rPr>
              <a:t>）</a:t>
            </a:r>
            <a:endParaRPr lang="en-US" altLang="zh-CN" sz="2800" b="1" dirty="0" smtClean="0">
              <a:solidFill>
                <a:srgbClr val="FFFFFF"/>
              </a:solidFill>
              <a:effectLst/>
              <a:latin typeface="Comic Sans MS" panose="030F0702030302020204" pitchFamily="66" charset="0"/>
            </a:endParaRPr>
          </a:p>
          <a:p>
            <a:pPr>
              <a:lnSpc>
                <a:spcPts val="3500"/>
              </a:lnSpc>
              <a:spcBef>
                <a:spcPct val="40000"/>
              </a:spcBef>
            </a:pPr>
            <a:r>
              <a:rPr lang="zh-CN" altLang="en-US" sz="2800" b="1" dirty="0" smtClean="0">
                <a:solidFill>
                  <a:srgbClr val="000000"/>
                </a:solidFill>
                <a:effectLst/>
                <a:latin typeface="Comic Sans MS" panose="030F0702030302020204" pitchFamily="66" charset="0"/>
              </a:rPr>
              <a:t>机器</a:t>
            </a:r>
            <a:r>
              <a:rPr lang="en-US" altLang="zh-CN" sz="2800" b="1" dirty="0" smtClean="0">
                <a:solidFill>
                  <a:srgbClr val="000000"/>
                </a:solidFill>
                <a:effectLst/>
                <a:latin typeface="Comic Sans MS" panose="030F0702030302020204" pitchFamily="66" charset="0"/>
              </a:rPr>
              <a:t>B</a:t>
            </a:r>
            <a:r>
              <a:rPr lang="zh-CN" altLang="en-US" sz="2800" b="1" dirty="0" smtClean="0">
                <a:solidFill>
                  <a:srgbClr val="0000FF"/>
                </a:solidFill>
                <a:effectLst/>
                <a:latin typeface="Comic Sans MS" panose="030F0702030302020204" pitchFamily="66" charset="0"/>
              </a:rPr>
              <a:t>没有</a:t>
            </a:r>
            <a:r>
              <a:rPr lang="zh-CN" altLang="en-US" sz="2800" b="1" dirty="0" smtClean="0">
                <a:solidFill>
                  <a:srgbClr val="000000"/>
                </a:solidFill>
                <a:effectLst/>
                <a:latin typeface="Comic Sans MS" panose="030F0702030302020204" pitchFamily="66" charset="0"/>
              </a:rPr>
              <a:t>这种指令</a:t>
            </a:r>
            <a:r>
              <a:rPr lang="en-US" altLang="zh-CN" sz="2800" b="1" dirty="0" smtClean="0">
                <a:solidFill>
                  <a:srgbClr val="000000"/>
                </a:solidFill>
                <a:effectLst/>
                <a:latin typeface="Comic Sans MS" panose="030F0702030302020204" pitchFamily="66" charset="0"/>
              </a:rPr>
              <a:t> ---</a:t>
            </a:r>
            <a:r>
              <a:rPr lang="zh-CN" altLang="en-US" sz="2800" b="1" dirty="0" smtClean="0">
                <a:solidFill>
                  <a:srgbClr val="000000"/>
                </a:solidFill>
                <a:effectLst/>
                <a:latin typeface="Comic Sans MS" panose="030F0702030302020204" pitchFamily="66" charset="0"/>
              </a:rPr>
              <a:t>它计算平方根用软件方式即用加、乘、移位简单指令（一般执行需要</a:t>
            </a:r>
            <a:r>
              <a:rPr lang="en-US" altLang="zh-CN" sz="2800" b="1" dirty="0" smtClean="0">
                <a:solidFill>
                  <a:srgbClr val="000000"/>
                </a:solidFill>
                <a:effectLst/>
                <a:latin typeface="Comic Sans MS" panose="030F0702030302020204" pitchFamily="66" charset="0"/>
              </a:rPr>
              <a:t>1</a:t>
            </a:r>
            <a:r>
              <a:rPr lang="zh-CN" altLang="en-US" sz="2800" b="1" dirty="0" smtClean="0">
                <a:solidFill>
                  <a:srgbClr val="000000"/>
                </a:solidFill>
                <a:effectLst/>
                <a:latin typeface="Comic Sans MS" panose="030F0702030302020204" pitchFamily="66" charset="0"/>
              </a:rPr>
              <a:t>个时钟周期，设时钟周期</a:t>
            </a:r>
            <a:r>
              <a:rPr lang="en-US" altLang="zh-CN" sz="2800" b="1" dirty="0" smtClean="0">
                <a:solidFill>
                  <a:srgbClr val="000000"/>
                </a:solidFill>
                <a:effectLst/>
                <a:latin typeface="Comic Sans MS" panose="030F0702030302020204" pitchFamily="66" charset="0"/>
              </a:rPr>
              <a:t>1us</a:t>
            </a:r>
            <a:r>
              <a:rPr lang="zh-CN" altLang="en-US" sz="2800" b="1" dirty="0" smtClean="0">
                <a:solidFill>
                  <a:srgbClr val="000000"/>
                </a:solidFill>
                <a:effectLst/>
                <a:latin typeface="Comic Sans MS" panose="030F0702030302020204" pitchFamily="66" charset="0"/>
              </a:rPr>
              <a:t>）编程实现</a:t>
            </a:r>
            <a:endParaRPr lang="en-US" altLang="zh-CN" sz="2800" b="1" dirty="0" smtClean="0">
              <a:solidFill>
                <a:srgbClr val="FFFFFF"/>
              </a:solidFill>
              <a:effectLst/>
              <a:latin typeface="Comic Sans MS" panose="030F0702030302020204" pitchFamily="66" charset="0"/>
            </a:endParaRPr>
          </a:p>
          <a:p>
            <a:pPr>
              <a:lnSpc>
                <a:spcPts val="3500"/>
              </a:lnSpc>
              <a:spcBef>
                <a:spcPct val="40000"/>
              </a:spcBef>
            </a:pPr>
            <a:r>
              <a:rPr lang="zh-CN" altLang="en-US" sz="2800" b="1" dirty="0" smtClean="0">
                <a:solidFill>
                  <a:srgbClr val="000000"/>
                </a:solidFill>
                <a:effectLst/>
                <a:latin typeface="Comic Sans MS" panose="030F0702030302020204" pitchFamily="66" charset="0"/>
              </a:rPr>
              <a:t>机器</a:t>
            </a:r>
            <a:r>
              <a:rPr lang="en-US" altLang="zh-CN" sz="2800" b="1" dirty="0" smtClean="0">
                <a:solidFill>
                  <a:srgbClr val="000000"/>
                </a:solidFill>
                <a:effectLst/>
                <a:latin typeface="Comic Sans MS" panose="030F0702030302020204" pitchFamily="66" charset="0"/>
              </a:rPr>
              <a:t> A: 1/100</a:t>
            </a:r>
            <a:r>
              <a:rPr lang="zh-CN" altLang="en-US" sz="2800" b="1" dirty="0" smtClean="0">
                <a:solidFill>
                  <a:srgbClr val="000000"/>
                </a:solidFill>
                <a:effectLst/>
                <a:latin typeface="Comic Sans MS" panose="030F0702030302020204" pitchFamily="66" charset="0"/>
              </a:rPr>
              <a:t>*</a:t>
            </a:r>
            <a:r>
              <a:rPr lang="en-US" altLang="zh-CN" sz="2800" b="1" dirty="0" smtClean="0">
                <a:solidFill>
                  <a:srgbClr val="000000"/>
                </a:solidFill>
                <a:effectLst/>
                <a:latin typeface="Comic Sans MS" panose="030F0702030302020204" pitchFamily="66" charset="0"/>
              </a:rPr>
              <a:t>10</a:t>
            </a:r>
            <a:r>
              <a:rPr lang="en-US" altLang="zh-CN" sz="2800" b="1" baseline="30000" dirty="0" smtClean="0">
                <a:solidFill>
                  <a:srgbClr val="000000"/>
                </a:solidFill>
                <a:effectLst/>
                <a:latin typeface="Comic Sans MS" panose="030F0702030302020204" pitchFamily="66" charset="0"/>
              </a:rPr>
              <a:t>6</a:t>
            </a:r>
            <a:r>
              <a:rPr lang="zh-CN" altLang="en-US" sz="2800" b="1" dirty="0" smtClean="0">
                <a:solidFill>
                  <a:srgbClr val="000000"/>
                </a:solidFill>
                <a:effectLst/>
                <a:latin typeface="Comic Sans MS" panose="030F0702030302020204" pitchFamily="66" charset="0"/>
              </a:rPr>
              <a:t>条指令</a:t>
            </a:r>
            <a:r>
              <a:rPr lang="en-US" altLang="zh-CN" sz="2800" b="1" dirty="0" smtClean="0">
                <a:solidFill>
                  <a:srgbClr val="000000"/>
                </a:solidFill>
                <a:effectLst/>
                <a:latin typeface="Comic Sans MS" panose="030F0702030302020204" pitchFamily="66" charset="0"/>
              </a:rPr>
              <a:t>/s = 0.01 MIPS</a:t>
            </a:r>
            <a:endParaRPr lang="en-US" altLang="zh-CN" sz="2800" b="1" dirty="0" smtClean="0">
              <a:solidFill>
                <a:srgbClr val="FFFFFF"/>
              </a:solidFill>
              <a:effectLst/>
              <a:latin typeface="Comic Sans MS" panose="030F0702030302020204" pitchFamily="66" charset="0"/>
            </a:endParaRPr>
          </a:p>
          <a:p>
            <a:pPr>
              <a:lnSpc>
                <a:spcPts val="3500"/>
              </a:lnSpc>
              <a:spcBef>
                <a:spcPct val="40000"/>
              </a:spcBef>
            </a:pPr>
            <a:r>
              <a:rPr lang="zh-CN" altLang="en-US" sz="2800" b="1" dirty="0" smtClean="0">
                <a:solidFill>
                  <a:srgbClr val="000000"/>
                </a:solidFill>
                <a:effectLst/>
                <a:latin typeface="Comic Sans MS" panose="030F0702030302020204" pitchFamily="66" charset="0"/>
              </a:rPr>
              <a:t>机器</a:t>
            </a:r>
            <a:r>
              <a:rPr lang="en-US" altLang="zh-CN" sz="2800" b="1" dirty="0" smtClean="0">
                <a:solidFill>
                  <a:srgbClr val="000000"/>
                </a:solidFill>
                <a:effectLst/>
                <a:latin typeface="Comic Sans MS" panose="030F0702030302020204" pitchFamily="66" charset="0"/>
              </a:rPr>
              <a:t> B: 1</a:t>
            </a:r>
            <a:r>
              <a:rPr lang="zh-CN" altLang="en-US" sz="2800" b="1" dirty="0" smtClean="0">
                <a:solidFill>
                  <a:srgbClr val="000000"/>
                </a:solidFill>
                <a:effectLst/>
                <a:latin typeface="Comic Sans MS" panose="030F0702030302020204" pitchFamily="66" charset="0"/>
              </a:rPr>
              <a:t>*</a:t>
            </a:r>
            <a:r>
              <a:rPr lang="en-US" altLang="zh-CN" sz="2800" b="1" dirty="0" smtClean="0">
                <a:solidFill>
                  <a:srgbClr val="000000"/>
                </a:solidFill>
                <a:effectLst/>
                <a:latin typeface="Comic Sans MS" panose="030F0702030302020204" pitchFamily="66" charset="0"/>
              </a:rPr>
              <a:t>10</a:t>
            </a:r>
            <a:r>
              <a:rPr lang="en-US" altLang="zh-CN" sz="2800" b="1" baseline="30000" dirty="0" smtClean="0">
                <a:solidFill>
                  <a:srgbClr val="000000"/>
                </a:solidFill>
                <a:effectLst/>
                <a:latin typeface="Comic Sans MS" panose="030F0702030302020204" pitchFamily="66" charset="0"/>
              </a:rPr>
              <a:t>6</a:t>
            </a:r>
            <a:r>
              <a:rPr lang="zh-CN" altLang="en-US" sz="2800" b="1" dirty="0" smtClean="0">
                <a:solidFill>
                  <a:srgbClr val="000000"/>
                </a:solidFill>
                <a:effectLst/>
                <a:latin typeface="Comic Sans MS" panose="030F0702030302020204" pitchFamily="66" charset="0"/>
              </a:rPr>
              <a:t>条指令</a:t>
            </a:r>
            <a:r>
              <a:rPr lang="en-US" altLang="zh-CN" sz="2800" b="1" dirty="0" smtClean="0">
                <a:solidFill>
                  <a:srgbClr val="000000"/>
                </a:solidFill>
                <a:effectLst/>
                <a:latin typeface="Comic Sans MS" panose="030F0702030302020204" pitchFamily="66" charset="0"/>
              </a:rPr>
              <a:t>/s = 1 MIPS</a:t>
            </a:r>
            <a:endParaRPr lang="en-US" altLang="zh-CN" sz="2800"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1062038" y="125413"/>
            <a:ext cx="7974012" cy="1143000"/>
          </a:xfrm>
        </p:spPr>
        <p:txBody>
          <a:bodyPr/>
          <a:lstStyle/>
          <a:p>
            <a:pPr>
              <a:defRPr/>
            </a:pPr>
            <a:r>
              <a:rPr lang="zh-CN" altLang="en-US" sz="3600" dirty="0" smtClean="0">
                <a:solidFill>
                  <a:srgbClr val="000000"/>
                </a:solidFill>
              </a:rPr>
              <a:t>另一种观点：功耗和效率</a:t>
            </a:r>
            <a:endParaRPr lang="en-US" altLang="zh-CN" sz="3600" dirty="0">
              <a:solidFill>
                <a:srgbClr val="000000"/>
              </a:solidFill>
            </a:endParaRPr>
          </a:p>
        </p:txBody>
      </p:sp>
      <p:sp>
        <p:nvSpPr>
          <p:cNvPr id="27652" name="Rectangle 3"/>
          <p:cNvSpPr>
            <a:spLocks noGrp="1" noChangeArrowheads="1"/>
          </p:cNvSpPr>
          <p:nvPr>
            <p:ph type="body" idx="1"/>
          </p:nvPr>
        </p:nvSpPr>
        <p:spPr>
          <a:xfrm>
            <a:off x="685800" y="1371600"/>
            <a:ext cx="6815138" cy="5272088"/>
          </a:xfrm>
        </p:spPr>
        <p:txBody>
          <a:bodyPr/>
          <a:lstStyle/>
          <a:p>
            <a:pPr>
              <a:lnSpc>
                <a:spcPct val="90000"/>
              </a:lnSpc>
            </a:pPr>
            <a:r>
              <a:rPr lang="zh-CN" altLang="en-US" sz="2800" b="1" smtClean="0">
                <a:solidFill>
                  <a:srgbClr val="000000"/>
                </a:solidFill>
                <a:effectLst/>
                <a:latin typeface="Comic Sans MS" panose="030F0702030302020204" pitchFamily="66" charset="0"/>
              </a:rPr>
              <a:t>嵌入式系统的关键因素：</a:t>
            </a:r>
            <a:endParaRPr lang="en-US" altLang="zh-CN" sz="2800" b="1" smtClean="0">
              <a:solidFill>
                <a:srgbClr val="FFFFFF"/>
              </a:solidFill>
              <a:effectLst/>
              <a:latin typeface="Comic Sans MS" panose="030F0702030302020204" pitchFamily="66" charset="0"/>
            </a:endParaRPr>
          </a:p>
          <a:p>
            <a:pPr lvl="1">
              <a:lnSpc>
                <a:spcPct val="90000"/>
              </a:lnSpc>
            </a:pPr>
            <a:r>
              <a:rPr lang="zh-CN" altLang="en-US" b="1" smtClean="0">
                <a:solidFill>
                  <a:srgbClr val="000000"/>
                </a:solidFill>
                <a:effectLst/>
                <a:latin typeface="Comic Sans MS" panose="030F0702030302020204" pitchFamily="66" charset="0"/>
              </a:rPr>
              <a:t>成本</a:t>
            </a:r>
            <a:endParaRPr lang="en-US" altLang="zh-CN" b="1" smtClean="0">
              <a:solidFill>
                <a:srgbClr val="FFFFFF"/>
              </a:solidFill>
              <a:effectLst/>
              <a:latin typeface="Comic Sans MS" panose="030F0702030302020204" pitchFamily="66" charset="0"/>
            </a:endParaRPr>
          </a:p>
          <a:p>
            <a:pPr lvl="1">
              <a:lnSpc>
                <a:spcPct val="90000"/>
              </a:lnSpc>
            </a:pPr>
            <a:r>
              <a:rPr lang="zh-CN" altLang="en-US" b="1" smtClean="0">
                <a:solidFill>
                  <a:srgbClr val="000000"/>
                </a:solidFill>
                <a:effectLst/>
                <a:latin typeface="Comic Sans MS" panose="030F0702030302020204" pitchFamily="66" charset="0"/>
              </a:rPr>
              <a:t>物理尺寸</a:t>
            </a:r>
            <a:endParaRPr lang="en-US" altLang="zh-CN" b="1" smtClean="0">
              <a:solidFill>
                <a:srgbClr val="FFFFFF"/>
              </a:solidFill>
              <a:effectLst/>
              <a:latin typeface="Comic Sans MS" panose="030F0702030302020204" pitchFamily="66" charset="0"/>
            </a:endParaRPr>
          </a:p>
          <a:p>
            <a:pPr lvl="1">
              <a:lnSpc>
                <a:spcPct val="90000"/>
              </a:lnSpc>
            </a:pPr>
            <a:r>
              <a:rPr lang="zh-CN" altLang="en-US" b="1" smtClean="0">
                <a:solidFill>
                  <a:srgbClr val="000000"/>
                </a:solidFill>
                <a:effectLst/>
                <a:latin typeface="Comic Sans MS" panose="030F0702030302020204" pitchFamily="66" charset="0"/>
              </a:rPr>
              <a:t>存储空间</a:t>
            </a:r>
            <a:endParaRPr lang="en-US" altLang="zh-CN" b="1" smtClean="0">
              <a:solidFill>
                <a:srgbClr val="FFFFFF"/>
              </a:solidFill>
              <a:effectLst/>
              <a:latin typeface="Comic Sans MS" panose="030F0702030302020204" pitchFamily="66" charset="0"/>
            </a:endParaRPr>
          </a:p>
          <a:p>
            <a:pPr lvl="1">
              <a:lnSpc>
                <a:spcPct val="90000"/>
              </a:lnSpc>
            </a:pPr>
            <a:r>
              <a:rPr lang="zh-CN" altLang="en-US" b="1" smtClean="0">
                <a:solidFill>
                  <a:srgbClr val="000000"/>
                </a:solidFill>
                <a:effectLst/>
                <a:latin typeface="Comic Sans MS" panose="030F0702030302020204" pitchFamily="66" charset="0"/>
              </a:rPr>
              <a:t>功耗</a:t>
            </a:r>
            <a:endParaRPr lang="en-US" altLang="zh-CN" b="1" smtClean="0">
              <a:solidFill>
                <a:srgbClr val="FFFFFF"/>
              </a:solidFill>
              <a:effectLst/>
              <a:latin typeface="Comic Sans MS" panose="030F0702030302020204" pitchFamily="66" charset="0"/>
            </a:endParaRPr>
          </a:p>
          <a:p>
            <a:pPr>
              <a:lnSpc>
                <a:spcPct val="90000"/>
              </a:lnSpc>
            </a:pPr>
            <a:r>
              <a:rPr lang="zh-CN" altLang="en-US" sz="2800" b="1" smtClean="0">
                <a:solidFill>
                  <a:srgbClr val="000000"/>
                </a:solidFill>
                <a:effectLst/>
                <a:latin typeface="Comic Sans MS" panose="030F0702030302020204" pitchFamily="66" charset="0"/>
              </a:rPr>
              <a:t>例如</a:t>
            </a:r>
            <a:endParaRPr lang="en-US" altLang="zh-CN" sz="2800" b="1" smtClean="0">
              <a:solidFill>
                <a:srgbClr val="FFFFFF"/>
              </a:solidFill>
              <a:effectLst/>
              <a:latin typeface="Comic Sans MS" panose="030F0702030302020204" pitchFamily="66" charset="0"/>
            </a:endParaRPr>
          </a:p>
          <a:p>
            <a:pPr lvl="1">
              <a:lnSpc>
                <a:spcPct val="90000"/>
              </a:lnSpc>
            </a:pPr>
            <a:r>
              <a:rPr lang="en-US" altLang="zh-CN" sz="2400" b="1" smtClean="0">
                <a:solidFill>
                  <a:srgbClr val="000000"/>
                </a:solidFill>
                <a:effectLst/>
                <a:latin typeface="Comic Sans MS" panose="030F0702030302020204" pitchFamily="66" charset="0"/>
              </a:rPr>
              <a:t>AMD ElanSC520 </a:t>
            </a:r>
            <a:endParaRPr lang="en-US" altLang="zh-CN" sz="2400" b="1" smtClean="0">
              <a:solidFill>
                <a:srgbClr val="FFFFFF"/>
              </a:solidFill>
              <a:effectLst/>
              <a:latin typeface="Comic Sans MS" panose="030F0702030302020204" pitchFamily="66" charset="0"/>
            </a:endParaRPr>
          </a:p>
          <a:p>
            <a:pPr lvl="1">
              <a:lnSpc>
                <a:spcPct val="90000"/>
              </a:lnSpc>
            </a:pPr>
            <a:r>
              <a:rPr lang="en-US" altLang="zh-CN" sz="2400" b="1" smtClean="0">
                <a:solidFill>
                  <a:srgbClr val="000000"/>
                </a:solidFill>
                <a:effectLst/>
                <a:latin typeface="Comic Sans MS" panose="030F0702030302020204" pitchFamily="66" charset="0"/>
              </a:rPr>
              <a:t>AMD K6-2E</a:t>
            </a:r>
            <a:endParaRPr lang="en-US" altLang="zh-CN" sz="2400" b="1" smtClean="0">
              <a:solidFill>
                <a:srgbClr val="FFFFFF"/>
              </a:solidFill>
              <a:effectLst/>
              <a:latin typeface="Comic Sans MS" panose="030F0702030302020204" pitchFamily="66" charset="0"/>
            </a:endParaRPr>
          </a:p>
          <a:p>
            <a:pPr lvl="1">
              <a:lnSpc>
                <a:spcPct val="90000"/>
              </a:lnSpc>
            </a:pPr>
            <a:r>
              <a:rPr lang="en-US" altLang="zh-CN" sz="2400" b="1" smtClean="0">
                <a:solidFill>
                  <a:srgbClr val="000000"/>
                </a:solidFill>
                <a:effectLst/>
                <a:latin typeface="Comic Sans MS" panose="030F0702030302020204" pitchFamily="66" charset="0"/>
              </a:rPr>
              <a:t>IBM PowerPC 750CX</a:t>
            </a:r>
            <a:endParaRPr lang="en-US" altLang="zh-CN" sz="2400" b="1" smtClean="0">
              <a:solidFill>
                <a:srgbClr val="FFFFFF"/>
              </a:solidFill>
              <a:effectLst/>
              <a:latin typeface="Comic Sans MS" panose="030F0702030302020204" pitchFamily="66" charset="0"/>
            </a:endParaRPr>
          </a:p>
          <a:p>
            <a:pPr lvl="1">
              <a:lnSpc>
                <a:spcPct val="90000"/>
              </a:lnSpc>
            </a:pPr>
            <a:r>
              <a:rPr lang="en-US" altLang="zh-CN" sz="2400" b="1" smtClean="0">
                <a:solidFill>
                  <a:srgbClr val="000000"/>
                </a:solidFill>
                <a:effectLst/>
                <a:latin typeface="Comic Sans MS" panose="030F0702030302020204" pitchFamily="66" charset="0"/>
              </a:rPr>
              <a:t>NEC VR 5432</a:t>
            </a:r>
            <a:endParaRPr lang="en-US" altLang="zh-CN" sz="2400" b="1" smtClean="0">
              <a:solidFill>
                <a:srgbClr val="FFFFFF"/>
              </a:solidFill>
              <a:effectLst/>
              <a:latin typeface="Comic Sans MS" panose="030F0702030302020204" pitchFamily="66" charset="0"/>
            </a:endParaRPr>
          </a:p>
          <a:p>
            <a:pPr lvl="1">
              <a:lnSpc>
                <a:spcPct val="90000"/>
              </a:lnSpc>
            </a:pPr>
            <a:r>
              <a:rPr lang="en-US" altLang="zh-CN" sz="2400" b="1" smtClean="0">
                <a:solidFill>
                  <a:srgbClr val="0000FF"/>
                </a:solidFill>
                <a:effectLst/>
                <a:latin typeface="Comic Sans MS" panose="030F0702030302020204" pitchFamily="66" charset="0"/>
              </a:rPr>
              <a:t>NEC VR 4122</a:t>
            </a:r>
            <a:endParaRPr lang="en-US" altLang="zh-CN" b="1" smtClean="0">
              <a:solidFill>
                <a:srgbClr val="0000FF"/>
              </a:solidFill>
              <a:effectLst/>
            </a:endParaRPr>
          </a:p>
        </p:txBody>
      </p:sp>
      <p:sp>
        <p:nvSpPr>
          <p:cNvPr id="27653" name="Text Box 4"/>
          <p:cNvSpPr txBox="1">
            <a:spLocks noChangeArrowheads="1"/>
          </p:cNvSpPr>
          <p:nvPr/>
        </p:nvSpPr>
        <p:spPr bwMode="auto">
          <a:xfrm>
            <a:off x="4716016" y="3789040"/>
            <a:ext cx="464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kumimoji="1" lang="en-US" altLang="zh-CN" sz="2400" b="1" dirty="0">
                <a:solidFill>
                  <a:srgbClr val="000000"/>
                </a:solidFill>
                <a:latin typeface="Comic Sans MS" panose="030F0702030302020204" pitchFamily="66" charset="0"/>
              </a:rPr>
              <a:t>NEC VR 4122 </a:t>
            </a:r>
            <a:r>
              <a:rPr kumimoji="1" lang="zh-CN" altLang="en-US" sz="2400" b="1" dirty="0">
                <a:solidFill>
                  <a:srgbClr val="000000"/>
                </a:solidFill>
                <a:latin typeface="Comic Sans MS" panose="030F0702030302020204" pitchFamily="66" charset="0"/>
              </a:rPr>
              <a:t>的</a:t>
            </a:r>
            <a:r>
              <a:rPr kumimoji="1" lang="zh-CN" altLang="en-US" sz="2400" b="1" dirty="0">
                <a:solidFill>
                  <a:srgbClr val="0000FF"/>
                </a:solidFill>
                <a:latin typeface="Comic Sans MS" panose="030F0702030302020204" pitchFamily="66" charset="0"/>
              </a:rPr>
              <a:t>性能</a:t>
            </a:r>
            <a:r>
              <a:rPr kumimoji="1" lang="en-US" altLang="zh-CN" sz="2400" b="1" dirty="0">
                <a:solidFill>
                  <a:srgbClr val="0000FF"/>
                </a:solidFill>
                <a:latin typeface="Comic Sans MS" panose="030F0702030302020204" pitchFamily="66" charset="0"/>
              </a:rPr>
              <a:t>/</a:t>
            </a:r>
            <a:r>
              <a:rPr kumimoji="1" lang="zh-CN" altLang="en-US" sz="2400" b="1" dirty="0">
                <a:solidFill>
                  <a:srgbClr val="0000FF"/>
                </a:solidFill>
                <a:latin typeface="Comic Sans MS" panose="030F0702030302020204" pitchFamily="66" charset="0"/>
              </a:rPr>
              <a:t>瓦</a:t>
            </a:r>
            <a:r>
              <a:rPr kumimoji="1" lang="zh-CN" altLang="en-US" sz="2400" b="1" dirty="0">
                <a:solidFill>
                  <a:srgbClr val="000000"/>
                </a:solidFill>
                <a:latin typeface="Comic Sans MS" panose="030F0702030302020204" pitchFamily="66" charset="0"/>
              </a:rPr>
              <a:t>最好</a:t>
            </a:r>
            <a:r>
              <a:rPr kumimoji="1" lang="en-US" altLang="zh-CN" sz="2400" b="1" dirty="0">
                <a:solidFill>
                  <a:srgbClr val="000000"/>
                </a:solidFill>
                <a:latin typeface="Comic Sans MS" panose="030F0702030302020204" pitchFamily="66" charset="0"/>
              </a:rPr>
              <a:t>,</a:t>
            </a:r>
            <a:r>
              <a:rPr kumimoji="1" lang="zh-CN" altLang="en-US" sz="2400" b="1" dirty="0">
                <a:solidFill>
                  <a:srgbClr val="000000"/>
                </a:solidFill>
                <a:latin typeface="Comic Sans MS" panose="030F0702030302020204" pitchFamily="66" charset="0"/>
              </a:rPr>
              <a:t>但是它是其中性能倒数第</a:t>
            </a:r>
            <a:r>
              <a:rPr kumimoji="1" lang="en-US" altLang="zh-CN" sz="2400" b="1" dirty="0">
                <a:solidFill>
                  <a:srgbClr val="000000"/>
                </a:solidFill>
                <a:latin typeface="Comic Sans MS" panose="030F0702030302020204" pitchFamily="66" charset="0"/>
              </a:rPr>
              <a:t>2</a:t>
            </a:r>
            <a:r>
              <a:rPr kumimoji="1" lang="zh-CN" altLang="en-US" sz="2400" b="1" dirty="0">
                <a:solidFill>
                  <a:srgbClr val="000000"/>
                </a:solidFill>
                <a:latin typeface="Comic Sans MS" panose="030F0702030302020204" pitchFamily="66" charset="0"/>
              </a:rPr>
              <a:t>低的处理器。</a:t>
            </a:r>
            <a:r>
              <a:rPr kumimoji="1" lang="en-US" altLang="zh-CN" sz="2400" b="1" dirty="0">
                <a:solidFill>
                  <a:srgbClr val="000000"/>
                </a:solidFill>
                <a:latin typeface="Comic Sans MS" panose="030F0702030302020204" pitchFamily="66" charset="0"/>
              </a:rPr>
              <a:t> </a:t>
            </a:r>
            <a:endParaRPr kumimoji="1" lang="en-US" altLang="zh-CN" sz="2400" b="1" dirty="0">
              <a:solidFill>
                <a:srgbClr val="000000"/>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611188" y="1268413"/>
            <a:ext cx="7057156" cy="3384723"/>
          </a:xfrm>
        </p:spPr>
        <p:txBody>
          <a:bodyPr/>
          <a:lstStyle/>
          <a:p>
            <a:pPr>
              <a:lnSpc>
                <a:spcPct val="80000"/>
              </a:lnSpc>
            </a:pPr>
            <a:r>
              <a:rPr lang="zh-CN" altLang="en-US" b="1" dirty="0" smtClean="0">
                <a:solidFill>
                  <a:srgbClr val="000000"/>
                </a:solidFill>
                <a:effectLst/>
                <a:latin typeface="Comic Sans MS" panose="030F0702030302020204" pitchFamily="66" charset="0"/>
              </a:rPr>
              <a:t>响应</a:t>
            </a:r>
            <a:r>
              <a:rPr lang="en-US" altLang="zh-CN" b="1" dirty="0" smtClean="0">
                <a:solidFill>
                  <a:srgbClr val="00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执行</a:t>
            </a:r>
            <a:r>
              <a:rPr lang="en-US" altLang="zh-CN" b="1" dirty="0" smtClean="0">
                <a:solidFill>
                  <a:srgbClr val="00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时间</a:t>
            </a:r>
            <a:r>
              <a:rPr lang="en-US" altLang="zh-CN" b="1" dirty="0" smtClean="0">
                <a:solidFill>
                  <a:srgbClr val="000000"/>
                </a:solidFill>
                <a:effectLst/>
                <a:latin typeface="Comic Sans MS" panose="030F0702030302020204" pitchFamily="66" charset="0"/>
              </a:rPr>
              <a:t> </a:t>
            </a:r>
            <a:endParaRPr lang="en-US" altLang="zh-CN" b="1" dirty="0" smtClean="0">
              <a:solidFill>
                <a:srgbClr val="FFFFFF"/>
              </a:solidFill>
              <a:effectLst/>
              <a:latin typeface="Comic Sans MS" panose="030F0702030302020204" pitchFamily="66" charset="0"/>
            </a:endParaRPr>
          </a:p>
          <a:p>
            <a:pPr lvl="1">
              <a:lnSpc>
                <a:spcPct val="80000"/>
              </a:lnSpc>
            </a:pPr>
            <a:r>
              <a:rPr lang="zh-CN" altLang="en-US" b="1" dirty="0" smtClean="0">
                <a:solidFill>
                  <a:srgbClr val="0000FF"/>
                </a:solidFill>
                <a:effectLst/>
                <a:latin typeface="Comic Sans MS" panose="030F0702030302020204" pitchFamily="66" charset="0"/>
              </a:rPr>
              <a:t>系统性能</a:t>
            </a:r>
            <a:endParaRPr lang="en-US" altLang="zh-CN" b="1" dirty="0" smtClean="0">
              <a:solidFill>
                <a:srgbClr val="FFFF00"/>
              </a:solidFill>
              <a:effectLst/>
              <a:latin typeface="Comic Sans MS" panose="030F0702030302020204" pitchFamily="66" charset="0"/>
            </a:endParaRPr>
          </a:p>
          <a:p>
            <a:pPr lvl="1">
              <a:lnSpc>
                <a:spcPct val="80000"/>
              </a:lnSpc>
            </a:pPr>
            <a:r>
              <a:rPr lang="zh-CN" altLang="en-US" b="1" dirty="0" smtClean="0">
                <a:solidFill>
                  <a:srgbClr val="990000"/>
                </a:solidFill>
                <a:effectLst/>
                <a:latin typeface="Comic Sans MS" panose="030F0702030302020204" pitchFamily="66" charset="0"/>
              </a:rPr>
              <a:t>仅有的各方都认可的</a:t>
            </a:r>
            <a:r>
              <a:rPr lang="zh-CN" altLang="en-US" b="1" dirty="0" smtClean="0">
                <a:solidFill>
                  <a:srgbClr val="003FFF"/>
                </a:solidFill>
                <a:effectLst/>
                <a:latin typeface="Comic Sans MS" panose="030F0702030302020204" pitchFamily="66" charset="0"/>
              </a:rPr>
              <a:t>性能测量指标</a:t>
            </a:r>
            <a:endParaRPr lang="en-US" altLang="zh-CN" b="1" dirty="0" smtClean="0">
              <a:solidFill>
                <a:srgbClr val="FFC000"/>
              </a:solidFill>
              <a:effectLst/>
              <a:latin typeface="Comic Sans MS" panose="030F0702030302020204" pitchFamily="66" charset="0"/>
            </a:endParaRPr>
          </a:p>
          <a:p>
            <a:pPr>
              <a:lnSpc>
                <a:spcPct val="80000"/>
              </a:lnSpc>
            </a:pPr>
            <a:r>
              <a:rPr lang="en-US" altLang="zh-CN" b="1" dirty="0" smtClean="0">
                <a:solidFill>
                  <a:srgbClr val="000000"/>
                </a:solidFill>
                <a:effectLst/>
                <a:latin typeface="Comic Sans MS" panose="030F0702030302020204" pitchFamily="66" charset="0"/>
              </a:rPr>
              <a:t>CPU </a:t>
            </a:r>
            <a:r>
              <a:rPr lang="zh-CN" altLang="en-US" b="1" dirty="0" smtClean="0">
                <a:solidFill>
                  <a:srgbClr val="000000"/>
                </a:solidFill>
                <a:effectLst/>
                <a:latin typeface="Comic Sans MS" panose="030F0702030302020204" pitchFamily="66" charset="0"/>
              </a:rPr>
              <a:t>时间</a:t>
            </a:r>
            <a:r>
              <a:rPr lang="en-US" altLang="zh-CN" b="1" dirty="0" smtClean="0">
                <a:solidFill>
                  <a:srgbClr val="000000"/>
                </a:solidFill>
                <a:effectLst/>
                <a:latin typeface="Comic Sans MS" panose="030F0702030302020204" pitchFamily="66" charset="0"/>
              </a:rPr>
              <a:t> </a:t>
            </a:r>
            <a:endParaRPr lang="en-US" altLang="zh-CN" b="1" dirty="0" smtClean="0">
              <a:solidFill>
                <a:srgbClr val="FFFFFF"/>
              </a:solidFill>
              <a:effectLst/>
              <a:latin typeface="Comic Sans MS" panose="030F0702030302020204" pitchFamily="66" charset="0"/>
            </a:endParaRPr>
          </a:p>
          <a:p>
            <a:pPr lvl="1">
              <a:lnSpc>
                <a:spcPct val="80000"/>
              </a:lnSpc>
            </a:pPr>
            <a:r>
              <a:rPr lang="en-US" altLang="zh-CN" b="1" dirty="0" smtClean="0">
                <a:solidFill>
                  <a:srgbClr val="0000FF"/>
                </a:solidFill>
                <a:effectLst/>
                <a:latin typeface="Comic Sans MS" panose="030F0702030302020204" pitchFamily="66" charset="0"/>
              </a:rPr>
              <a:t>CPU </a:t>
            </a:r>
            <a:r>
              <a:rPr lang="zh-CN" altLang="en-US" b="1" dirty="0" smtClean="0">
                <a:solidFill>
                  <a:srgbClr val="0000FF"/>
                </a:solidFill>
                <a:effectLst/>
                <a:latin typeface="Comic Sans MS" panose="030F0702030302020204" pitchFamily="66" charset="0"/>
              </a:rPr>
              <a:t>性能</a:t>
            </a:r>
            <a:endParaRPr lang="en-US" altLang="zh-CN" b="1" dirty="0" smtClean="0">
              <a:solidFill>
                <a:srgbClr val="FFFF00"/>
              </a:solidFill>
              <a:effectLst/>
              <a:latin typeface="Comic Sans MS" panose="030F0702030302020204" pitchFamily="66" charset="0"/>
            </a:endParaRPr>
          </a:p>
          <a:p>
            <a:pPr>
              <a:lnSpc>
                <a:spcPct val="80000"/>
              </a:lnSpc>
            </a:pPr>
            <a:r>
              <a:rPr lang="zh-CN" altLang="en-US" b="1" dirty="0" smtClean="0">
                <a:solidFill>
                  <a:srgbClr val="000000"/>
                </a:solidFill>
                <a:effectLst/>
                <a:latin typeface="Comic Sans MS" panose="030F0702030302020204" pitchFamily="66" charset="0"/>
              </a:rPr>
              <a:t>吞吐量</a:t>
            </a:r>
            <a:endParaRPr lang="en-US" altLang="zh-CN" b="1" dirty="0" smtClean="0">
              <a:solidFill>
                <a:srgbClr val="FFFFFF"/>
              </a:solidFill>
              <a:effectLst/>
              <a:latin typeface="Comic Sans MS" panose="030F0702030302020204" pitchFamily="66" charset="0"/>
            </a:endParaRPr>
          </a:p>
          <a:p>
            <a:pPr>
              <a:lnSpc>
                <a:spcPct val="80000"/>
              </a:lnSpc>
            </a:pPr>
            <a:r>
              <a:rPr lang="en-US" altLang="zh-CN" b="1" dirty="0" smtClean="0">
                <a:solidFill>
                  <a:srgbClr val="000000"/>
                </a:solidFill>
                <a:effectLst/>
                <a:latin typeface="Comic Sans MS" panose="030F0702030302020204" pitchFamily="66" charset="0"/>
              </a:rPr>
              <a:t>MIPS</a:t>
            </a:r>
            <a:endParaRPr lang="en-US" altLang="zh-CN" b="1" dirty="0" smtClean="0">
              <a:solidFill>
                <a:srgbClr val="000000"/>
              </a:solidFill>
              <a:effectLst/>
              <a:latin typeface="Comic Sans MS" panose="030F0702030302020204" pitchFamily="66" charset="0"/>
            </a:endParaRPr>
          </a:p>
        </p:txBody>
      </p:sp>
      <p:sp>
        <p:nvSpPr>
          <p:cNvPr id="6" name="Rectangle 2"/>
          <p:cNvSpPr txBox="1">
            <a:spLocks noChangeArrowheads="1"/>
          </p:cNvSpPr>
          <p:nvPr/>
        </p:nvSpPr>
        <p:spPr bwMode="auto">
          <a:xfrm>
            <a:off x="285750" y="214313"/>
            <a:ext cx="8610600" cy="838200"/>
          </a:xfrm>
          <a:prstGeom prst="rect">
            <a:avLst/>
          </a:prstGeom>
          <a:noFill/>
          <a:ln w="9525">
            <a:noFill/>
            <a:miter lim="800000"/>
          </a:ln>
          <a:effectLst/>
        </p:spPr>
        <p:txBody>
          <a:bodyPr anchor="ctr"/>
          <a:lstStyle/>
          <a:p>
            <a:pPr algn="ctr">
              <a:defRPr/>
            </a:pPr>
            <a:r>
              <a:rPr lang="zh-CN" altLang="en-US" sz="4400" b="1" kern="0" dirty="0">
                <a:solidFill>
                  <a:srgbClr val="1A1A00"/>
                </a:solidFill>
                <a:latin typeface="+mj-lt"/>
                <a:ea typeface="+mj-ea"/>
                <a:cs typeface="+mj-cs"/>
              </a:rPr>
              <a:t>性能指标总结</a:t>
            </a:r>
            <a:endParaRPr lang="en-US" altLang="zh-CN" sz="4400" b="1" kern="0" dirty="0">
              <a:solidFill>
                <a:srgbClr val="1A1A00"/>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357313" y="357188"/>
            <a:ext cx="6143625" cy="1000125"/>
          </a:xfrm>
        </p:spPr>
        <p:txBody>
          <a:bodyPr/>
          <a:lstStyle/>
          <a:p>
            <a:pPr algn="l">
              <a:defRPr/>
            </a:pPr>
            <a:r>
              <a:rPr lang="zh-CN" altLang="en-US" dirty="0" smtClean="0">
                <a:solidFill>
                  <a:srgbClr val="003FFF"/>
                </a:solidFill>
                <a:latin typeface="Comic Sans MS" panose="030F0702030302020204" pitchFamily="66" charset="0"/>
              </a:rPr>
              <a:t>选择程序评估机器性能</a:t>
            </a:r>
            <a:endParaRPr lang="en-US" altLang="zh-CN" dirty="0">
              <a:solidFill>
                <a:srgbClr val="003FFF"/>
              </a:solidFill>
              <a:latin typeface="Arial Narrow" panose="020B0606020202030204" pitchFamily="34" charset="0"/>
            </a:endParaRPr>
          </a:p>
        </p:txBody>
      </p:sp>
      <p:sp>
        <p:nvSpPr>
          <p:cNvPr id="29700" name="Rectangle 3"/>
          <p:cNvSpPr>
            <a:spLocks noGrp="1" noChangeArrowheads="1"/>
          </p:cNvSpPr>
          <p:nvPr>
            <p:ph type="body" idx="1"/>
          </p:nvPr>
        </p:nvSpPr>
        <p:spPr>
          <a:xfrm>
            <a:off x="609600" y="2214563"/>
            <a:ext cx="8534400" cy="2301875"/>
          </a:xfrm>
        </p:spPr>
        <p:txBody>
          <a:bodyPr/>
          <a:lstStyle/>
          <a:p>
            <a:pPr>
              <a:lnSpc>
                <a:spcPts val="3400"/>
              </a:lnSpc>
            </a:pPr>
            <a:r>
              <a:rPr lang="zh-CN" altLang="en-US" sz="2800" b="1" smtClean="0">
                <a:solidFill>
                  <a:srgbClr val="000000"/>
                </a:solidFill>
                <a:effectLst/>
                <a:latin typeface="Comic Sans MS" panose="030F0702030302020204" pitchFamily="66" charset="0"/>
              </a:rPr>
              <a:t>理想的性能评估：</a:t>
            </a:r>
            <a:r>
              <a:rPr lang="en-US" altLang="zh-CN" sz="2800" b="1" smtClean="0">
                <a:solidFill>
                  <a:srgbClr val="000000"/>
                </a:solidFill>
                <a:effectLst/>
              </a:rPr>
              <a:t> </a:t>
            </a:r>
            <a:endParaRPr lang="en-US" altLang="zh-CN" sz="2800" b="1" smtClean="0">
              <a:solidFill>
                <a:srgbClr val="FFFFFF"/>
              </a:solidFill>
              <a:effectLst/>
            </a:endParaRPr>
          </a:p>
          <a:p>
            <a:pPr lvl="1">
              <a:lnSpc>
                <a:spcPts val="3400"/>
              </a:lnSpc>
            </a:pPr>
            <a:r>
              <a:rPr lang="zh-CN" altLang="en-US" sz="2400" b="1" smtClean="0">
                <a:solidFill>
                  <a:srgbClr val="0000FF"/>
                </a:solidFill>
                <a:effectLst/>
                <a:latin typeface="Comic Sans MS" panose="030F0702030302020204" pitchFamily="66" charset="0"/>
              </a:rPr>
              <a:t>运行随机取样的用户的程序和</a:t>
            </a:r>
            <a:r>
              <a:rPr lang="en-US" altLang="zh-CN" sz="2400" b="1" smtClean="0">
                <a:solidFill>
                  <a:srgbClr val="0000FF"/>
                </a:solidFill>
                <a:effectLst/>
                <a:latin typeface="Comic Sans MS" panose="030F0702030302020204" pitchFamily="66" charset="0"/>
              </a:rPr>
              <a:t>OS</a:t>
            </a:r>
            <a:r>
              <a:rPr lang="zh-CN" altLang="en-US" sz="2400" b="1" smtClean="0">
                <a:solidFill>
                  <a:srgbClr val="0000FF"/>
                </a:solidFill>
                <a:effectLst/>
                <a:latin typeface="Comic Sans MS" panose="030F0702030302020204" pitchFamily="66" charset="0"/>
              </a:rPr>
              <a:t>命令</a:t>
            </a:r>
            <a:endParaRPr lang="en-US" altLang="zh-CN" sz="2400" b="1" smtClean="0">
              <a:solidFill>
                <a:srgbClr val="FFFF00"/>
              </a:solidFill>
              <a:effectLst/>
              <a:latin typeface="Comic Sans MS" panose="030F0702030302020204" pitchFamily="66" charset="0"/>
            </a:endParaRPr>
          </a:p>
          <a:p>
            <a:pPr>
              <a:lnSpc>
                <a:spcPts val="3400"/>
              </a:lnSpc>
            </a:pPr>
            <a:r>
              <a:rPr lang="zh-CN" altLang="en-US" sz="2800" b="1" smtClean="0">
                <a:solidFill>
                  <a:srgbClr val="000000"/>
                </a:solidFill>
                <a:effectLst/>
                <a:latin typeface="Comic Sans MS" panose="030F0702030302020204" pitchFamily="66" charset="0"/>
              </a:rPr>
              <a:t>不同类型的基准测试程序（</a:t>
            </a:r>
            <a:r>
              <a:rPr lang="en-US" altLang="zh-CN" sz="2800" b="1" smtClean="0">
                <a:solidFill>
                  <a:srgbClr val="000000"/>
                </a:solidFill>
                <a:effectLst/>
                <a:latin typeface="Comic Sans MS" panose="030F0702030302020204" pitchFamily="66" charset="0"/>
              </a:rPr>
              <a:t>benchmarks</a:t>
            </a:r>
            <a:r>
              <a:rPr lang="zh-CN" altLang="en-US" sz="2800" b="1" smtClean="0">
                <a:solidFill>
                  <a:srgbClr val="000000"/>
                </a:solidFill>
                <a:effectLst/>
                <a:latin typeface="Comic Sans MS" panose="030F0702030302020204" pitchFamily="66" charset="0"/>
              </a:rPr>
              <a:t>）</a:t>
            </a:r>
            <a:endParaRPr lang="en-US" altLang="zh-CN" sz="2800" b="1"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68313" y="714375"/>
            <a:ext cx="8404225" cy="5597525"/>
          </a:xfrm>
          <a:prstGeom prst="rect">
            <a:avLst/>
          </a:prstGeom>
        </p:spPr>
        <p:txBody>
          <a:bodyPr/>
          <a:lstStyle/>
          <a:p>
            <a:pPr eaLnBrk="1" hangingPunct="1">
              <a:lnSpc>
                <a:spcPts val="3400"/>
              </a:lnSpc>
              <a:buFont typeface="Wingdings" panose="05000000000000000000" pitchFamily="2" charset="2"/>
              <a:buChar char="n"/>
              <a:defRPr/>
            </a:pPr>
            <a:r>
              <a:rPr lang="zh-CN" altLang="en-US" sz="2400" b="1" dirty="0">
                <a:solidFill>
                  <a:srgbClr val="003FFF"/>
                </a:solidFill>
                <a:latin typeface="Comic Sans MS" panose="030F0702030302020204" pitchFamily="66" charset="0"/>
              </a:rPr>
              <a:t> </a:t>
            </a:r>
            <a:r>
              <a:rPr lang="zh-CN" altLang="en-US" sz="2800" b="1" dirty="0">
                <a:solidFill>
                  <a:srgbClr val="000000"/>
                </a:solidFill>
                <a:latin typeface="Comic Sans MS" panose="030F0702030302020204" pitchFamily="66" charset="0"/>
              </a:rPr>
              <a:t>不同类型的基准测试程序（</a:t>
            </a:r>
            <a:r>
              <a:rPr lang="en-US" altLang="zh-CN" sz="2800" b="1" dirty="0">
                <a:solidFill>
                  <a:srgbClr val="000000"/>
                </a:solidFill>
                <a:latin typeface="Comic Sans MS" panose="030F0702030302020204" pitchFamily="66" charset="0"/>
              </a:rPr>
              <a:t>benchmarks</a:t>
            </a:r>
            <a:r>
              <a:rPr lang="zh-CN" altLang="en-US" sz="2800" b="1" dirty="0">
                <a:solidFill>
                  <a:srgbClr val="000000"/>
                </a:solidFill>
                <a:latin typeface="Comic Sans MS" panose="030F0702030302020204" pitchFamily="66" charset="0"/>
              </a:rPr>
              <a:t>）</a:t>
            </a:r>
            <a:endParaRPr lang="en-US" altLang="zh-CN" sz="2800" b="1" dirty="0">
              <a:solidFill>
                <a:srgbClr val="FFFFFF"/>
              </a:solidFill>
              <a:latin typeface="Comic Sans MS" panose="030F0702030302020204" pitchFamily="66" charset="0"/>
            </a:endParaRPr>
          </a:p>
          <a:p>
            <a:pPr marL="609600" indent="-609600">
              <a:lnSpc>
                <a:spcPct val="80000"/>
              </a:lnSpc>
              <a:spcBef>
                <a:spcPct val="20000"/>
              </a:spcBef>
              <a:buClr>
                <a:schemeClr val="hlink"/>
              </a:buClr>
              <a:buSzPct val="70000"/>
              <a:buFont typeface="Wingdings" panose="05000000000000000000" pitchFamily="2" charset="2"/>
              <a:buNone/>
              <a:defRPr/>
            </a:pPr>
            <a:endParaRPr lang="zh-CN" altLang="en-US" sz="2000" kern="0" dirty="0">
              <a:solidFill>
                <a:srgbClr val="000000"/>
              </a:solidFill>
              <a:latin typeface="+mn-lt"/>
              <a:ea typeface="+mn-ea"/>
            </a:endParaRPr>
          </a:p>
          <a:p>
            <a:pPr marL="609600" indent="-609600">
              <a:lnSpc>
                <a:spcPct val="115000"/>
              </a:lnSpc>
              <a:spcBef>
                <a:spcPct val="20000"/>
              </a:spcBef>
              <a:buClr>
                <a:schemeClr val="hlink"/>
              </a:buClr>
              <a:buSzPct val="70000"/>
              <a:buFont typeface="Wingdings" panose="05000000000000000000" pitchFamily="2" charset="2"/>
              <a:buChar char="n"/>
              <a:defRPr/>
            </a:pPr>
            <a:r>
              <a:rPr lang="zh-CN" altLang="en-US" sz="2000" kern="0" dirty="0">
                <a:solidFill>
                  <a:srgbClr val="000000"/>
                </a:solidFill>
                <a:latin typeface="+mn-lt"/>
                <a:ea typeface="+mn-ea"/>
              </a:rPr>
              <a:t> </a:t>
            </a:r>
            <a:r>
              <a:rPr lang="zh-CN" altLang="en-US" sz="2000" b="1" kern="0" dirty="0">
                <a:solidFill>
                  <a:srgbClr val="0033FF"/>
                </a:solidFill>
                <a:latin typeface="Times New Roman" panose="02020603050405020304" pitchFamily="18" charset="0"/>
                <a:ea typeface="+mn-ea"/>
              </a:rPr>
              <a:t>核心测试程序：</a:t>
            </a:r>
            <a:r>
              <a:rPr lang="zh-CN" altLang="en-US" sz="2000" b="1" kern="0" dirty="0">
                <a:solidFill>
                  <a:srgbClr val="000000"/>
                </a:solidFill>
                <a:latin typeface="Times New Roman" panose="02020603050405020304" pitchFamily="18" charset="0"/>
                <a:ea typeface="+mn-ea"/>
              </a:rPr>
              <a:t>从实际的程序中抽取少量较短的</a:t>
            </a:r>
            <a:r>
              <a:rPr lang="zh-CN" altLang="en-US" sz="2000" b="1" kern="0" dirty="0">
                <a:solidFill>
                  <a:srgbClr val="0000FF"/>
                </a:solidFill>
                <a:latin typeface="Times New Roman" panose="02020603050405020304" pitchFamily="18" charset="0"/>
                <a:ea typeface="+mn-ea"/>
              </a:rPr>
              <a:t>关键程序框架代码</a:t>
            </a:r>
            <a:r>
              <a:rPr lang="zh-CN" altLang="en-US" sz="2000" b="1" kern="0" dirty="0">
                <a:solidFill>
                  <a:srgbClr val="000000"/>
                </a:solidFill>
                <a:latin typeface="Times New Roman" panose="02020603050405020304" pitchFamily="18" charset="0"/>
                <a:ea typeface="+mn-ea"/>
              </a:rPr>
              <a:t>构成，这些代码的执行直接影响程序总的执行时间。</a:t>
            </a:r>
            <a:r>
              <a:rPr lang="zh-CN" altLang="en-US" sz="2000" b="1" kern="0" dirty="0" smtClean="0">
                <a:solidFill>
                  <a:srgbClr val="990000"/>
                </a:solidFill>
                <a:latin typeface="Times New Roman" panose="02020603050405020304" pitchFamily="18" charset="0"/>
                <a:ea typeface="+mn-ea"/>
              </a:rPr>
              <a:t>如</a:t>
            </a:r>
            <a:r>
              <a:rPr lang="en-US" altLang="zh-CN" sz="2000" b="1" kern="0" dirty="0" err="1" smtClean="0">
                <a:solidFill>
                  <a:srgbClr val="990000"/>
                </a:solidFill>
                <a:latin typeface="Times New Roman" panose="02020603050405020304" pitchFamily="18" charset="0"/>
                <a:ea typeface="+mn-ea"/>
              </a:rPr>
              <a:t>Linpack</a:t>
            </a:r>
            <a:r>
              <a:rPr lang="zh-CN" altLang="en-US" sz="2000" b="1" kern="0" dirty="0">
                <a:solidFill>
                  <a:srgbClr val="990000"/>
                </a:solidFill>
                <a:latin typeface="Times New Roman" panose="02020603050405020304" pitchFamily="18" charset="0"/>
                <a:ea typeface="+mn-ea"/>
              </a:rPr>
              <a:t>。</a:t>
            </a:r>
            <a:endParaRPr lang="zh-CN" altLang="en-US" sz="2000" b="1" kern="0" dirty="0">
              <a:solidFill>
                <a:srgbClr val="66FFFF"/>
              </a:solidFill>
              <a:latin typeface="Times New Roman" panose="02020603050405020304" pitchFamily="18" charset="0"/>
              <a:ea typeface="+mn-ea"/>
            </a:endParaRPr>
          </a:p>
          <a:p>
            <a:pPr marL="609600" indent="-609600">
              <a:lnSpc>
                <a:spcPct val="115000"/>
              </a:lnSpc>
              <a:spcBef>
                <a:spcPct val="20000"/>
              </a:spcBef>
              <a:buClr>
                <a:schemeClr val="hlink"/>
              </a:buClr>
              <a:buSzPct val="70000"/>
              <a:buFont typeface="Wingdings" panose="05000000000000000000" pitchFamily="2" charset="2"/>
              <a:buChar char="n"/>
              <a:defRPr/>
            </a:pPr>
            <a:r>
              <a:rPr lang="zh-CN" altLang="en-US" sz="2000" b="1" kern="0" dirty="0">
                <a:solidFill>
                  <a:srgbClr val="0033FF"/>
                </a:solidFill>
                <a:latin typeface="Times New Roman" panose="02020603050405020304" pitchFamily="18" charset="0"/>
                <a:ea typeface="+mn-ea"/>
              </a:rPr>
              <a:t>小测试程序：</a:t>
            </a:r>
            <a:r>
              <a:rPr lang="zh-CN" altLang="en-US" sz="2000" b="1" kern="0" dirty="0">
                <a:solidFill>
                  <a:srgbClr val="000000"/>
                </a:solidFill>
                <a:latin typeface="Times New Roman" panose="02020603050405020304" pitchFamily="18" charset="0"/>
                <a:ea typeface="+mn-ea"/>
              </a:rPr>
              <a:t>代码在</a:t>
            </a:r>
            <a:r>
              <a:rPr lang="en-US" altLang="zh-CN" sz="2000" b="1" kern="0" dirty="0">
                <a:solidFill>
                  <a:srgbClr val="000000"/>
                </a:solidFill>
                <a:latin typeface="Times New Roman" panose="02020603050405020304" pitchFamily="18" charset="0"/>
                <a:ea typeface="+mn-ea"/>
              </a:rPr>
              <a:t>10~100</a:t>
            </a:r>
            <a:r>
              <a:rPr lang="zh-CN" altLang="en-US" sz="2000" b="1" kern="0" dirty="0">
                <a:solidFill>
                  <a:srgbClr val="000000"/>
                </a:solidFill>
                <a:latin typeface="Times New Roman" panose="02020603050405020304" pitchFamily="18" charset="0"/>
                <a:ea typeface="+mn-ea"/>
              </a:rPr>
              <a:t>行，具有特定目的测试程序。</a:t>
            </a:r>
            <a:r>
              <a:rPr lang="zh-CN" altLang="en-US" sz="2000" b="1" kern="0" dirty="0" smtClean="0">
                <a:solidFill>
                  <a:srgbClr val="990000"/>
                </a:solidFill>
                <a:latin typeface="Times New Roman" panose="02020603050405020304" pitchFamily="18" charset="0"/>
                <a:ea typeface="+mn-ea"/>
              </a:rPr>
              <a:t>如</a:t>
            </a:r>
            <a:r>
              <a:rPr lang="en-US" altLang="zh-CN" sz="2000" b="1" kern="0" dirty="0" smtClean="0">
                <a:solidFill>
                  <a:srgbClr val="990000"/>
                </a:solidFill>
                <a:latin typeface="Times New Roman" panose="02020603050405020304" pitchFamily="18" charset="0"/>
                <a:ea typeface="+mn-ea"/>
              </a:rPr>
              <a:t>Quicksort</a:t>
            </a:r>
            <a:r>
              <a:rPr lang="zh-CN" altLang="en-US" sz="2000" b="1" kern="0" dirty="0">
                <a:solidFill>
                  <a:srgbClr val="990000"/>
                </a:solidFill>
                <a:latin typeface="Times New Roman" panose="02020603050405020304" pitchFamily="18" charset="0"/>
                <a:ea typeface="+mn-ea"/>
              </a:rPr>
              <a:t>。</a:t>
            </a:r>
            <a:endParaRPr lang="zh-CN" altLang="en-US" sz="2000" b="1" kern="0" dirty="0">
              <a:solidFill>
                <a:srgbClr val="66FFFF"/>
              </a:solidFill>
              <a:latin typeface="Times New Roman" panose="02020603050405020304" pitchFamily="18" charset="0"/>
              <a:ea typeface="+mn-ea"/>
            </a:endParaRPr>
          </a:p>
          <a:p>
            <a:pPr marL="609600" indent="-609600">
              <a:lnSpc>
                <a:spcPct val="115000"/>
              </a:lnSpc>
              <a:spcBef>
                <a:spcPct val="20000"/>
              </a:spcBef>
              <a:buClr>
                <a:schemeClr val="hlink"/>
              </a:buClr>
              <a:buSzPct val="70000"/>
              <a:buFont typeface="Wingdings" panose="05000000000000000000" pitchFamily="2" charset="2"/>
              <a:buChar char="n"/>
              <a:defRPr/>
            </a:pPr>
            <a:r>
              <a:rPr lang="zh-CN" altLang="en-US" sz="2000" b="1" kern="0" dirty="0">
                <a:solidFill>
                  <a:srgbClr val="0033FF"/>
                </a:solidFill>
                <a:latin typeface="Times New Roman" panose="02020603050405020304" pitchFamily="18" charset="0"/>
                <a:ea typeface="+mn-ea"/>
              </a:rPr>
              <a:t>综合测试程序：</a:t>
            </a:r>
            <a:r>
              <a:rPr lang="zh-CN" altLang="en-US" sz="2000" b="1" dirty="0">
                <a:solidFill>
                  <a:srgbClr val="000000"/>
                </a:solidFill>
                <a:latin typeface="Times New Roman" panose="02020603050405020304" pitchFamily="18" charset="0"/>
              </a:rPr>
              <a:t>对一大套应用程序中的操作和操作数的执行频率进行统计，得到平均执行频率，再按这个频率编制的</a:t>
            </a:r>
            <a:r>
              <a:rPr lang="zh-CN" altLang="en-US" sz="2000" b="1" dirty="0">
                <a:solidFill>
                  <a:srgbClr val="0000FF"/>
                </a:solidFill>
                <a:latin typeface="Times New Roman" panose="02020603050405020304" pitchFamily="18" charset="0"/>
              </a:rPr>
              <a:t>模拟测试程序。</a:t>
            </a:r>
            <a:r>
              <a:rPr lang="zh-CN" altLang="en-US" sz="2000" b="1" kern="0" dirty="0" smtClean="0">
                <a:solidFill>
                  <a:srgbClr val="0000FF"/>
                </a:solidFill>
                <a:latin typeface="Times New Roman" panose="02020603050405020304" pitchFamily="18" charset="0"/>
                <a:ea typeface="+mn-ea"/>
              </a:rPr>
              <a:t>如</a:t>
            </a:r>
            <a:r>
              <a:rPr lang="en-US" altLang="zh-CN" sz="2000" b="1" kern="0" dirty="0" smtClean="0">
                <a:solidFill>
                  <a:srgbClr val="0000FF"/>
                </a:solidFill>
                <a:latin typeface="Times New Roman" panose="02020603050405020304" pitchFamily="18" charset="0"/>
                <a:ea typeface="+mn-ea"/>
              </a:rPr>
              <a:t>Dhrystone</a:t>
            </a:r>
            <a:r>
              <a:rPr lang="zh-CN" altLang="en-US" sz="2000" b="1" kern="0" dirty="0">
                <a:solidFill>
                  <a:srgbClr val="0000FF"/>
                </a:solidFill>
                <a:latin typeface="Times New Roman" panose="02020603050405020304" pitchFamily="18" charset="0"/>
                <a:ea typeface="+mn-ea"/>
              </a:rPr>
              <a:t>。</a:t>
            </a:r>
            <a:endParaRPr lang="zh-CN" altLang="en-US" sz="2000" b="1" kern="0" dirty="0">
              <a:solidFill>
                <a:srgbClr val="FFFF00"/>
              </a:solidFill>
              <a:latin typeface="Times New Roman" panose="02020603050405020304" pitchFamily="18" charset="0"/>
              <a:ea typeface="+mn-ea"/>
            </a:endParaRPr>
          </a:p>
          <a:p>
            <a:pPr marL="609600" indent="-609600">
              <a:lnSpc>
                <a:spcPct val="115000"/>
              </a:lnSpc>
              <a:spcBef>
                <a:spcPct val="20000"/>
              </a:spcBef>
              <a:buClr>
                <a:schemeClr val="hlink"/>
              </a:buClr>
              <a:buSzPct val="70000"/>
              <a:buFont typeface="Wingdings" panose="05000000000000000000" pitchFamily="2" charset="2"/>
              <a:buChar char="n"/>
              <a:defRPr/>
            </a:pPr>
            <a:r>
              <a:rPr lang="zh-CN" altLang="en-US" sz="2000" b="1" kern="0" dirty="0">
                <a:solidFill>
                  <a:srgbClr val="000000"/>
                </a:solidFill>
                <a:latin typeface="Times New Roman" panose="02020603050405020304" pitchFamily="18" charset="0"/>
                <a:ea typeface="+mn-ea"/>
              </a:rPr>
              <a:t>  </a:t>
            </a:r>
            <a:r>
              <a:rPr lang="zh-CN" altLang="en-US" sz="2800" b="1" u="sng" kern="0" dirty="0">
                <a:solidFill>
                  <a:srgbClr val="0000FF"/>
                </a:solidFill>
                <a:latin typeface="Times New Roman" panose="02020603050405020304" pitchFamily="18" charset="0"/>
                <a:ea typeface="+mn-ea"/>
              </a:rPr>
              <a:t>基准测试程序集：</a:t>
            </a:r>
            <a:r>
              <a:rPr lang="zh-CN" altLang="en-US" sz="2000" b="1" kern="0" dirty="0">
                <a:solidFill>
                  <a:srgbClr val="000000"/>
                </a:solidFill>
                <a:latin typeface="Times New Roman" panose="02020603050405020304" pitchFamily="18" charset="0"/>
                <a:ea typeface="+mn-ea"/>
              </a:rPr>
              <a:t>选择一组有代表性的</a:t>
            </a:r>
            <a:r>
              <a:rPr lang="zh-CN" altLang="en-US" sz="2000" b="1" kern="0" dirty="0">
                <a:solidFill>
                  <a:srgbClr val="003FFF"/>
                </a:solidFill>
                <a:latin typeface="Times New Roman" panose="02020603050405020304" pitchFamily="18" charset="0"/>
                <a:ea typeface="+mn-ea"/>
              </a:rPr>
              <a:t>不同类型</a:t>
            </a:r>
            <a:r>
              <a:rPr lang="zh-CN" altLang="en-US" sz="2000" b="1" kern="0" dirty="0">
                <a:solidFill>
                  <a:srgbClr val="0000FF"/>
                </a:solidFill>
                <a:latin typeface="Times New Roman" panose="02020603050405020304" pitchFamily="18" charset="0"/>
                <a:ea typeface="+mn-ea"/>
              </a:rPr>
              <a:t>应用程序</a:t>
            </a:r>
            <a:r>
              <a:rPr lang="zh-CN" altLang="en-US" sz="2000" b="1" kern="0" dirty="0">
                <a:solidFill>
                  <a:srgbClr val="000000"/>
                </a:solidFill>
                <a:latin typeface="Times New Roman" panose="02020603050405020304" pitchFamily="18" charset="0"/>
                <a:ea typeface="+mn-ea"/>
              </a:rPr>
              <a:t>，集中起来构成基准测试程序集，以有效评测计算机处理各种应用的性能。这种测试程序集合也称为</a:t>
            </a:r>
            <a:r>
              <a:rPr lang="zh-CN" altLang="en-US" sz="2000" b="1" kern="0" dirty="0">
                <a:solidFill>
                  <a:srgbClr val="990000"/>
                </a:solidFill>
                <a:latin typeface="Times New Roman" panose="02020603050405020304" pitchFamily="18" charset="0"/>
                <a:ea typeface="+mn-ea"/>
              </a:rPr>
              <a:t>测试程序组件（</a:t>
            </a:r>
            <a:r>
              <a:rPr lang="en-US" altLang="zh-CN" sz="2000" b="1" kern="0" dirty="0">
                <a:solidFill>
                  <a:srgbClr val="990000"/>
                </a:solidFill>
                <a:latin typeface="Times New Roman" panose="02020603050405020304" pitchFamily="18" charset="0"/>
                <a:ea typeface="+mn-ea"/>
              </a:rPr>
              <a:t>benchmark suites</a:t>
            </a:r>
            <a:r>
              <a:rPr lang="zh-CN" altLang="en-US" sz="2000" b="1" kern="0" dirty="0">
                <a:solidFill>
                  <a:srgbClr val="990000"/>
                </a:solidFill>
                <a:latin typeface="Times New Roman" panose="02020603050405020304" pitchFamily="18" charset="0"/>
                <a:ea typeface="+mn-ea"/>
              </a:rPr>
              <a:t>）</a:t>
            </a:r>
            <a:r>
              <a:rPr lang="zh-CN" altLang="en-US" sz="2000" b="1" kern="0" dirty="0">
                <a:solidFill>
                  <a:srgbClr val="000000"/>
                </a:solidFill>
                <a:latin typeface="Times New Roman" panose="02020603050405020304" pitchFamily="18" charset="0"/>
                <a:ea typeface="+mn-ea"/>
              </a:rPr>
              <a:t>。</a:t>
            </a:r>
            <a:r>
              <a:rPr lang="zh-CN" altLang="en-US" sz="2000" b="1" kern="0" dirty="0">
                <a:solidFill>
                  <a:srgbClr val="0000FF"/>
                </a:solidFill>
                <a:latin typeface="Times New Roman" panose="02020603050405020304" pitchFamily="18" charset="0"/>
                <a:ea typeface="+mn-ea"/>
              </a:rPr>
              <a:t>如</a:t>
            </a:r>
            <a:r>
              <a:rPr lang="en-US" altLang="zh-CN" sz="2000" b="1" kern="0" dirty="0" smtClean="0">
                <a:solidFill>
                  <a:srgbClr val="0000FF"/>
                </a:solidFill>
                <a:latin typeface="Times New Roman" panose="02020603050405020304" pitchFamily="18" charset="0"/>
                <a:ea typeface="+mn-ea"/>
              </a:rPr>
              <a:t>SPEC</a:t>
            </a:r>
            <a:r>
              <a:rPr lang="zh-CN" altLang="en-US" sz="2000" b="1" kern="0" dirty="0" smtClean="0">
                <a:solidFill>
                  <a:srgbClr val="0000FF"/>
                </a:solidFill>
                <a:latin typeface="Times New Roman" panose="02020603050405020304" pitchFamily="18" charset="0"/>
                <a:ea typeface="+mn-ea"/>
              </a:rPr>
              <a:t>。</a:t>
            </a:r>
            <a:endParaRPr lang="zh-CN" altLang="en-US" sz="2000" b="1" kern="0" dirty="0">
              <a:solidFill>
                <a:srgbClr val="0000FF"/>
              </a:solidFill>
              <a:latin typeface="Times New Roman" panose="02020603050405020304" pitchFamily="18" charset="0"/>
              <a:ea typeface="+mn-ea"/>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55650" y="404813"/>
            <a:ext cx="8010525" cy="609600"/>
          </a:xfrm>
        </p:spPr>
        <p:txBody>
          <a:bodyPr/>
          <a:lstStyle/>
          <a:p>
            <a:r>
              <a:rPr lang="zh-CN" altLang="en-US" sz="4000" dirty="0" smtClean="0">
                <a:solidFill>
                  <a:srgbClr val="1A1A00"/>
                </a:solidFill>
                <a:effectLst/>
              </a:rPr>
              <a:t>注意：基准测试程序的局限</a:t>
            </a:r>
            <a:endParaRPr lang="en-US" altLang="zh-CN" sz="4000" dirty="0" smtClean="0">
              <a:solidFill>
                <a:srgbClr val="1A1A00"/>
              </a:solidFill>
              <a:effectLst/>
            </a:endParaRPr>
          </a:p>
        </p:txBody>
      </p:sp>
      <p:sp>
        <p:nvSpPr>
          <p:cNvPr id="31748" name="Rectangle 3"/>
          <p:cNvSpPr>
            <a:spLocks noGrp="1" noChangeArrowheads="1"/>
          </p:cNvSpPr>
          <p:nvPr>
            <p:ph type="body" idx="1"/>
          </p:nvPr>
        </p:nvSpPr>
        <p:spPr>
          <a:xfrm>
            <a:off x="381000" y="1341438"/>
            <a:ext cx="8763000" cy="4724400"/>
          </a:xfrm>
        </p:spPr>
        <p:txBody>
          <a:bodyPr/>
          <a:lstStyle/>
          <a:p>
            <a:pPr>
              <a:lnSpc>
                <a:spcPts val="3500"/>
              </a:lnSpc>
            </a:pPr>
            <a:r>
              <a:rPr lang="zh-CN" altLang="en-US" sz="2800" b="1" dirty="0" smtClean="0">
                <a:solidFill>
                  <a:srgbClr val="000000"/>
                </a:solidFill>
                <a:latin typeface="Comic Sans MS" panose="030F0702030302020204" pitchFamily="66" charset="0"/>
              </a:rPr>
              <a:t>基准测试程序可以针对一个系统的某些方面</a:t>
            </a:r>
            <a:endParaRPr lang="en-US" altLang="zh-CN" sz="2800" b="1" dirty="0" smtClean="0">
              <a:solidFill>
                <a:srgbClr val="FFFFFF"/>
              </a:solidFill>
              <a:latin typeface="Comic Sans MS" panose="030F0702030302020204" pitchFamily="66" charset="0"/>
            </a:endParaRPr>
          </a:p>
          <a:p>
            <a:pPr lvl="1">
              <a:lnSpc>
                <a:spcPts val="3500"/>
              </a:lnSpc>
            </a:pPr>
            <a:r>
              <a:rPr lang="en-US" altLang="zh-CN" sz="2000" b="1" dirty="0" smtClean="0">
                <a:solidFill>
                  <a:srgbClr val="000000"/>
                </a:solidFill>
                <a:latin typeface="Comic Sans MS" panose="030F0702030302020204" pitchFamily="66" charset="0"/>
              </a:rPr>
              <a:t>Integer &amp; floating point</a:t>
            </a:r>
            <a:r>
              <a:rPr lang="zh-CN" altLang="en-US" sz="2000" b="1" dirty="0" smtClean="0">
                <a:solidFill>
                  <a:srgbClr val="000000"/>
                </a:solidFill>
                <a:latin typeface="Comic Sans MS" panose="030F0702030302020204" pitchFamily="66" charset="0"/>
              </a:rPr>
              <a:t>运算</a:t>
            </a:r>
            <a:r>
              <a:rPr lang="en-US" altLang="zh-CN" sz="2000" b="1" dirty="0" smtClean="0">
                <a:solidFill>
                  <a:srgbClr val="000000"/>
                </a:solidFill>
                <a:latin typeface="Comic Sans MS" panose="030F0702030302020204" pitchFamily="66" charset="0"/>
              </a:rPr>
              <a:t>, memory system, I/O, OS</a:t>
            </a:r>
            <a:endParaRPr lang="en-US" altLang="zh-CN" b="1" dirty="0" smtClean="0">
              <a:solidFill>
                <a:srgbClr val="FFFFFF"/>
              </a:solidFill>
              <a:latin typeface="Arial Narrow" panose="020B0606020202030204" pitchFamily="34" charset="0"/>
            </a:endParaRPr>
          </a:p>
          <a:p>
            <a:pPr>
              <a:lnSpc>
                <a:spcPts val="3500"/>
              </a:lnSpc>
              <a:spcBef>
                <a:spcPct val="45000"/>
              </a:spcBef>
              <a:buFont typeface="Symbol" panose="05050102010706020507" pitchFamily="18" charset="2"/>
              <a:buChar char="·"/>
            </a:pPr>
            <a:r>
              <a:rPr lang="zh-CN" altLang="en-US" sz="2400" b="1" dirty="0" smtClean="0">
                <a:solidFill>
                  <a:srgbClr val="000000"/>
                </a:solidFill>
                <a:latin typeface="Comic Sans MS" panose="030F0702030302020204" pitchFamily="66" charset="0"/>
              </a:rPr>
              <a:t>通用基准测试程序有时可能会</a:t>
            </a:r>
            <a:r>
              <a:rPr lang="zh-CN" altLang="en-US" sz="2400" b="1" dirty="0" smtClean="0">
                <a:solidFill>
                  <a:srgbClr val="0000FF"/>
                </a:solidFill>
                <a:latin typeface="Comic Sans MS" panose="030F0702030302020204" pitchFamily="66" charset="0"/>
              </a:rPr>
              <a:t>误导，</a:t>
            </a:r>
            <a:r>
              <a:rPr lang="zh-CN" altLang="en-US" sz="2400" b="1" dirty="0" smtClean="0">
                <a:solidFill>
                  <a:srgbClr val="000000"/>
                </a:solidFill>
                <a:latin typeface="Comic Sans MS" panose="030F0702030302020204" pitchFamily="66" charset="0"/>
              </a:rPr>
              <a:t>因为硬件和编译器的供应商或许会</a:t>
            </a:r>
            <a:r>
              <a:rPr lang="zh-CN" altLang="en-US" sz="2400" b="1" dirty="0" smtClean="0">
                <a:solidFill>
                  <a:srgbClr val="0000FF"/>
                </a:solidFill>
                <a:latin typeface="Comic Sans MS" panose="030F0702030302020204" pitchFamily="66" charset="0"/>
              </a:rPr>
              <a:t>仅仅对这些基准程序</a:t>
            </a:r>
            <a:r>
              <a:rPr lang="zh-CN" altLang="en-US" sz="2400" b="1" dirty="0" smtClean="0">
                <a:solidFill>
                  <a:srgbClr val="000000"/>
                </a:solidFill>
                <a:latin typeface="Comic Sans MS" panose="030F0702030302020204" pitchFamily="66" charset="0"/>
              </a:rPr>
              <a:t>优化他们的设计。</a:t>
            </a:r>
            <a:endParaRPr lang="en-US" altLang="zh-CN" sz="2400" b="1" dirty="0" smtClean="0">
              <a:solidFill>
                <a:srgbClr val="FFFFFF"/>
              </a:solidFill>
              <a:latin typeface="Comic Sans MS" panose="030F0702030302020204" pitchFamily="66" charset="0"/>
            </a:endParaRPr>
          </a:p>
          <a:p>
            <a:pPr>
              <a:lnSpc>
                <a:spcPts val="3500"/>
              </a:lnSpc>
              <a:spcBef>
                <a:spcPct val="45000"/>
              </a:spcBef>
              <a:buFont typeface="Symbol" panose="05050102010706020507" pitchFamily="18" charset="2"/>
              <a:buChar char="·"/>
            </a:pPr>
            <a:r>
              <a:rPr lang="zh-CN" altLang="en-US" sz="2400" b="1" dirty="0" smtClean="0">
                <a:solidFill>
                  <a:srgbClr val="000000"/>
                </a:solidFill>
                <a:latin typeface="Comic Sans MS" panose="030F0702030302020204" pitchFamily="66" charset="0"/>
              </a:rPr>
              <a:t>系统可能运行某些应用程序性能好，而另一些则性能差</a:t>
            </a:r>
            <a:endParaRPr lang="en-US" altLang="zh-CN" sz="2400" b="1" dirty="0" smtClean="0">
              <a:solidFill>
                <a:srgbClr val="FFFFFF"/>
              </a:solidFill>
              <a:latin typeface="Comic Sans MS" panose="030F0702030302020204" pitchFamily="66" charset="0"/>
            </a:endParaRPr>
          </a:p>
          <a:p>
            <a:pPr>
              <a:lnSpc>
                <a:spcPts val="3500"/>
              </a:lnSpc>
              <a:spcBef>
                <a:spcPct val="45000"/>
              </a:spcBef>
              <a:buFont typeface="Symbol" panose="05050102010706020507" pitchFamily="18" charset="2"/>
              <a:buChar char="·"/>
            </a:pPr>
            <a:r>
              <a:rPr lang="zh-CN" altLang="en-US" sz="2400" b="1" dirty="0" smtClean="0">
                <a:solidFill>
                  <a:srgbClr val="0033FF"/>
                </a:solidFill>
                <a:latin typeface="Comic Sans MS" panose="030F0702030302020204" pitchFamily="66" charset="0"/>
              </a:rPr>
              <a:t>编译利用结构的特点可以提高性能。</a:t>
            </a:r>
            <a:r>
              <a:rPr lang="zh-CN" altLang="en-US" sz="2400" b="1" dirty="0" smtClean="0">
                <a:solidFill>
                  <a:srgbClr val="000000"/>
                </a:solidFill>
                <a:latin typeface="Comic Sans MS" panose="030F0702030302020204" pitchFamily="66" charset="0"/>
              </a:rPr>
              <a:t>应用程序特定的编译器优化已普遍采用。</a:t>
            </a:r>
            <a:endParaRPr lang="en-US" altLang="zh-CN" sz="2400" b="1" dirty="0" smtClean="0">
              <a:solidFill>
                <a:srgbClr val="FFFFFF"/>
              </a:solidFill>
              <a:latin typeface="Comic Sans MS" panose="030F0702030302020204" pitchFamily="66" charset="0"/>
            </a:endParaRPr>
          </a:p>
          <a:p>
            <a:pPr>
              <a:lnSpc>
                <a:spcPts val="3500"/>
              </a:lnSpc>
              <a:spcBef>
                <a:spcPct val="45000"/>
              </a:spcBef>
              <a:buFont typeface="Symbol" panose="05050102010706020507" pitchFamily="18" charset="2"/>
              <a:buChar char="·"/>
            </a:pPr>
            <a:r>
              <a:rPr lang="zh-CN" altLang="en-US" sz="2400" b="1" dirty="0" smtClean="0">
                <a:solidFill>
                  <a:srgbClr val="0000FF"/>
                </a:solidFill>
                <a:latin typeface="Comic Sans MS" panose="030F0702030302020204" pitchFamily="66" charset="0"/>
              </a:rPr>
              <a:t>最好的基准测试程序应该是用户实际使用的应用程序，因为它们反应了终端用户的需要。</a:t>
            </a:r>
            <a:endParaRPr lang="en-US" altLang="zh-CN" sz="2400" b="1" dirty="0" smtClean="0">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0338" y="333375"/>
            <a:ext cx="8856662" cy="4708525"/>
          </a:xfrm>
          <a:prstGeom prst="rect">
            <a:avLst/>
          </a:prstGeom>
        </p:spPr>
        <p:txBody>
          <a:bodyPr>
            <a:spAutoFit/>
          </a:bodyPr>
          <a:lstStyle/>
          <a:p>
            <a:pPr eaLnBrk="1" hangingPunct="1">
              <a:lnSpc>
                <a:spcPct val="150000"/>
              </a:lnSpc>
              <a:defRPr/>
            </a:pPr>
            <a:r>
              <a:rPr lang="zh-CN" altLang="en-US" sz="3200" b="1" dirty="0">
                <a:solidFill>
                  <a:srgbClr val="0000FF"/>
                </a:solidFill>
              </a:rPr>
              <a:t>自主</a:t>
            </a:r>
            <a:r>
              <a:rPr lang="en-US" altLang="zh-CN" sz="3200" b="1" dirty="0">
                <a:solidFill>
                  <a:srgbClr val="0000FF"/>
                </a:solidFill>
              </a:rPr>
              <a:t>CPU</a:t>
            </a:r>
            <a:r>
              <a:rPr lang="zh-CN" altLang="en-US" sz="3200" b="1" dirty="0">
                <a:solidFill>
                  <a:srgbClr val="0000FF"/>
                </a:solidFill>
              </a:rPr>
              <a:t>架构</a:t>
            </a:r>
            <a:r>
              <a:rPr lang="en-US" altLang="zh-CN" sz="3200" b="1" dirty="0">
                <a:solidFill>
                  <a:srgbClr val="0000FF"/>
                </a:solidFill>
              </a:rPr>
              <a:t>-----</a:t>
            </a:r>
            <a:r>
              <a:rPr lang="zh-CN" altLang="en-US" sz="3200" b="1" dirty="0">
                <a:solidFill>
                  <a:srgbClr val="0000FF"/>
                </a:solidFill>
              </a:rPr>
              <a:t>龙芯架构</a:t>
            </a:r>
            <a:endParaRPr lang="zh-CN" altLang="en-US" sz="3200" b="1" dirty="0">
              <a:solidFill>
                <a:srgbClr val="FFFF00"/>
              </a:solidFill>
            </a:endParaRPr>
          </a:p>
          <a:p>
            <a:pPr marL="342900" indent="-342900" eaLnBrk="1" hangingPunct="1">
              <a:lnSpc>
                <a:spcPct val="150000"/>
              </a:lnSpc>
              <a:buFont typeface="Wingdings" panose="05000000000000000000" pitchFamily="2" charset="2"/>
              <a:buChar char="Ø"/>
              <a:defRPr/>
            </a:pPr>
            <a:r>
              <a:rPr lang="en-US" altLang="zh-CN" sz="2400" b="1" dirty="0">
                <a:solidFill>
                  <a:srgbClr val="000000"/>
                </a:solidFill>
              </a:rPr>
              <a:t>2020</a:t>
            </a:r>
            <a:r>
              <a:rPr lang="zh-CN" altLang="en-US" sz="2400" b="1" dirty="0">
                <a:solidFill>
                  <a:srgbClr val="000000"/>
                </a:solidFill>
              </a:rPr>
              <a:t>年，龙芯中科推出了龙芯架构（</a:t>
            </a:r>
            <a:r>
              <a:rPr lang="en-US" altLang="zh-CN" sz="2400" b="1" dirty="0" err="1">
                <a:solidFill>
                  <a:srgbClr val="000000"/>
                </a:solidFill>
              </a:rPr>
              <a:t>Loongson</a:t>
            </a:r>
            <a:r>
              <a:rPr lang="en-US" altLang="zh-CN" sz="2400" b="1" dirty="0">
                <a:solidFill>
                  <a:srgbClr val="000000"/>
                </a:solidFill>
              </a:rPr>
              <a:t> Architecture</a:t>
            </a:r>
            <a:r>
              <a:rPr lang="zh-CN" altLang="en-US" sz="2400" b="1" dirty="0">
                <a:solidFill>
                  <a:srgbClr val="000000"/>
                </a:solidFill>
              </a:rPr>
              <a:t>，简称</a:t>
            </a:r>
            <a:r>
              <a:rPr lang="en-US" altLang="zh-CN" sz="2400" b="1" dirty="0" err="1">
                <a:solidFill>
                  <a:srgbClr val="000000"/>
                </a:solidFill>
              </a:rPr>
              <a:t>LoongArch</a:t>
            </a:r>
            <a:r>
              <a:rPr lang="zh-CN" altLang="en-US" sz="2400" b="1" dirty="0">
                <a:solidFill>
                  <a:srgbClr val="000000"/>
                </a:solidFill>
              </a:rPr>
              <a:t>），包括基础架构部分和向量指令、虚拟化、二进制翻译等扩展部分，近</a:t>
            </a:r>
            <a:r>
              <a:rPr lang="en-US" altLang="zh-CN" sz="2400" b="1" dirty="0">
                <a:solidFill>
                  <a:srgbClr val="000000"/>
                </a:solidFill>
              </a:rPr>
              <a:t>2000</a:t>
            </a:r>
            <a:r>
              <a:rPr lang="zh-CN" altLang="en-US" sz="2400" b="1" dirty="0">
                <a:solidFill>
                  <a:srgbClr val="000000"/>
                </a:solidFill>
              </a:rPr>
              <a:t>条指令。</a:t>
            </a:r>
            <a:r>
              <a:rPr lang="zh-CN" altLang="en-US" sz="2400" b="1" dirty="0">
                <a:solidFill>
                  <a:srgbClr val="003FFF"/>
                </a:solidFill>
              </a:rPr>
              <a:t>不包含</a:t>
            </a:r>
            <a:r>
              <a:rPr lang="en-US" altLang="zh-CN" sz="2400" b="1" dirty="0">
                <a:solidFill>
                  <a:srgbClr val="003FFF"/>
                </a:solidFill>
              </a:rPr>
              <a:t>MIPS</a:t>
            </a:r>
            <a:r>
              <a:rPr lang="zh-CN" altLang="en-US" sz="2400" b="1" dirty="0">
                <a:solidFill>
                  <a:srgbClr val="003FFF"/>
                </a:solidFill>
              </a:rPr>
              <a:t>指令</a:t>
            </a:r>
            <a:r>
              <a:rPr lang="zh-CN" altLang="en-US" sz="2400" b="1" dirty="0">
                <a:solidFill>
                  <a:srgbClr val="000000"/>
                </a:solidFill>
              </a:rPr>
              <a:t>。</a:t>
            </a:r>
            <a:endParaRPr lang="zh-CN" altLang="en-US" sz="2400" b="1" dirty="0">
              <a:solidFill>
                <a:srgbClr val="FFFFFF"/>
              </a:solidFill>
            </a:endParaRPr>
          </a:p>
          <a:p>
            <a:pPr marL="342900" indent="-342900" eaLnBrk="1" hangingPunct="1">
              <a:lnSpc>
                <a:spcPct val="150000"/>
              </a:lnSpc>
              <a:buFont typeface="Wingdings" panose="05000000000000000000" pitchFamily="2" charset="2"/>
              <a:buChar char="Ø"/>
              <a:defRPr/>
            </a:pPr>
            <a:r>
              <a:rPr lang="zh-CN" altLang="en-US" sz="2400" b="1" dirty="0">
                <a:solidFill>
                  <a:srgbClr val="000000"/>
                </a:solidFill>
              </a:rPr>
              <a:t>同原有兼容指令系统相比，在</a:t>
            </a:r>
            <a:r>
              <a:rPr lang="zh-CN" altLang="en-US" sz="2400" b="1" dirty="0">
                <a:solidFill>
                  <a:srgbClr val="003FFF"/>
                </a:solidFill>
              </a:rPr>
              <a:t>硬件</a:t>
            </a:r>
            <a:r>
              <a:rPr lang="zh-CN" altLang="en-US" sz="2400" b="1" dirty="0">
                <a:solidFill>
                  <a:srgbClr val="000000"/>
                </a:solidFill>
              </a:rPr>
              <a:t>方面更易于高性能低功耗设计，在</a:t>
            </a:r>
            <a:r>
              <a:rPr lang="zh-CN" altLang="en-US" sz="2400" b="1" dirty="0">
                <a:solidFill>
                  <a:srgbClr val="003FFF"/>
                </a:solidFill>
              </a:rPr>
              <a:t>软件</a:t>
            </a:r>
            <a:r>
              <a:rPr lang="zh-CN" altLang="en-US" sz="2400" b="1" dirty="0">
                <a:solidFill>
                  <a:srgbClr val="000000"/>
                </a:solidFill>
              </a:rPr>
              <a:t>方面更易于编译优化和操作系统、虚拟机的开发。</a:t>
            </a:r>
            <a:endParaRPr lang="zh-CN" altLang="en-US" sz="2400" b="1" dirty="0">
              <a:solidFill>
                <a:srgbClr val="FFFFFF"/>
              </a:solidFill>
            </a:endParaRPr>
          </a:p>
          <a:p>
            <a:pPr marL="342900" indent="-342900" eaLnBrk="1" hangingPunct="1">
              <a:lnSpc>
                <a:spcPct val="150000"/>
              </a:lnSpc>
              <a:buFont typeface="Wingdings" panose="05000000000000000000" pitchFamily="2" charset="2"/>
              <a:buChar char="Ø"/>
              <a:defRPr/>
            </a:pPr>
            <a:r>
              <a:rPr lang="zh-CN" altLang="en-US" sz="2400" b="1" dirty="0">
                <a:solidFill>
                  <a:srgbClr val="000000"/>
                </a:solidFill>
              </a:rPr>
              <a:t>龙芯架构不仅能够确保现有龙芯电脑上应用二进制的无损迁移，而且能够实现多种国际主流指令系统的高效二进制翻译。</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331913" y="549275"/>
            <a:ext cx="7273925" cy="654050"/>
          </a:xfrm>
        </p:spPr>
        <p:txBody>
          <a:bodyPr/>
          <a:lstStyle/>
          <a:p>
            <a:r>
              <a:rPr lang="en-US" altLang="zh-CN" sz="4000" smtClean="0">
                <a:solidFill>
                  <a:srgbClr val="000000"/>
                </a:solidFill>
                <a:effectLst/>
              </a:rPr>
              <a:t>SPEC—</a:t>
            </a:r>
            <a:r>
              <a:rPr lang="zh-CN" altLang="en-US" sz="4000" smtClean="0">
                <a:solidFill>
                  <a:srgbClr val="000000"/>
                </a:solidFill>
                <a:effectLst/>
              </a:rPr>
              <a:t>实用基准测试程序集</a:t>
            </a:r>
            <a:endParaRPr lang="en-US" altLang="zh-CN" sz="4000" smtClean="0">
              <a:solidFill>
                <a:srgbClr val="000000"/>
              </a:solidFill>
              <a:effectLst/>
              <a:latin typeface="Arial Narrow" panose="020B0606020202030204" pitchFamily="34" charset="0"/>
            </a:endParaRPr>
          </a:p>
        </p:txBody>
      </p:sp>
      <p:sp>
        <p:nvSpPr>
          <p:cNvPr id="32772" name="Rectangle 3"/>
          <p:cNvSpPr>
            <a:spLocks noGrp="1" noChangeArrowheads="1"/>
          </p:cNvSpPr>
          <p:nvPr>
            <p:ph type="body" idx="1"/>
          </p:nvPr>
        </p:nvSpPr>
        <p:spPr>
          <a:xfrm>
            <a:off x="304800" y="1412875"/>
            <a:ext cx="8839200" cy="4656138"/>
          </a:xfrm>
        </p:spPr>
        <p:txBody>
          <a:bodyPr/>
          <a:lstStyle/>
          <a:p>
            <a:pPr>
              <a:lnSpc>
                <a:spcPct val="90000"/>
              </a:lnSpc>
            </a:pPr>
            <a:r>
              <a:rPr lang="en-US" altLang="zh-CN" sz="2800" dirty="0" smtClean="0">
                <a:solidFill>
                  <a:srgbClr val="000000"/>
                </a:solidFill>
                <a:effectLst/>
                <a:latin typeface="Comic Sans MS" panose="030F0702030302020204" pitchFamily="66" charset="0"/>
              </a:rPr>
              <a:t>SPEC</a:t>
            </a:r>
            <a:r>
              <a:rPr lang="en-US" altLang="zh-CN" sz="2800" dirty="0" smtClean="0">
                <a:solidFill>
                  <a:srgbClr val="0000FF"/>
                </a:solidFill>
                <a:effectLst/>
                <a:latin typeface="Comic Sans MS" panose="030F0702030302020204" pitchFamily="66" charset="0"/>
              </a:rPr>
              <a:t> - The </a:t>
            </a:r>
            <a:r>
              <a:rPr lang="en-US" altLang="zh-CN" sz="2800" dirty="0" smtClean="0">
                <a:solidFill>
                  <a:srgbClr val="000000"/>
                </a:solidFill>
                <a:effectLst/>
                <a:latin typeface="Comic Sans MS" panose="030F0702030302020204" pitchFamily="66" charset="0"/>
              </a:rPr>
              <a:t>S</a:t>
            </a:r>
            <a:r>
              <a:rPr lang="en-US" altLang="zh-CN" sz="2800" dirty="0" smtClean="0">
                <a:solidFill>
                  <a:srgbClr val="0000FF"/>
                </a:solidFill>
                <a:effectLst/>
                <a:latin typeface="Comic Sans MS" panose="030F0702030302020204" pitchFamily="66" charset="0"/>
              </a:rPr>
              <a:t>ystem </a:t>
            </a:r>
            <a:r>
              <a:rPr lang="en-US" altLang="zh-CN" sz="2800" dirty="0" smtClean="0">
                <a:solidFill>
                  <a:srgbClr val="000000"/>
                </a:solidFill>
                <a:effectLst/>
                <a:latin typeface="Comic Sans MS" panose="030F0702030302020204" pitchFamily="66" charset="0"/>
              </a:rPr>
              <a:t>P</a:t>
            </a:r>
            <a:r>
              <a:rPr lang="en-US" altLang="zh-CN" sz="2800" dirty="0" smtClean="0">
                <a:solidFill>
                  <a:srgbClr val="0000FF"/>
                </a:solidFill>
                <a:effectLst/>
                <a:latin typeface="Comic Sans MS" panose="030F0702030302020204" pitchFamily="66" charset="0"/>
              </a:rPr>
              <a:t>erformance </a:t>
            </a:r>
            <a:r>
              <a:rPr lang="en-US" altLang="zh-CN" sz="2800" dirty="0" smtClean="0">
                <a:solidFill>
                  <a:srgbClr val="000000"/>
                </a:solidFill>
                <a:effectLst/>
                <a:latin typeface="Comic Sans MS" panose="030F0702030302020204" pitchFamily="66" charset="0"/>
              </a:rPr>
              <a:t>E</a:t>
            </a:r>
            <a:r>
              <a:rPr lang="en-US" altLang="zh-CN" sz="2800" dirty="0" smtClean="0">
                <a:solidFill>
                  <a:srgbClr val="0000FF"/>
                </a:solidFill>
                <a:effectLst/>
                <a:latin typeface="Comic Sans MS" panose="030F0702030302020204" pitchFamily="66" charset="0"/>
              </a:rPr>
              <a:t>valuation </a:t>
            </a:r>
            <a:r>
              <a:rPr lang="en-US" altLang="zh-CN" sz="2800" dirty="0" smtClean="0">
                <a:solidFill>
                  <a:srgbClr val="000000"/>
                </a:solidFill>
                <a:effectLst/>
                <a:latin typeface="Comic Sans MS" panose="030F0702030302020204" pitchFamily="66" charset="0"/>
              </a:rPr>
              <a:t>C</a:t>
            </a:r>
            <a:r>
              <a:rPr lang="en-US" altLang="zh-CN" sz="2800" dirty="0" smtClean="0">
                <a:solidFill>
                  <a:srgbClr val="0000FF"/>
                </a:solidFill>
                <a:effectLst/>
                <a:latin typeface="Comic Sans MS" panose="030F0702030302020204" pitchFamily="66" charset="0"/>
              </a:rPr>
              <a:t>ooperative</a:t>
            </a:r>
            <a:r>
              <a:rPr lang="zh-CN" altLang="en-US" sz="2400" b="1" dirty="0" smtClean="0">
                <a:solidFill>
                  <a:srgbClr val="000000"/>
                </a:solidFill>
                <a:effectLst/>
              </a:rPr>
              <a:t>一个开放性的非赢利组织</a:t>
            </a:r>
            <a:endParaRPr lang="en-US" altLang="zh-CN" sz="2400" b="1" dirty="0" smtClean="0">
              <a:solidFill>
                <a:srgbClr val="FFFFFF"/>
              </a:solidFill>
              <a:effectLst/>
              <a:latin typeface="Comic Sans MS" panose="030F0702030302020204" pitchFamily="66" charset="0"/>
            </a:endParaRPr>
          </a:p>
          <a:p>
            <a:pPr lvl="1">
              <a:lnSpc>
                <a:spcPts val="3000"/>
              </a:lnSpc>
            </a:pPr>
            <a:r>
              <a:rPr lang="en-US" altLang="zh-CN" sz="2000" b="1" dirty="0" smtClean="0">
                <a:solidFill>
                  <a:srgbClr val="000000"/>
                </a:solidFill>
                <a:effectLst/>
              </a:rPr>
              <a:t>1988</a:t>
            </a:r>
            <a:r>
              <a:rPr lang="zh-CN" altLang="en-US" sz="2000" b="1" dirty="0" smtClean="0">
                <a:solidFill>
                  <a:srgbClr val="000000"/>
                </a:solidFill>
                <a:effectLst/>
              </a:rPr>
              <a:t>年</a:t>
            </a:r>
            <a:r>
              <a:rPr lang="zh-CN" altLang="en-US" sz="2000" b="1" dirty="0" smtClean="0">
                <a:solidFill>
                  <a:srgbClr val="0033FF"/>
                </a:solidFill>
                <a:effectLst/>
              </a:rPr>
              <a:t>由工作站厂商</a:t>
            </a:r>
            <a:r>
              <a:rPr lang="en-US" altLang="zh-CN" sz="2000" b="1" dirty="0" smtClean="0">
                <a:solidFill>
                  <a:srgbClr val="0033FF"/>
                </a:solidFill>
                <a:effectLst/>
              </a:rPr>
              <a:t>HP</a:t>
            </a:r>
            <a:r>
              <a:rPr lang="zh-CN" altLang="en-US" sz="2000" b="1" dirty="0" smtClean="0">
                <a:solidFill>
                  <a:srgbClr val="0033FF"/>
                </a:solidFill>
                <a:effectLst/>
              </a:rPr>
              <a:t>，</a:t>
            </a:r>
            <a:r>
              <a:rPr lang="en-US" altLang="zh-CN" sz="2000" b="1" dirty="0" smtClean="0">
                <a:solidFill>
                  <a:srgbClr val="0033FF"/>
                </a:solidFill>
                <a:effectLst/>
              </a:rPr>
              <a:t>DEC</a:t>
            </a:r>
            <a:r>
              <a:rPr lang="zh-CN" altLang="en-US" sz="2000" b="1" dirty="0" smtClean="0">
                <a:solidFill>
                  <a:srgbClr val="0033FF"/>
                </a:solidFill>
                <a:effectLst/>
              </a:rPr>
              <a:t>，</a:t>
            </a:r>
            <a:r>
              <a:rPr lang="en-US" altLang="zh-CN" sz="2000" b="1" dirty="0" smtClean="0">
                <a:solidFill>
                  <a:srgbClr val="0033FF"/>
                </a:solidFill>
                <a:effectLst/>
              </a:rPr>
              <a:t>MIPS</a:t>
            </a:r>
            <a:r>
              <a:rPr lang="zh-CN" altLang="en-US" sz="2000" b="1" dirty="0" smtClean="0">
                <a:solidFill>
                  <a:srgbClr val="0033FF"/>
                </a:solidFill>
                <a:effectLst/>
              </a:rPr>
              <a:t>，</a:t>
            </a:r>
            <a:r>
              <a:rPr lang="en-US" altLang="zh-CN" sz="2000" b="1" dirty="0" smtClean="0">
                <a:solidFill>
                  <a:srgbClr val="0033FF"/>
                </a:solidFill>
                <a:effectLst/>
              </a:rPr>
              <a:t>SUN</a:t>
            </a:r>
            <a:r>
              <a:rPr lang="zh-CN" altLang="en-US" sz="2000" b="1" dirty="0" smtClean="0">
                <a:solidFill>
                  <a:srgbClr val="0033FF"/>
                </a:solidFill>
                <a:effectLst/>
              </a:rPr>
              <a:t>共同发起，</a:t>
            </a:r>
            <a:r>
              <a:rPr lang="zh-CN" altLang="en-US" sz="2000" b="1" dirty="0" smtClean="0">
                <a:solidFill>
                  <a:srgbClr val="000000"/>
                </a:solidFill>
                <a:effectLst/>
              </a:rPr>
              <a:t> 以满足市场迫切需要的</a:t>
            </a:r>
            <a:r>
              <a:rPr lang="zh-CN" altLang="en-US" sz="2000" b="1" dirty="0" smtClean="0">
                <a:solidFill>
                  <a:srgbClr val="0000FF"/>
                </a:solidFill>
                <a:effectLst/>
              </a:rPr>
              <a:t>标准化性能测试</a:t>
            </a:r>
            <a:r>
              <a:rPr lang="zh-CN" altLang="en-US" sz="2000" b="1" dirty="0" smtClean="0">
                <a:solidFill>
                  <a:srgbClr val="000000"/>
                </a:solidFill>
                <a:effectLst/>
              </a:rPr>
              <a:t>。</a:t>
            </a:r>
            <a:endParaRPr lang="en-US" altLang="zh-CN" sz="2000" b="1" dirty="0" smtClean="0">
              <a:solidFill>
                <a:srgbClr val="FFFFFF"/>
              </a:solidFill>
              <a:effectLst/>
            </a:endParaRPr>
          </a:p>
          <a:p>
            <a:pPr lvl="1">
              <a:lnSpc>
                <a:spcPts val="3000"/>
              </a:lnSpc>
            </a:pPr>
            <a:r>
              <a:rPr lang="zh-CN" altLang="en-US" sz="2000" b="1" dirty="0" smtClean="0">
                <a:solidFill>
                  <a:srgbClr val="003FFF"/>
                </a:solidFill>
                <a:effectLst/>
                <a:latin typeface="Comic Sans MS" panose="030F0702030302020204" pitchFamily="66" charset="0"/>
              </a:rPr>
              <a:t>成功</a:t>
            </a:r>
            <a:r>
              <a:rPr lang="zh-CN" altLang="en-US" sz="2000" b="1" dirty="0" smtClean="0">
                <a:solidFill>
                  <a:srgbClr val="000000"/>
                </a:solidFill>
                <a:effectLst/>
                <a:latin typeface="Comic Sans MS" panose="030F0702030302020204" pitchFamily="66" charset="0"/>
              </a:rPr>
              <a:t>的性能测试标准化组织，有几十个公司成员。</a:t>
            </a:r>
            <a:endParaRPr lang="en-US" altLang="zh-CN" sz="2000" b="1" dirty="0" smtClean="0">
              <a:solidFill>
                <a:srgbClr val="FFFFFF"/>
              </a:solidFill>
              <a:effectLst/>
              <a:latin typeface="Comic Sans MS" panose="030F0702030302020204" pitchFamily="66" charset="0"/>
            </a:endParaRPr>
          </a:p>
          <a:p>
            <a:pPr lvl="1">
              <a:lnSpc>
                <a:spcPts val="3000"/>
              </a:lnSpc>
            </a:pPr>
            <a:r>
              <a:rPr lang="en-US" altLang="zh-CN" sz="2000" b="1" dirty="0" smtClean="0">
                <a:solidFill>
                  <a:srgbClr val="000000"/>
                </a:solidFill>
                <a:effectLst/>
                <a:latin typeface="Comic Sans MS" panose="030F0702030302020204" pitchFamily="66" charset="0"/>
              </a:rPr>
              <a:t>http://www.spec.org</a:t>
            </a:r>
            <a:endParaRPr lang="en-US" altLang="zh-CN" sz="2000" b="1" dirty="0" smtClean="0">
              <a:solidFill>
                <a:srgbClr val="FFFFFF"/>
              </a:solidFill>
              <a:effectLst/>
              <a:latin typeface="Comic Sans MS" panose="030F0702030302020204" pitchFamily="66" charset="0"/>
            </a:endParaRPr>
          </a:p>
          <a:p>
            <a:pPr>
              <a:lnSpc>
                <a:spcPct val="90000"/>
              </a:lnSpc>
            </a:pPr>
            <a:r>
              <a:rPr lang="en-US" altLang="zh-CN" sz="2800" dirty="0" smtClean="0">
                <a:solidFill>
                  <a:srgbClr val="000000"/>
                </a:solidFill>
                <a:effectLst/>
                <a:latin typeface="Comic Sans MS" panose="030F0702030302020204" pitchFamily="66" charset="0"/>
              </a:rPr>
              <a:t>SPEC's Philosophy</a:t>
            </a:r>
            <a:endParaRPr lang="en-US" altLang="zh-CN" sz="2400" b="1" dirty="0" smtClean="0">
              <a:solidFill>
                <a:srgbClr val="FFFFFF"/>
              </a:solidFill>
              <a:effectLst/>
              <a:latin typeface="Comic Sans MS" panose="030F0702030302020204" pitchFamily="66" charset="0"/>
            </a:endParaRPr>
          </a:p>
          <a:p>
            <a:pPr lvl="1">
              <a:lnSpc>
                <a:spcPts val="3000"/>
              </a:lnSpc>
            </a:pPr>
            <a:r>
              <a:rPr lang="zh-CN" altLang="en-US" sz="2000" b="1" dirty="0" smtClean="0">
                <a:solidFill>
                  <a:srgbClr val="003FFF"/>
                </a:solidFill>
                <a:effectLst/>
                <a:latin typeface="Comic Sans MS" panose="030F0702030302020204" pitchFamily="66" charset="0"/>
              </a:rPr>
              <a:t>目标</a:t>
            </a:r>
            <a:r>
              <a:rPr lang="zh-CN" altLang="en-US" sz="2000" b="1" dirty="0" smtClean="0">
                <a:solidFill>
                  <a:srgbClr val="000000"/>
                </a:solidFill>
                <a:effectLst/>
                <a:latin typeface="Comic Sans MS" panose="030F0702030302020204" pitchFamily="66" charset="0"/>
              </a:rPr>
              <a:t>：保证市场</a:t>
            </a:r>
            <a:r>
              <a:rPr lang="zh-CN" altLang="en-US" sz="2000" b="1" dirty="0" smtClean="0">
                <a:solidFill>
                  <a:srgbClr val="0000FF"/>
                </a:solidFill>
                <a:effectLst/>
                <a:latin typeface="Comic Sans MS" panose="030F0702030302020204" pitchFamily="66" charset="0"/>
              </a:rPr>
              <a:t>有一套公平和实用</a:t>
            </a:r>
            <a:r>
              <a:rPr lang="zh-CN" altLang="en-US" sz="2000" b="1" dirty="0" smtClean="0">
                <a:solidFill>
                  <a:srgbClr val="000000"/>
                </a:solidFill>
                <a:effectLst/>
                <a:latin typeface="Comic Sans MS" panose="030F0702030302020204" pitchFamily="66" charset="0"/>
              </a:rPr>
              <a:t>的指标来区分不同的候选系统。</a:t>
            </a:r>
            <a:endParaRPr lang="en-US" altLang="zh-CN" sz="2000" b="1" dirty="0" smtClean="0">
              <a:solidFill>
                <a:srgbClr val="FFFFFF"/>
              </a:solidFill>
              <a:effectLst/>
              <a:latin typeface="Comic Sans MS" panose="030F0702030302020204" pitchFamily="66" charset="0"/>
            </a:endParaRPr>
          </a:p>
          <a:p>
            <a:pPr lvl="1">
              <a:lnSpc>
                <a:spcPts val="3000"/>
              </a:lnSpc>
            </a:pPr>
            <a:r>
              <a:rPr lang="zh-CN" altLang="en-US" sz="2000" b="1" dirty="0" smtClean="0">
                <a:solidFill>
                  <a:srgbClr val="000000"/>
                </a:solidFill>
                <a:effectLst/>
                <a:latin typeface="Comic Sans MS" panose="030F0702030302020204" pitchFamily="66" charset="0"/>
              </a:rPr>
              <a:t>基本方法：提供基于</a:t>
            </a:r>
            <a:r>
              <a:rPr lang="zh-CN" altLang="en-US" sz="2000" b="1" dirty="0" smtClean="0">
                <a:solidFill>
                  <a:srgbClr val="0000FF"/>
                </a:solidFill>
                <a:effectLst/>
                <a:latin typeface="Comic Sans MS" panose="030F0702030302020204" pitchFamily="66" charset="0"/>
              </a:rPr>
              <a:t>现有应用程序</a:t>
            </a:r>
            <a:r>
              <a:rPr lang="zh-CN" altLang="en-US" sz="2000" b="1" dirty="0" smtClean="0">
                <a:solidFill>
                  <a:srgbClr val="000000"/>
                </a:solidFill>
                <a:effectLst/>
                <a:latin typeface="Comic Sans MS" panose="030F0702030302020204" pitchFamily="66" charset="0"/>
              </a:rPr>
              <a:t>的一套标准化</a:t>
            </a:r>
            <a:r>
              <a:rPr lang="zh-CN" altLang="en-US" sz="2000" b="1" dirty="0" smtClean="0">
                <a:solidFill>
                  <a:srgbClr val="0000FF"/>
                </a:solidFill>
                <a:effectLst/>
                <a:latin typeface="Comic Sans MS" panose="030F0702030302020204" pitchFamily="66" charset="0"/>
              </a:rPr>
              <a:t>源代码</a:t>
            </a:r>
            <a:r>
              <a:rPr lang="zh-CN" altLang="en-US" sz="2000" b="1" dirty="0" smtClean="0">
                <a:solidFill>
                  <a:srgbClr val="000000"/>
                </a:solidFill>
                <a:effectLst/>
                <a:latin typeface="Comic Sans MS" panose="030F0702030302020204" pitchFamily="66" charset="0"/>
              </a:rPr>
              <a:t>作为基准测试程序集。</a:t>
            </a:r>
            <a:endParaRPr lang="en-US" altLang="zh-CN" sz="2000" b="1" dirty="0"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116013" y="501650"/>
            <a:ext cx="7273925" cy="766763"/>
          </a:xfrm>
        </p:spPr>
        <p:txBody>
          <a:bodyPr/>
          <a:lstStyle/>
          <a:p>
            <a:r>
              <a:rPr lang="en-US" altLang="zh-CN" smtClean="0">
                <a:solidFill>
                  <a:srgbClr val="1A1A00"/>
                </a:solidFill>
                <a:effectLst/>
              </a:rPr>
              <a:t>SPEC benchmarks </a:t>
            </a:r>
            <a:br>
              <a:rPr lang="en-US" altLang="zh-CN" smtClean="0">
                <a:solidFill>
                  <a:srgbClr val="1A1A00"/>
                </a:solidFill>
                <a:effectLst/>
              </a:rPr>
            </a:br>
            <a:r>
              <a:rPr lang="en-US" altLang="zh-CN" sz="2800" smtClean="0">
                <a:solidFill>
                  <a:srgbClr val="003FFF"/>
                </a:solidFill>
                <a:effectLst/>
              </a:rPr>
              <a:t>Desktop Benchmarks</a:t>
            </a:r>
            <a:endParaRPr lang="en-US" altLang="zh-CN" sz="2400" i="1" smtClean="0">
              <a:solidFill>
                <a:srgbClr val="003FFF"/>
              </a:solidFill>
              <a:effectLst/>
              <a:latin typeface="MyriadMM-It_400_600_"/>
            </a:endParaRPr>
          </a:p>
        </p:txBody>
      </p:sp>
      <p:sp>
        <p:nvSpPr>
          <p:cNvPr id="33796" name="Rectangle 3"/>
          <p:cNvSpPr>
            <a:spLocks noGrp="1" noChangeArrowheads="1"/>
          </p:cNvSpPr>
          <p:nvPr>
            <p:ph type="body" idx="1"/>
          </p:nvPr>
        </p:nvSpPr>
        <p:spPr>
          <a:xfrm>
            <a:off x="323850" y="1557338"/>
            <a:ext cx="8162925" cy="4427537"/>
          </a:xfrm>
        </p:spPr>
        <p:txBody>
          <a:bodyPr/>
          <a:lstStyle/>
          <a:p>
            <a:pPr>
              <a:lnSpc>
                <a:spcPct val="80000"/>
              </a:lnSpc>
            </a:pPr>
            <a:r>
              <a:rPr lang="en-US" altLang="zh-CN" smtClean="0">
                <a:solidFill>
                  <a:srgbClr val="990000"/>
                </a:solidFill>
                <a:effectLst/>
                <a:latin typeface="Comic Sans MS" panose="030F0702030302020204" pitchFamily="66" charset="0"/>
              </a:rPr>
              <a:t>CPU-intensive benchmarks</a:t>
            </a:r>
            <a:endParaRPr lang="en-US" altLang="zh-CN" smtClean="0">
              <a:solidFill>
                <a:srgbClr val="66FFFF"/>
              </a:solidFill>
              <a:effectLst/>
              <a:latin typeface="Comic Sans MS" panose="030F0702030302020204" pitchFamily="66" charset="0"/>
            </a:endParaRPr>
          </a:p>
          <a:p>
            <a:pPr lvl="1">
              <a:lnSpc>
                <a:spcPct val="80000"/>
              </a:lnSpc>
            </a:pPr>
            <a:r>
              <a:rPr lang="en-US" altLang="zh-CN" sz="2400" smtClean="0">
                <a:solidFill>
                  <a:srgbClr val="000000"/>
                </a:solidFill>
                <a:effectLst/>
                <a:latin typeface="Comic Sans MS" panose="030F0702030302020204" pitchFamily="66" charset="0"/>
              </a:rPr>
              <a:t>SPEC89</a:t>
            </a:r>
            <a:endParaRPr lang="en-US" altLang="zh-CN" sz="2400" smtClean="0">
              <a:solidFill>
                <a:srgbClr val="FFFFFF"/>
              </a:solidFill>
              <a:effectLst/>
              <a:latin typeface="Comic Sans MS" panose="030F0702030302020204" pitchFamily="66" charset="0"/>
              <a:sym typeface="Wingdings" panose="05000000000000000000" pitchFamily="2" charset="2"/>
            </a:endParaRPr>
          </a:p>
          <a:p>
            <a:pPr lvl="1">
              <a:lnSpc>
                <a:spcPct val="80000"/>
              </a:lnSpc>
            </a:pPr>
            <a:r>
              <a:rPr lang="en-US" altLang="zh-CN" sz="2400" smtClean="0">
                <a:solidFill>
                  <a:srgbClr val="000000"/>
                </a:solidFill>
                <a:effectLst/>
                <a:latin typeface="Comic Sans MS" panose="030F0702030302020204" pitchFamily="66" charset="0"/>
                <a:sym typeface="Wingdings" panose="05000000000000000000" pitchFamily="2" charset="2"/>
              </a:rPr>
              <a:t>SPEC92</a:t>
            </a:r>
            <a:endParaRPr lang="en-US" altLang="zh-CN" sz="2400" smtClean="0">
              <a:solidFill>
                <a:srgbClr val="FFFFFF"/>
              </a:solidFill>
              <a:effectLst/>
              <a:latin typeface="Comic Sans MS" panose="030F0702030302020204" pitchFamily="66" charset="0"/>
              <a:sym typeface="Wingdings" panose="05000000000000000000" pitchFamily="2" charset="2"/>
            </a:endParaRPr>
          </a:p>
          <a:p>
            <a:pPr lvl="1">
              <a:lnSpc>
                <a:spcPct val="80000"/>
              </a:lnSpc>
            </a:pPr>
            <a:r>
              <a:rPr lang="en-US" altLang="zh-CN" sz="2400" smtClean="0">
                <a:solidFill>
                  <a:srgbClr val="000000"/>
                </a:solidFill>
                <a:effectLst/>
                <a:latin typeface="Comic Sans MS" panose="030F0702030302020204" pitchFamily="66" charset="0"/>
                <a:sym typeface="Wingdings" panose="05000000000000000000" pitchFamily="2" charset="2"/>
              </a:rPr>
              <a:t>SPEC95</a:t>
            </a:r>
            <a:endParaRPr lang="en-US" altLang="zh-CN" sz="2400" smtClean="0">
              <a:solidFill>
                <a:srgbClr val="FFFFFF"/>
              </a:solidFill>
              <a:effectLst/>
              <a:latin typeface="Comic Sans MS" panose="030F0702030302020204" pitchFamily="66" charset="0"/>
              <a:sym typeface="Wingdings" panose="05000000000000000000" pitchFamily="2" charset="2"/>
            </a:endParaRPr>
          </a:p>
          <a:p>
            <a:pPr lvl="1">
              <a:lnSpc>
                <a:spcPct val="80000"/>
              </a:lnSpc>
            </a:pPr>
            <a:r>
              <a:rPr lang="en-US" altLang="zh-CN" sz="2400" smtClean="0">
                <a:solidFill>
                  <a:srgbClr val="000000"/>
                </a:solidFill>
                <a:effectLst/>
                <a:latin typeface="Comic Sans MS" panose="030F0702030302020204" pitchFamily="66" charset="0"/>
                <a:sym typeface="Wingdings" panose="05000000000000000000" pitchFamily="2" charset="2"/>
              </a:rPr>
              <a:t>SPEC2000</a:t>
            </a:r>
            <a:endParaRPr lang="en-US" altLang="zh-CN" sz="2400" smtClean="0">
              <a:solidFill>
                <a:srgbClr val="FFFFFF"/>
              </a:solidFill>
              <a:effectLst/>
              <a:latin typeface="Comic Sans MS" panose="030F0702030302020204" pitchFamily="66" charset="0"/>
              <a:sym typeface="Wingdings" panose="05000000000000000000" pitchFamily="2" charset="2"/>
            </a:endParaRPr>
          </a:p>
          <a:p>
            <a:pPr lvl="1">
              <a:lnSpc>
                <a:spcPct val="80000"/>
              </a:lnSpc>
            </a:pPr>
            <a:r>
              <a:rPr lang="en-US" altLang="zh-CN" sz="2400" smtClean="0">
                <a:solidFill>
                  <a:srgbClr val="000000"/>
                </a:solidFill>
                <a:effectLst/>
                <a:latin typeface="Comic Sans MS" panose="030F0702030302020204" pitchFamily="66" charset="0"/>
                <a:sym typeface="Wingdings" panose="05000000000000000000" pitchFamily="2" charset="2"/>
              </a:rPr>
              <a:t>SPEC CPU2006 ( 12 CINT2006, 17 CFP2006)</a:t>
            </a:r>
            <a:r>
              <a:rPr lang="en-US" altLang="zh-CN" smtClean="0">
                <a:solidFill>
                  <a:srgbClr val="000000"/>
                </a:solidFill>
                <a:effectLst/>
                <a:latin typeface="Comic Sans MS" panose="030F0702030302020204" pitchFamily="66" charset="0"/>
              </a:rPr>
              <a:t> </a:t>
            </a:r>
            <a:endParaRPr lang="en-US" altLang="zh-CN" smtClean="0">
              <a:solidFill>
                <a:srgbClr val="FFFFFF"/>
              </a:solidFill>
              <a:effectLst/>
              <a:latin typeface="Comic Sans MS" panose="030F0702030302020204" pitchFamily="66" charset="0"/>
            </a:endParaRPr>
          </a:p>
          <a:p>
            <a:pPr>
              <a:lnSpc>
                <a:spcPct val="80000"/>
              </a:lnSpc>
            </a:pPr>
            <a:r>
              <a:rPr lang="en-US" altLang="zh-CN" smtClean="0">
                <a:solidFill>
                  <a:srgbClr val="000000"/>
                </a:solidFill>
                <a:effectLst/>
                <a:latin typeface="Comic Sans MS" panose="030F0702030302020204" pitchFamily="66" charset="0"/>
              </a:rPr>
              <a:t>graphics-intensive benchmarks</a:t>
            </a:r>
            <a:endParaRPr lang="en-US" altLang="zh-CN" smtClean="0">
              <a:solidFill>
                <a:srgbClr val="FFFFFF"/>
              </a:solidFill>
              <a:effectLst/>
              <a:latin typeface="Comic Sans MS" panose="030F0702030302020204" pitchFamily="66" charset="0"/>
            </a:endParaRPr>
          </a:p>
          <a:p>
            <a:pPr lvl="1">
              <a:lnSpc>
                <a:spcPct val="80000"/>
              </a:lnSpc>
            </a:pPr>
            <a:r>
              <a:rPr lang="en-US" altLang="zh-CN" smtClean="0">
                <a:solidFill>
                  <a:srgbClr val="000000"/>
                </a:solidFill>
                <a:effectLst/>
                <a:latin typeface="Comic Sans MS" panose="030F0702030302020204" pitchFamily="66" charset="0"/>
                <a:sym typeface="Wingdings" panose="05000000000000000000" pitchFamily="2" charset="2"/>
              </a:rPr>
              <a:t>SPEC2000</a:t>
            </a:r>
            <a:endParaRPr lang="en-US" altLang="zh-CN" smtClean="0">
              <a:solidFill>
                <a:srgbClr val="FFFFFF"/>
              </a:solidFill>
              <a:effectLst/>
              <a:latin typeface="Comic Sans MS" panose="030F0702030302020204" pitchFamily="66" charset="0"/>
              <a:sym typeface="Wingdings" panose="05000000000000000000" pitchFamily="2" charset="2"/>
            </a:endParaRPr>
          </a:p>
          <a:p>
            <a:pPr lvl="2">
              <a:lnSpc>
                <a:spcPct val="80000"/>
              </a:lnSpc>
            </a:pPr>
            <a:r>
              <a:rPr lang="en-US" altLang="zh-CN" smtClean="0">
                <a:solidFill>
                  <a:srgbClr val="000000"/>
                </a:solidFill>
                <a:effectLst/>
                <a:latin typeface="Comic Sans MS" panose="030F0702030302020204" pitchFamily="66" charset="0"/>
                <a:sym typeface="Wingdings" panose="05000000000000000000" pitchFamily="2" charset="2"/>
              </a:rPr>
              <a:t>SPECviewperf</a:t>
            </a:r>
            <a:endParaRPr lang="en-US" altLang="zh-CN" smtClean="0">
              <a:solidFill>
                <a:srgbClr val="FFFFFF"/>
              </a:solidFill>
              <a:effectLst/>
              <a:latin typeface="Comic Sans MS" panose="030F0702030302020204" pitchFamily="66" charset="0"/>
              <a:sym typeface="Wingdings" panose="05000000000000000000" pitchFamily="2" charset="2"/>
            </a:endParaRPr>
          </a:p>
          <a:p>
            <a:pPr lvl="3">
              <a:lnSpc>
                <a:spcPct val="80000"/>
              </a:lnSpc>
            </a:pPr>
            <a:r>
              <a:rPr lang="en-US" altLang="zh-CN" sz="1800" smtClean="0">
                <a:solidFill>
                  <a:srgbClr val="000000"/>
                </a:solidFill>
                <a:effectLst/>
                <a:latin typeface="Comic Sans MS" panose="030F0702030302020204" pitchFamily="66" charset="0"/>
                <a:sym typeface="Wingdings" panose="05000000000000000000" pitchFamily="2" charset="2"/>
              </a:rPr>
              <a:t>is used for benchmarking systems supporting the OpenGL graphics library</a:t>
            </a:r>
            <a:endParaRPr lang="en-US" altLang="zh-CN" sz="1800" smtClean="0">
              <a:solidFill>
                <a:srgbClr val="FFFFFF"/>
              </a:solidFill>
              <a:effectLst/>
              <a:latin typeface="Comic Sans MS" panose="030F0702030302020204" pitchFamily="66" charset="0"/>
              <a:sym typeface="Wingdings" panose="05000000000000000000" pitchFamily="2" charset="2"/>
            </a:endParaRPr>
          </a:p>
          <a:p>
            <a:pPr lvl="2">
              <a:lnSpc>
                <a:spcPct val="80000"/>
              </a:lnSpc>
            </a:pPr>
            <a:r>
              <a:rPr lang="en-US" altLang="zh-CN" smtClean="0">
                <a:solidFill>
                  <a:srgbClr val="000000"/>
                </a:solidFill>
                <a:effectLst/>
                <a:latin typeface="Comic Sans MS" panose="030F0702030302020204" pitchFamily="66" charset="0"/>
                <a:sym typeface="Wingdings" panose="05000000000000000000" pitchFamily="2" charset="2"/>
              </a:rPr>
              <a:t>SPECapc</a:t>
            </a:r>
            <a:endParaRPr lang="en-US" altLang="zh-CN" smtClean="0">
              <a:solidFill>
                <a:srgbClr val="FFFFFF"/>
              </a:solidFill>
              <a:effectLst/>
              <a:latin typeface="Comic Sans MS" panose="030F0702030302020204" pitchFamily="66" charset="0"/>
              <a:sym typeface="Wingdings" panose="05000000000000000000" pitchFamily="2" charset="2"/>
            </a:endParaRPr>
          </a:p>
          <a:p>
            <a:pPr lvl="3">
              <a:lnSpc>
                <a:spcPct val="80000"/>
              </a:lnSpc>
            </a:pPr>
            <a:r>
              <a:rPr lang="en-US" altLang="zh-CN" sz="1800" smtClean="0">
                <a:solidFill>
                  <a:srgbClr val="000000"/>
                </a:solidFill>
                <a:effectLst/>
                <a:latin typeface="Comic Sans MS" panose="030F0702030302020204" pitchFamily="66" charset="0"/>
                <a:sym typeface="Wingdings" panose="05000000000000000000" pitchFamily="2" charset="2"/>
              </a:rPr>
              <a:t>consists of applications that make extensive use of graphics.</a:t>
            </a:r>
            <a:endParaRPr lang="en-US" altLang="zh-CN" sz="1800" smtClean="0">
              <a:solidFill>
                <a:srgbClr val="000000"/>
              </a:solidFill>
              <a:effectLst/>
              <a:latin typeface="Times-Roman"/>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284288" y="188640"/>
            <a:ext cx="7848600" cy="990600"/>
          </a:xfrm>
        </p:spPr>
        <p:txBody>
          <a:bodyPr/>
          <a:lstStyle/>
          <a:p>
            <a:r>
              <a:rPr lang="en-US" altLang="zh-CN" sz="3600" smtClean="0">
                <a:solidFill>
                  <a:srgbClr val="003FFF"/>
                </a:solidFill>
                <a:effectLst/>
              </a:rPr>
              <a:t>Server Benchmarks</a:t>
            </a:r>
            <a:endParaRPr lang="en-US" altLang="zh-CN" sz="3600" smtClean="0">
              <a:solidFill>
                <a:srgbClr val="003FFF"/>
              </a:solidFill>
              <a:effectLst/>
              <a:latin typeface="MyriadMM-It_400_600_"/>
            </a:endParaRPr>
          </a:p>
        </p:txBody>
      </p:sp>
      <p:sp>
        <p:nvSpPr>
          <p:cNvPr id="37892" name="Rectangle 3"/>
          <p:cNvSpPr>
            <a:spLocks noGrp="1" noChangeArrowheads="1"/>
          </p:cNvSpPr>
          <p:nvPr>
            <p:ph type="body" idx="1"/>
          </p:nvPr>
        </p:nvSpPr>
        <p:spPr>
          <a:xfrm>
            <a:off x="323528" y="903809"/>
            <a:ext cx="8564562" cy="2798762"/>
          </a:xfrm>
        </p:spPr>
        <p:txBody>
          <a:bodyPr/>
          <a:lstStyle/>
          <a:p>
            <a:r>
              <a:rPr lang="en-US" altLang="zh-CN" sz="2800" dirty="0" smtClean="0">
                <a:solidFill>
                  <a:srgbClr val="000000"/>
                </a:solidFill>
                <a:effectLst/>
                <a:latin typeface="Comic Sans MS" panose="030F0702030302020204" pitchFamily="66" charset="0"/>
              </a:rPr>
              <a:t> SPEC</a:t>
            </a:r>
            <a:endParaRPr lang="en-US" altLang="zh-CN" sz="2800" dirty="0" smtClean="0">
              <a:solidFill>
                <a:srgbClr val="FFFFFF"/>
              </a:solidFill>
              <a:effectLst/>
              <a:latin typeface="Comic Sans MS" panose="030F0702030302020204" pitchFamily="66" charset="0"/>
            </a:endParaRPr>
          </a:p>
          <a:p>
            <a:pPr lvl="1"/>
            <a:r>
              <a:rPr lang="en-US" altLang="zh-CN" sz="2400" dirty="0" err="1" smtClean="0">
                <a:solidFill>
                  <a:srgbClr val="000000"/>
                </a:solidFill>
                <a:effectLst/>
                <a:latin typeface="Comic Sans MS" panose="030F0702030302020204" pitchFamily="66" charset="0"/>
              </a:rPr>
              <a:t>SPECrate</a:t>
            </a:r>
            <a:r>
              <a:rPr lang="en-US" altLang="zh-CN" sz="2400" dirty="0" smtClean="0">
                <a:solidFill>
                  <a:srgbClr val="000000"/>
                </a:solidFill>
                <a:effectLst/>
                <a:latin typeface="Comic Sans MS" panose="030F0702030302020204" pitchFamily="66" charset="0"/>
              </a:rPr>
              <a:t>—processing rate of a multiprocessor</a:t>
            </a:r>
            <a:endParaRPr lang="en-US" altLang="zh-CN" sz="2400" dirty="0" smtClean="0">
              <a:solidFill>
                <a:srgbClr val="FFFFFF"/>
              </a:solidFill>
              <a:effectLst/>
              <a:latin typeface="Comic Sans MS" panose="030F0702030302020204" pitchFamily="66" charset="0"/>
            </a:endParaRPr>
          </a:p>
          <a:p>
            <a:pPr lvl="1">
              <a:buFont typeface="Wingdings" panose="05000000000000000000" pitchFamily="2" charset="2"/>
              <a:buNone/>
            </a:pPr>
            <a:r>
              <a:rPr lang="en-US" altLang="zh-CN" sz="2400" dirty="0" smtClean="0">
                <a:solidFill>
                  <a:srgbClr val="000000"/>
                </a:solidFill>
                <a:effectLst/>
                <a:latin typeface="Comic Sans MS" panose="030F0702030302020204" pitchFamily="66" charset="0"/>
              </a:rPr>
              <a:t>   </a:t>
            </a:r>
            <a:r>
              <a:rPr lang="zh-CN" altLang="en-US" sz="2400" b="1" dirty="0" smtClean="0">
                <a:solidFill>
                  <a:srgbClr val="000000"/>
                </a:solidFill>
                <a:effectLst/>
                <a:latin typeface="Comic Sans MS" panose="030F0702030302020204" pitchFamily="66" charset="0"/>
              </a:rPr>
              <a:t>由</a:t>
            </a:r>
            <a:r>
              <a:rPr lang="en-US" altLang="zh-CN" sz="2400" b="1" dirty="0" smtClean="0">
                <a:solidFill>
                  <a:srgbClr val="000000"/>
                </a:solidFill>
                <a:effectLst/>
                <a:latin typeface="Comic Sans MS" panose="030F0702030302020204" pitchFamily="66" charset="0"/>
              </a:rPr>
              <a:t>SPEC CPU2000</a:t>
            </a:r>
            <a:r>
              <a:rPr lang="zh-CN" altLang="en-US" sz="2400" b="1" dirty="0" smtClean="0">
                <a:solidFill>
                  <a:srgbClr val="000000"/>
                </a:solidFill>
                <a:effectLst/>
                <a:latin typeface="Comic Sans MS" panose="030F0702030302020204" pitchFamily="66" charset="0"/>
              </a:rPr>
              <a:t>构建实现多个</a:t>
            </a:r>
            <a:r>
              <a:rPr lang="en-US" altLang="zh-CN" sz="2400" b="1" dirty="0" smtClean="0">
                <a:solidFill>
                  <a:srgbClr val="000000"/>
                </a:solidFill>
                <a:effectLst/>
                <a:latin typeface="Comic Sans MS" panose="030F0702030302020204" pitchFamily="66" charset="0"/>
              </a:rPr>
              <a:t>CPU</a:t>
            </a:r>
            <a:r>
              <a:rPr lang="zh-CN" altLang="en-US" sz="2400" b="1" dirty="0" smtClean="0">
                <a:solidFill>
                  <a:srgbClr val="000000"/>
                </a:solidFill>
                <a:effectLst/>
                <a:latin typeface="Comic Sans MS" panose="030F0702030302020204" pitchFamily="66" charset="0"/>
              </a:rPr>
              <a:t>基准测试程序副本</a:t>
            </a:r>
            <a:r>
              <a:rPr lang="en-US" altLang="zh-CN" sz="2400" b="1" dirty="0" smtClean="0">
                <a:solidFill>
                  <a:srgbClr val="000000"/>
                </a:solidFill>
                <a:effectLst/>
                <a:latin typeface="Comic Sans MS" panose="030F0702030302020204" pitchFamily="66" charset="0"/>
              </a:rPr>
              <a:t> </a:t>
            </a:r>
            <a:endParaRPr lang="en-US" altLang="zh-CN" sz="2400" b="1" dirty="0" smtClean="0">
              <a:solidFill>
                <a:srgbClr val="FFFFFF"/>
              </a:solidFill>
              <a:effectLst/>
              <a:latin typeface="Comic Sans MS" panose="030F0702030302020204" pitchFamily="66" charset="0"/>
            </a:endParaRPr>
          </a:p>
          <a:p>
            <a:pPr lvl="1"/>
            <a:r>
              <a:rPr lang="en-US" altLang="zh-CN" sz="2400" dirty="0" smtClean="0">
                <a:solidFill>
                  <a:srgbClr val="000000"/>
                </a:solidFill>
                <a:effectLst/>
                <a:latin typeface="Comic Sans MS" panose="030F0702030302020204" pitchFamily="66" charset="0"/>
              </a:rPr>
              <a:t>SPECSFS--file server benchmark</a:t>
            </a:r>
            <a:endParaRPr lang="en-US" altLang="zh-CN" sz="2400" dirty="0" smtClean="0">
              <a:solidFill>
                <a:srgbClr val="FFFFFF"/>
              </a:solidFill>
              <a:effectLst/>
              <a:latin typeface="Comic Sans MS" panose="030F0702030302020204" pitchFamily="66" charset="0"/>
            </a:endParaRPr>
          </a:p>
          <a:p>
            <a:pPr lvl="1"/>
            <a:r>
              <a:rPr lang="en-US" altLang="zh-CN" sz="2400" dirty="0" err="1" smtClean="0">
                <a:solidFill>
                  <a:srgbClr val="000000"/>
                </a:solidFill>
                <a:effectLst/>
                <a:latin typeface="Comic Sans MS" panose="030F0702030302020204" pitchFamily="66" charset="0"/>
              </a:rPr>
              <a:t>SPECWeb</a:t>
            </a:r>
            <a:r>
              <a:rPr lang="en-US" altLang="zh-CN" sz="2400" dirty="0" smtClean="0">
                <a:solidFill>
                  <a:srgbClr val="000000"/>
                </a:solidFill>
                <a:effectLst/>
                <a:latin typeface="Comic Sans MS" panose="030F0702030302020204" pitchFamily="66" charset="0"/>
              </a:rPr>
              <a:t>--Web server benchmark</a:t>
            </a:r>
            <a:endParaRPr lang="en-US" altLang="zh-CN" sz="2400" dirty="0" smtClean="0">
              <a:solidFill>
                <a:srgbClr val="000000"/>
              </a:solidFill>
              <a:effectLst/>
              <a:latin typeface="Comic Sans MS" panose="030F0702030302020204" pitchFamily="66" charset="0"/>
            </a:endParaRPr>
          </a:p>
        </p:txBody>
      </p:sp>
      <p:sp>
        <p:nvSpPr>
          <p:cNvPr id="6" name="矩形 5"/>
          <p:cNvSpPr/>
          <p:nvPr/>
        </p:nvSpPr>
        <p:spPr>
          <a:xfrm>
            <a:off x="0" y="3427140"/>
            <a:ext cx="9132888" cy="3185487"/>
          </a:xfrm>
          <a:prstGeom prst="rect">
            <a:avLst/>
          </a:prstGeom>
        </p:spPr>
        <p:txBody>
          <a:bodyPr wrap="square">
            <a:spAutoFit/>
          </a:bodyPr>
          <a:lstStyle/>
          <a:p>
            <a:pPr lvl="1" eaLnBrk="1" hangingPunct="1">
              <a:buFont typeface="Wingdings" panose="05000000000000000000" pitchFamily="2" charset="2"/>
              <a:buChar char="n"/>
              <a:defRPr/>
            </a:pPr>
            <a:r>
              <a:rPr lang="en-US" altLang="zh-CN" sz="2800" dirty="0">
                <a:solidFill>
                  <a:srgbClr val="003FFF"/>
                </a:solidFill>
                <a:latin typeface="Comic Sans MS" panose="030F0702030302020204" pitchFamily="66" charset="0"/>
              </a:rPr>
              <a:t>  TPC benchmark—Transaction Processing Council</a:t>
            </a:r>
            <a:endParaRPr lang="en-US" altLang="zh-CN" sz="2800" dirty="0">
              <a:solidFill>
                <a:srgbClr val="FFC000"/>
              </a:solidFill>
              <a:latin typeface="Comic Sans MS" panose="030F0702030302020204" pitchFamily="66" charset="0"/>
            </a:endParaRPr>
          </a:p>
          <a:p>
            <a:pPr lvl="2" eaLnBrk="1" hangingPunct="1">
              <a:lnSpc>
                <a:spcPts val="2900"/>
              </a:lnSpc>
              <a:buFont typeface="Wingdings" panose="05000000000000000000" pitchFamily="2" charset="2"/>
              <a:buChar char="n"/>
              <a:defRPr/>
            </a:pPr>
            <a:r>
              <a:rPr lang="en-US" altLang="zh-CN" sz="2000" dirty="0">
                <a:solidFill>
                  <a:srgbClr val="000000"/>
                </a:solidFill>
                <a:latin typeface="Comic Sans MS" panose="030F0702030302020204" pitchFamily="66" charset="0"/>
              </a:rPr>
              <a:t> TPC-A, 1985</a:t>
            </a:r>
            <a:endParaRPr lang="en-US" altLang="zh-CN" sz="2000" dirty="0">
              <a:solidFill>
                <a:srgbClr val="FFFFFF"/>
              </a:solidFill>
              <a:latin typeface="Comic Sans MS" panose="030F0702030302020204" pitchFamily="66" charset="0"/>
            </a:endParaRPr>
          </a:p>
          <a:p>
            <a:pPr lvl="2" eaLnBrk="1" hangingPunct="1">
              <a:lnSpc>
                <a:spcPts val="2900"/>
              </a:lnSpc>
              <a:buFont typeface="Wingdings" panose="05000000000000000000" pitchFamily="2" charset="2"/>
              <a:buChar char="n"/>
              <a:defRPr/>
            </a:pPr>
            <a:r>
              <a:rPr lang="en-US" altLang="zh-CN" sz="2000" dirty="0">
                <a:solidFill>
                  <a:srgbClr val="000000"/>
                </a:solidFill>
                <a:latin typeface="Comic Sans MS" panose="030F0702030302020204" pitchFamily="66" charset="0"/>
              </a:rPr>
              <a:t> TPC-C, 1992,</a:t>
            </a:r>
            <a:endParaRPr lang="en-US" altLang="zh-CN" sz="2000" dirty="0">
              <a:solidFill>
                <a:srgbClr val="FFFFFF"/>
              </a:solidFill>
              <a:latin typeface="Comic Sans MS" panose="030F0702030302020204" pitchFamily="66" charset="0"/>
            </a:endParaRPr>
          </a:p>
          <a:p>
            <a:pPr lvl="2" eaLnBrk="1" hangingPunct="1">
              <a:lnSpc>
                <a:spcPts val="2900"/>
              </a:lnSpc>
              <a:buFont typeface="Wingdings" panose="05000000000000000000" pitchFamily="2" charset="2"/>
              <a:buChar char="n"/>
              <a:defRPr/>
            </a:pPr>
            <a:r>
              <a:rPr lang="en-US" altLang="zh-CN" sz="2000" dirty="0">
                <a:solidFill>
                  <a:srgbClr val="000000"/>
                </a:solidFill>
                <a:latin typeface="Comic Sans MS" panose="030F0702030302020204" pitchFamily="66" charset="0"/>
              </a:rPr>
              <a:t> TPC-H</a:t>
            </a:r>
            <a:r>
              <a:rPr lang="en-US" altLang="zh-CN" sz="2000" dirty="0">
                <a:solidFill>
                  <a:srgbClr val="000000"/>
                </a:solidFill>
                <a:latin typeface="Comic Sans MS" panose="030F0702030302020204" pitchFamily="66" charset="0"/>
                <a:sym typeface="Wingdings" panose="05000000000000000000" pitchFamily="2" charset="2"/>
              </a:rPr>
              <a:t></a:t>
            </a:r>
            <a:r>
              <a:rPr lang="en-US" altLang="zh-CN" sz="2000" dirty="0">
                <a:solidFill>
                  <a:srgbClr val="000000"/>
                </a:solidFill>
                <a:latin typeface="Comic Sans MS" panose="030F0702030302020204" pitchFamily="66" charset="0"/>
              </a:rPr>
              <a:t> TPC-R</a:t>
            </a:r>
            <a:r>
              <a:rPr lang="en-US" altLang="zh-CN" sz="2000" dirty="0">
                <a:solidFill>
                  <a:srgbClr val="000000"/>
                </a:solidFill>
                <a:latin typeface="Comic Sans MS" panose="030F0702030302020204" pitchFamily="66" charset="0"/>
                <a:sym typeface="Wingdings" panose="05000000000000000000" pitchFamily="2" charset="2"/>
              </a:rPr>
              <a:t></a:t>
            </a:r>
            <a:r>
              <a:rPr lang="en-US" altLang="zh-CN" sz="2000" dirty="0">
                <a:solidFill>
                  <a:srgbClr val="000000"/>
                </a:solidFill>
                <a:latin typeface="Comic Sans MS" panose="030F0702030302020204" pitchFamily="66" charset="0"/>
              </a:rPr>
              <a:t>TPC-W</a:t>
            </a:r>
            <a:endParaRPr lang="en-US" altLang="zh-CN" sz="2000" dirty="0">
              <a:solidFill>
                <a:srgbClr val="FFFFFF"/>
              </a:solidFill>
              <a:latin typeface="Comic Sans MS" panose="030F0702030302020204" pitchFamily="66" charset="0"/>
            </a:endParaRPr>
          </a:p>
          <a:p>
            <a:pPr lvl="2" eaLnBrk="1" hangingPunct="1">
              <a:lnSpc>
                <a:spcPts val="2900"/>
              </a:lnSpc>
              <a:defRPr/>
            </a:pPr>
            <a:r>
              <a:rPr lang="zh-CN" altLang="en-US" sz="2000" b="1" dirty="0">
                <a:solidFill>
                  <a:srgbClr val="000000"/>
                </a:solidFill>
                <a:latin typeface="Comic Sans MS" panose="030F0702030302020204" pitchFamily="66" charset="0"/>
              </a:rPr>
              <a:t>事务处理（</a:t>
            </a:r>
            <a:r>
              <a:rPr lang="en-US" altLang="zh-CN" sz="2000" b="1" dirty="0">
                <a:solidFill>
                  <a:srgbClr val="000000"/>
                </a:solidFill>
                <a:latin typeface="Comic Sans MS" panose="030F0702030302020204" pitchFamily="66" charset="0"/>
              </a:rPr>
              <a:t>TP</a:t>
            </a:r>
            <a:r>
              <a:rPr lang="zh-CN" altLang="en-US" sz="2000" b="1" dirty="0">
                <a:solidFill>
                  <a:srgbClr val="000000"/>
                </a:solidFill>
                <a:latin typeface="Comic Sans MS" panose="030F0702030302020204" pitchFamily="66" charset="0"/>
              </a:rPr>
              <a:t>）：数据库访问与更新。</a:t>
            </a:r>
            <a:endParaRPr lang="en-US" altLang="zh-CN" sz="2000" b="1" dirty="0">
              <a:solidFill>
                <a:srgbClr val="FFFFFF"/>
              </a:solidFill>
              <a:latin typeface="Comic Sans MS" panose="030F0702030302020204" pitchFamily="66" charset="0"/>
            </a:endParaRPr>
          </a:p>
          <a:p>
            <a:pPr lvl="2" eaLnBrk="1" hangingPunct="1">
              <a:lnSpc>
                <a:spcPts val="2900"/>
              </a:lnSpc>
              <a:defRPr/>
            </a:pPr>
            <a:r>
              <a:rPr lang="zh-CN" altLang="en-US" sz="2000" b="1" dirty="0">
                <a:solidFill>
                  <a:srgbClr val="000000"/>
                </a:solidFill>
                <a:latin typeface="Comic Sans MS" panose="030F0702030302020204" pitchFamily="66" charset="0"/>
              </a:rPr>
              <a:t>典型</a:t>
            </a:r>
            <a:r>
              <a:rPr lang="en-US" altLang="zh-CN" sz="2000" b="1" dirty="0">
                <a:solidFill>
                  <a:srgbClr val="000000"/>
                </a:solidFill>
                <a:latin typeface="Comic Sans MS" panose="030F0702030302020204" pitchFamily="66" charset="0"/>
              </a:rPr>
              <a:t>TP</a:t>
            </a:r>
            <a:r>
              <a:rPr lang="zh-CN" altLang="en-US" sz="2000" b="1" dirty="0">
                <a:solidFill>
                  <a:srgbClr val="000000"/>
                </a:solidFill>
                <a:latin typeface="Comic Sans MS" panose="030F0702030302020204" pitchFamily="66" charset="0"/>
              </a:rPr>
              <a:t>系统：机票预订系统，银行</a:t>
            </a:r>
            <a:r>
              <a:rPr lang="en-US" altLang="zh-CN" sz="2000" b="1" dirty="0">
                <a:solidFill>
                  <a:srgbClr val="000000"/>
                </a:solidFill>
                <a:latin typeface="Comic Sans MS" panose="030F0702030302020204" pitchFamily="66" charset="0"/>
              </a:rPr>
              <a:t>ATM</a:t>
            </a:r>
            <a:r>
              <a:rPr lang="zh-CN" altLang="en-US" sz="2000" b="1" dirty="0">
                <a:solidFill>
                  <a:srgbClr val="000000"/>
                </a:solidFill>
                <a:latin typeface="Comic Sans MS" panose="030F0702030302020204" pitchFamily="66" charset="0"/>
              </a:rPr>
              <a:t>系统</a:t>
            </a:r>
            <a:endParaRPr lang="en-US" altLang="zh-CN" sz="2000" b="1" dirty="0">
              <a:solidFill>
                <a:srgbClr val="FFFFFF"/>
              </a:solidFill>
              <a:latin typeface="Comic Sans MS" panose="030F0702030302020204" pitchFamily="66" charset="0"/>
            </a:endParaRPr>
          </a:p>
          <a:p>
            <a:pPr lvl="2" eaLnBrk="1" hangingPunct="1">
              <a:lnSpc>
                <a:spcPts val="2900"/>
              </a:lnSpc>
              <a:defRPr/>
            </a:pPr>
            <a:r>
              <a:rPr lang="zh-CN" altLang="en-US" sz="2000" b="1" dirty="0">
                <a:solidFill>
                  <a:srgbClr val="000000"/>
                </a:solidFill>
                <a:latin typeface="Comic Sans MS" panose="030F0702030302020204" pitchFamily="66" charset="0"/>
              </a:rPr>
              <a:t>评测指标：</a:t>
            </a:r>
            <a:r>
              <a:rPr lang="zh-CN" altLang="en-US" sz="2000" b="1" dirty="0">
                <a:solidFill>
                  <a:srgbClr val="0033FF"/>
                </a:solidFill>
              </a:rPr>
              <a:t>每秒钟处理的事务数</a:t>
            </a:r>
            <a:r>
              <a:rPr lang="zh-CN" altLang="en-US" sz="2000" b="1" dirty="0">
                <a:solidFill>
                  <a:srgbClr val="000000"/>
                </a:solidFill>
              </a:rPr>
              <a:t>。对响应时间也有要求</a:t>
            </a:r>
            <a:r>
              <a:rPr lang="zh-CN" altLang="en-US" sz="2000" b="1" dirty="0" smtClean="0">
                <a:solidFill>
                  <a:srgbClr val="000000"/>
                </a:solidFill>
              </a:rPr>
              <a:t>。</a:t>
            </a:r>
            <a:endParaRPr lang="en-US" altLang="zh-CN" sz="2000" dirty="0">
              <a:solidFill>
                <a:srgbClr val="000000"/>
              </a:solidFill>
              <a:latin typeface="Times-Roman" charset="0"/>
            </a:endParaRP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857250" y="142875"/>
            <a:ext cx="7315200" cy="1069975"/>
          </a:xfrm>
        </p:spPr>
        <p:txBody>
          <a:bodyPr/>
          <a:lstStyle/>
          <a:p>
            <a:r>
              <a:rPr lang="en-US" altLang="zh-CN" smtClean="0">
                <a:solidFill>
                  <a:srgbClr val="003FFF"/>
                </a:solidFill>
                <a:effectLst/>
              </a:rPr>
              <a:t>Embedded Benchmarks</a:t>
            </a:r>
            <a:endParaRPr lang="en-US" altLang="zh-CN" smtClean="0">
              <a:solidFill>
                <a:srgbClr val="003FFF"/>
              </a:solidFill>
              <a:effectLst/>
              <a:latin typeface="MyriadMM-It_400_600_"/>
            </a:endParaRPr>
          </a:p>
        </p:txBody>
      </p:sp>
      <p:sp>
        <p:nvSpPr>
          <p:cNvPr id="38916" name="Rectangle 3"/>
          <p:cNvSpPr>
            <a:spLocks noGrp="1" noChangeArrowheads="1"/>
          </p:cNvSpPr>
          <p:nvPr>
            <p:ph type="body" idx="1"/>
          </p:nvPr>
        </p:nvSpPr>
        <p:spPr>
          <a:xfrm>
            <a:off x="395288" y="1341438"/>
            <a:ext cx="8164512" cy="1439862"/>
          </a:xfrm>
        </p:spPr>
        <p:txBody>
          <a:bodyPr/>
          <a:lstStyle/>
          <a:p>
            <a:r>
              <a:rPr lang="en-US" altLang="zh-CN" sz="2800" smtClean="0">
                <a:solidFill>
                  <a:srgbClr val="000000"/>
                </a:solidFill>
                <a:effectLst/>
                <a:latin typeface="Comic Sans MS" panose="030F0702030302020204" pitchFamily="66" charset="0"/>
              </a:rPr>
              <a:t>EDN Embedded Microprocessor Benchmark Consortium (or </a:t>
            </a:r>
            <a:r>
              <a:rPr lang="en-US" altLang="zh-CN" sz="2800" smtClean="0">
                <a:solidFill>
                  <a:srgbClr val="0033FF"/>
                </a:solidFill>
                <a:effectLst/>
                <a:latin typeface="Comic Sans MS" panose="030F0702030302020204" pitchFamily="66" charset="0"/>
              </a:rPr>
              <a:t>EEMBC</a:t>
            </a:r>
            <a:r>
              <a:rPr lang="en-US" altLang="zh-CN" sz="2800" smtClean="0">
                <a:solidFill>
                  <a:srgbClr val="000000"/>
                </a:solidFill>
                <a:effectLst/>
                <a:latin typeface="Comic Sans MS" panose="030F0702030302020204" pitchFamily="66" charset="0"/>
              </a:rPr>
              <a:t>, pronounced “embassy”).</a:t>
            </a:r>
            <a:endParaRPr lang="en-US" altLang="zh-CN" sz="2800"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71563" y="285750"/>
            <a:ext cx="7599362" cy="666750"/>
          </a:xfrm>
        </p:spPr>
        <p:txBody>
          <a:bodyPr/>
          <a:lstStyle/>
          <a:p>
            <a:pPr>
              <a:defRPr/>
            </a:pPr>
            <a:r>
              <a:rPr lang="zh-CN" altLang="en-US" dirty="0" smtClean="0">
                <a:solidFill>
                  <a:srgbClr val="1A1A00"/>
                </a:solidFill>
              </a:rPr>
              <a:t>运行基准测试程序</a:t>
            </a:r>
            <a:r>
              <a:rPr lang="zh-CN" altLang="en-US" sz="2800" dirty="0" smtClean="0">
                <a:solidFill>
                  <a:srgbClr val="1A1A00"/>
                </a:solidFill>
              </a:rPr>
              <a:t>（</a:t>
            </a:r>
            <a:r>
              <a:rPr lang="en-US" altLang="zh-CN" sz="2800" dirty="0" smtClean="0">
                <a:solidFill>
                  <a:srgbClr val="1A1A00"/>
                </a:solidFill>
              </a:rPr>
              <a:t> </a:t>
            </a:r>
            <a:r>
              <a:rPr lang="en-US" altLang="zh-CN" sz="2800" dirty="0">
                <a:solidFill>
                  <a:srgbClr val="1A1A00"/>
                </a:solidFill>
              </a:rPr>
              <a:t>Benchmarks </a:t>
            </a:r>
            <a:r>
              <a:rPr lang="zh-CN" altLang="en-US" sz="2800" dirty="0" smtClean="0">
                <a:solidFill>
                  <a:srgbClr val="1A1A00"/>
                </a:solidFill>
              </a:rPr>
              <a:t>）</a:t>
            </a:r>
            <a:endParaRPr lang="en-US" altLang="zh-CN" sz="2800" dirty="0">
              <a:solidFill>
                <a:srgbClr val="1A1A00"/>
              </a:solidFill>
            </a:endParaRPr>
          </a:p>
        </p:txBody>
      </p:sp>
      <p:sp>
        <p:nvSpPr>
          <p:cNvPr id="39940" name="Rectangle 3"/>
          <p:cNvSpPr>
            <a:spLocks noGrp="1" noChangeArrowheads="1"/>
          </p:cNvSpPr>
          <p:nvPr>
            <p:ph type="body" idx="1"/>
          </p:nvPr>
        </p:nvSpPr>
        <p:spPr>
          <a:xfrm>
            <a:off x="395288" y="1268413"/>
            <a:ext cx="8534400" cy="4800600"/>
          </a:xfrm>
        </p:spPr>
        <p:txBody>
          <a:bodyPr/>
          <a:lstStyle/>
          <a:p>
            <a:pPr>
              <a:lnSpc>
                <a:spcPct val="90000"/>
              </a:lnSpc>
            </a:pPr>
            <a:r>
              <a:rPr lang="zh-CN" altLang="en-US" b="1" dirty="0" smtClean="0">
                <a:solidFill>
                  <a:srgbClr val="000000"/>
                </a:solidFill>
                <a:effectLst/>
                <a:latin typeface="Comic Sans MS" panose="030F0702030302020204" pitchFamily="66" charset="0"/>
              </a:rPr>
              <a:t>关键：</a:t>
            </a:r>
            <a:r>
              <a:rPr lang="zh-CN" altLang="en-US" b="1" dirty="0" smtClean="0">
                <a:solidFill>
                  <a:srgbClr val="003FFF"/>
                </a:solidFill>
                <a:effectLst/>
                <a:latin typeface="Comic Sans MS" panose="030F0702030302020204" pitchFamily="66" charset="0"/>
              </a:rPr>
              <a:t>可重现性</a:t>
            </a:r>
            <a:r>
              <a:rPr lang="zh-CN" altLang="en-US" b="1" dirty="0" smtClean="0">
                <a:solidFill>
                  <a:srgbClr val="000000"/>
                </a:solidFill>
                <a:effectLst/>
                <a:latin typeface="Comic Sans MS" panose="030F0702030302020204" pitchFamily="66" charset="0"/>
              </a:rPr>
              <a:t>（</a:t>
            </a:r>
            <a:r>
              <a:rPr lang="en-US" altLang="zh-CN" sz="2400" b="1" dirty="0" smtClean="0">
                <a:solidFill>
                  <a:srgbClr val="000000"/>
                </a:solidFill>
                <a:effectLst/>
                <a:latin typeface="Comic Sans MS" panose="030F0702030302020204" pitchFamily="66" charset="0"/>
              </a:rPr>
              <a:t>Reproducibility</a:t>
            </a:r>
            <a:r>
              <a:rPr lang="en-US" altLang="zh-CN" b="1" dirty="0" smtClean="0">
                <a:solidFill>
                  <a:srgbClr val="00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a:t>
            </a:r>
            <a:endParaRPr lang="en-US" altLang="zh-CN" b="1" dirty="0" smtClean="0">
              <a:solidFill>
                <a:srgbClr val="FFFFFF"/>
              </a:solidFill>
              <a:effectLst/>
            </a:endParaRPr>
          </a:p>
          <a:p>
            <a:pPr>
              <a:lnSpc>
                <a:spcPct val="90000"/>
              </a:lnSpc>
            </a:pPr>
            <a:r>
              <a:rPr lang="zh-CN" altLang="en-US" b="1" dirty="0" smtClean="0">
                <a:solidFill>
                  <a:srgbClr val="003FFF"/>
                </a:solidFill>
                <a:effectLst/>
                <a:latin typeface="Comic Sans MS" panose="030F0702030302020204" pitchFamily="66" charset="0"/>
              </a:rPr>
              <a:t>尽量多的细节</a:t>
            </a:r>
            <a:endParaRPr lang="en-US" altLang="zh-CN" b="1" dirty="0" smtClean="0">
              <a:solidFill>
                <a:srgbClr val="FFC000"/>
              </a:solidFill>
              <a:effectLst/>
              <a:latin typeface="Comic Sans MS" panose="030F0702030302020204" pitchFamily="66" charset="0"/>
            </a:endParaRPr>
          </a:p>
          <a:p>
            <a:pPr>
              <a:lnSpc>
                <a:spcPct val="90000"/>
              </a:lnSpc>
              <a:buFont typeface="Wingdings" panose="05000000000000000000" pitchFamily="2" charset="2"/>
              <a:buNone/>
            </a:pPr>
            <a:r>
              <a:rPr lang="en-US" altLang="zh-CN" b="1" dirty="0" smtClean="0">
                <a:solidFill>
                  <a:srgbClr val="00FFFF"/>
                </a:solidFill>
                <a:effectLst/>
                <a:latin typeface="Comic Sans MS" panose="030F0702030302020204" pitchFamily="66" charset="0"/>
              </a:rPr>
              <a:t>  </a:t>
            </a:r>
            <a:r>
              <a:rPr lang="zh-CN" altLang="en-US" sz="2800" b="1" dirty="0" smtClean="0">
                <a:solidFill>
                  <a:srgbClr val="000000"/>
                </a:solidFill>
                <a:effectLst/>
                <a:latin typeface="Comic Sans MS" panose="030F0702030302020204" pitchFamily="66" charset="0"/>
              </a:rPr>
              <a:t>列出实验时所有的假定和条件</a:t>
            </a:r>
            <a:endParaRPr lang="en-US" altLang="zh-CN" sz="2800" b="1" dirty="0" smtClean="0">
              <a:solidFill>
                <a:srgbClr val="FFFFFF"/>
              </a:solidFill>
              <a:effectLst/>
              <a:latin typeface="Comic Sans MS" panose="030F0702030302020204" pitchFamily="66" charset="0"/>
            </a:endParaRPr>
          </a:p>
          <a:p>
            <a:pPr lvl="1">
              <a:lnSpc>
                <a:spcPct val="90000"/>
              </a:lnSpc>
            </a:pPr>
            <a:r>
              <a:rPr lang="zh-CN" altLang="en-US" b="1" dirty="0" smtClean="0">
                <a:solidFill>
                  <a:srgbClr val="000000"/>
                </a:solidFill>
                <a:effectLst/>
                <a:latin typeface="Comic Sans MS" panose="030F0702030302020204" pitchFamily="66" charset="0"/>
              </a:rPr>
              <a:t>如：</a:t>
            </a:r>
            <a:r>
              <a:rPr lang="en-US" altLang="zh-CN" b="1" dirty="0" smtClean="0">
                <a:solidFill>
                  <a:srgbClr val="000000"/>
                </a:solidFill>
                <a:effectLst/>
                <a:latin typeface="Comic Sans MS" panose="030F0702030302020204" pitchFamily="66" charset="0"/>
              </a:rPr>
              <a:t>program input, version of the program, version of the compiler, optimization level, OS version, main memory size, disk types, etc. </a:t>
            </a:r>
            <a:endParaRPr lang="en-US" altLang="zh-CN" b="1" dirty="0" smtClean="0">
              <a:solidFill>
                <a:srgbClr val="FFFFFF"/>
              </a:solidFill>
              <a:effectLst/>
              <a:latin typeface="Comic Sans MS" panose="030F0702030302020204" pitchFamily="66" charset="0"/>
            </a:endParaRPr>
          </a:p>
          <a:p>
            <a:pPr>
              <a:lnSpc>
                <a:spcPct val="150000"/>
              </a:lnSpc>
            </a:pPr>
            <a:r>
              <a:rPr lang="zh-CN" altLang="en-US" b="1" dirty="0" smtClean="0">
                <a:solidFill>
                  <a:srgbClr val="000000"/>
                </a:solidFill>
                <a:effectLst/>
                <a:latin typeface="Comic Sans MS" panose="030F0702030302020204" pitchFamily="66" charset="0"/>
              </a:rPr>
              <a:t>系统软件的配置会有效地影响</a:t>
            </a:r>
            <a:r>
              <a:rPr lang="en-US" altLang="zh-CN" b="1" dirty="0" smtClean="0">
                <a:solidFill>
                  <a:srgbClr val="000000"/>
                </a:solidFill>
                <a:effectLst/>
                <a:latin typeface="Comic Sans MS" panose="030F0702030302020204" pitchFamily="66" charset="0"/>
              </a:rPr>
              <a:t>benchmark</a:t>
            </a:r>
            <a:r>
              <a:rPr lang="zh-CN" altLang="en-US" b="1" dirty="0" smtClean="0">
                <a:solidFill>
                  <a:srgbClr val="000000"/>
                </a:solidFill>
                <a:effectLst/>
                <a:latin typeface="Comic Sans MS" panose="030F0702030302020204" pitchFamily="66" charset="0"/>
              </a:rPr>
              <a:t>的性能结果。</a:t>
            </a:r>
            <a:endParaRPr lang="en-US" altLang="zh-CN" b="1" dirty="0" smtClean="0">
              <a:solidFill>
                <a:srgbClr val="000000"/>
              </a:solidFill>
              <a:effectLst/>
              <a:latin typeface="Times-Roman"/>
            </a:endParaRP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042988" y="549275"/>
            <a:ext cx="7273925" cy="409575"/>
          </a:xfrm>
        </p:spPr>
        <p:txBody>
          <a:bodyPr/>
          <a:lstStyle/>
          <a:p>
            <a:pPr>
              <a:defRPr/>
            </a:pPr>
            <a:r>
              <a:rPr lang="zh-CN" altLang="en-US" dirty="0" smtClean="0">
                <a:solidFill>
                  <a:srgbClr val="0000FF"/>
                </a:solidFill>
              </a:rPr>
              <a:t>比较两个机器</a:t>
            </a:r>
            <a:endParaRPr lang="en-US" altLang="zh-CN" dirty="0">
              <a:solidFill>
                <a:srgbClr val="0000FF"/>
              </a:solidFill>
              <a:latin typeface="Arial Narrow" panose="020B0606020202030204" pitchFamily="34" charset="0"/>
            </a:endParaRPr>
          </a:p>
        </p:txBody>
      </p:sp>
      <p:sp>
        <p:nvSpPr>
          <p:cNvPr id="196611" name="Rectangle 3"/>
          <p:cNvSpPr>
            <a:spLocks noGrp="1" noChangeArrowheads="1"/>
          </p:cNvSpPr>
          <p:nvPr>
            <p:ph type="body" idx="1"/>
          </p:nvPr>
        </p:nvSpPr>
        <p:spPr>
          <a:xfrm>
            <a:off x="179388" y="1546225"/>
            <a:ext cx="8964612" cy="4740275"/>
          </a:xfrm>
        </p:spPr>
        <p:txBody>
          <a:bodyPr/>
          <a:lstStyle/>
          <a:p>
            <a:pPr>
              <a:lnSpc>
                <a:spcPct val="90000"/>
              </a:lnSpc>
              <a:buFont typeface="Wingdings" panose="05000000000000000000" pitchFamily="2" charset="2"/>
              <a:buNone/>
              <a:defRPr/>
            </a:pPr>
            <a:r>
              <a:rPr lang="en-US" altLang="zh-CN" sz="2400" b="1" dirty="0">
                <a:solidFill>
                  <a:srgbClr val="FFFFFF"/>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Machine        CPI       Clock Period   </a:t>
            </a:r>
            <a:r>
              <a:rPr lang="en-US" altLang="zh-CN" sz="2400" b="1" dirty="0" err="1">
                <a:solidFill>
                  <a:srgbClr val="000000"/>
                </a:solidFill>
                <a:latin typeface="Times New Roman" panose="02020603050405020304" pitchFamily="18" charset="0"/>
              </a:rPr>
              <a:t>Avg</a:t>
            </a:r>
            <a:r>
              <a:rPr lang="en-US" altLang="zh-CN" sz="2400" b="1" dirty="0">
                <a:solidFill>
                  <a:srgbClr val="000000"/>
                </a:solidFill>
                <a:latin typeface="Times New Roman" panose="02020603050405020304" pitchFamily="18" charset="0"/>
              </a:rPr>
              <a:t> Instruction Time (secs)</a:t>
            </a:r>
            <a:endParaRPr lang="en-US" altLang="zh-CN" sz="2400" b="1" dirty="0">
              <a:solidFill>
                <a:srgbClr val="FFFFFF"/>
              </a:solidFill>
              <a:latin typeface="Times New Roman" panose="02020603050405020304" pitchFamily="18" charset="0"/>
            </a:endParaRPr>
          </a:p>
          <a:p>
            <a:pPr>
              <a:lnSpc>
                <a:spcPct val="90000"/>
              </a:lnSpc>
              <a:buFont typeface="Wingdings" panose="05000000000000000000" pitchFamily="2" charset="2"/>
              <a:buNone/>
              <a:defRPr/>
            </a:pPr>
            <a:r>
              <a:rPr lang="en-US" altLang="zh-CN" sz="2400" b="1" dirty="0">
                <a:solidFill>
                  <a:srgbClr val="000000"/>
                </a:solidFill>
                <a:latin typeface="Times New Roman" panose="02020603050405020304" pitchFamily="18" charset="0"/>
              </a:rPr>
              <a:t>	Machine A     1.2                    2 ns	</a:t>
            </a:r>
            <a:r>
              <a:rPr lang="en-US" altLang="zh-CN" sz="2400" b="1" dirty="0" smtClean="0">
                <a:solidFill>
                  <a:srgbClr val="000000"/>
                </a:solidFill>
                <a:latin typeface="Times New Roman" panose="02020603050405020304" pitchFamily="18" charset="0"/>
              </a:rPr>
              <a:t>?</a:t>
            </a:r>
            <a:endParaRPr lang="en-US" altLang="zh-CN" sz="2400" b="1" dirty="0">
              <a:solidFill>
                <a:srgbClr val="FFFFFF"/>
              </a:solidFill>
              <a:latin typeface="Times New Roman" panose="02020603050405020304" pitchFamily="18" charset="0"/>
            </a:endParaRPr>
          </a:p>
          <a:p>
            <a:pPr>
              <a:lnSpc>
                <a:spcPct val="90000"/>
              </a:lnSpc>
              <a:buFont typeface="Wingdings" panose="05000000000000000000" pitchFamily="2" charset="2"/>
              <a:buNone/>
              <a:defRPr/>
            </a:pPr>
            <a:r>
              <a:rPr lang="en-US" altLang="zh-CN" sz="2400" b="1" dirty="0">
                <a:solidFill>
                  <a:srgbClr val="000000"/>
                </a:solidFill>
                <a:latin typeface="Times New Roman" panose="02020603050405020304" pitchFamily="18" charset="0"/>
              </a:rPr>
              <a:t>	Machine B      2.5                   1 </a:t>
            </a:r>
            <a:r>
              <a:rPr lang="en-US" altLang="zh-CN" sz="2400" b="1" dirty="0" smtClean="0">
                <a:solidFill>
                  <a:srgbClr val="000000"/>
                </a:solidFill>
                <a:latin typeface="Times New Roman" panose="02020603050405020304" pitchFamily="18" charset="0"/>
              </a:rPr>
              <a:t>ns             ?</a:t>
            </a:r>
            <a:endParaRPr lang="en-US" altLang="zh-CN" sz="2800" b="1" dirty="0">
              <a:solidFill>
                <a:srgbClr val="FFFFFF"/>
              </a:solidFill>
              <a:latin typeface="Times New Roman" panose="02020603050405020304" pitchFamily="18" charset="0"/>
            </a:endParaRPr>
          </a:p>
          <a:p>
            <a:pPr>
              <a:defRPr/>
            </a:pPr>
            <a:endParaRPr lang="en-US" altLang="zh-CN" sz="2200" dirty="0">
              <a:solidFill>
                <a:srgbClr val="00FFFF"/>
              </a:solidFill>
              <a:latin typeface="Comic Sans MS" panose="030F0702030302020204" pitchFamily="66" charset="0"/>
            </a:endParaRPr>
          </a:p>
          <a:p>
            <a:pPr>
              <a:defRPr/>
            </a:pPr>
            <a:r>
              <a:rPr lang="zh-CN" altLang="en-US" sz="2400" dirty="0" smtClean="0">
                <a:solidFill>
                  <a:srgbClr val="000000"/>
                </a:solidFill>
                <a:latin typeface="Comic Sans MS" panose="030F0702030302020204" pitchFamily="66" charset="0"/>
              </a:rPr>
              <a:t>哪个机器更快？</a:t>
            </a:r>
            <a:endParaRPr lang="en-US" altLang="zh-CN" sz="2400" dirty="0">
              <a:solidFill>
                <a:srgbClr val="FFC000"/>
              </a:solidFill>
              <a:latin typeface="Comic Sans MS" panose="030F0702030302020204" pitchFamily="66" charset="0"/>
            </a:endParaRPr>
          </a:p>
          <a:p>
            <a:pPr>
              <a:defRPr/>
            </a:pPr>
            <a:r>
              <a:rPr lang="zh-CN" altLang="en-US" sz="2400" dirty="0" smtClean="0">
                <a:solidFill>
                  <a:srgbClr val="000000"/>
                </a:solidFill>
              </a:rPr>
              <a:t>快多少？</a:t>
            </a:r>
            <a:endParaRPr lang="en-US" altLang="zh-CN" sz="2400" dirty="0">
              <a:solidFill>
                <a:srgbClr val="003FFF"/>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042988" y="549275"/>
            <a:ext cx="7273925" cy="409575"/>
          </a:xfrm>
        </p:spPr>
        <p:txBody>
          <a:bodyPr/>
          <a:lstStyle/>
          <a:p>
            <a:pPr>
              <a:defRPr/>
            </a:pPr>
            <a:r>
              <a:rPr lang="zh-CN" altLang="en-US" dirty="0" smtClean="0">
                <a:solidFill>
                  <a:srgbClr val="0000FF"/>
                </a:solidFill>
              </a:rPr>
              <a:t>比较两个机器</a:t>
            </a:r>
            <a:endParaRPr lang="en-US" altLang="zh-CN" dirty="0">
              <a:solidFill>
                <a:srgbClr val="0000FF"/>
              </a:solidFill>
              <a:latin typeface="Arial Narrow" panose="020B0606020202030204" pitchFamily="34" charset="0"/>
            </a:endParaRPr>
          </a:p>
        </p:txBody>
      </p:sp>
      <p:sp>
        <p:nvSpPr>
          <p:cNvPr id="196611" name="Rectangle 3"/>
          <p:cNvSpPr>
            <a:spLocks noGrp="1" noChangeArrowheads="1"/>
          </p:cNvSpPr>
          <p:nvPr>
            <p:ph type="body" idx="1"/>
          </p:nvPr>
        </p:nvSpPr>
        <p:spPr>
          <a:xfrm>
            <a:off x="179388" y="1546225"/>
            <a:ext cx="8964612" cy="4740275"/>
          </a:xfrm>
        </p:spPr>
        <p:txBody>
          <a:bodyPr/>
          <a:lstStyle/>
          <a:p>
            <a:pPr>
              <a:lnSpc>
                <a:spcPct val="90000"/>
              </a:lnSpc>
              <a:buFont typeface="Wingdings" panose="05000000000000000000" pitchFamily="2" charset="2"/>
              <a:buNone/>
              <a:defRPr/>
            </a:pPr>
            <a:r>
              <a:rPr lang="en-US" altLang="zh-CN" sz="2400" b="1" dirty="0">
                <a:solidFill>
                  <a:srgbClr val="FFFFFF"/>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Machine        CPI       Clock Period   </a:t>
            </a:r>
            <a:r>
              <a:rPr lang="en-US" altLang="zh-CN" sz="2400" b="1" dirty="0" err="1">
                <a:solidFill>
                  <a:srgbClr val="000000"/>
                </a:solidFill>
                <a:latin typeface="Times New Roman" panose="02020603050405020304" pitchFamily="18" charset="0"/>
              </a:rPr>
              <a:t>Avg</a:t>
            </a:r>
            <a:r>
              <a:rPr lang="en-US" altLang="zh-CN" sz="2400" b="1" dirty="0">
                <a:solidFill>
                  <a:srgbClr val="000000"/>
                </a:solidFill>
                <a:latin typeface="Times New Roman" panose="02020603050405020304" pitchFamily="18" charset="0"/>
              </a:rPr>
              <a:t> Instruction Time (secs)</a:t>
            </a:r>
            <a:endParaRPr lang="en-US" altLang="zh-CN" sz="2400" b="1" dirty="0">
              <a:solidFill>
                <a:srgbClr val="FFFFFF"/>
              </a:solidFill>
              <a:latin typeface="Times New Roman" panose="02020603050405020304" pitchFamily="18" charset="0"/>
            </a:endParaRPr>
          </a:p>
          <a:p>
            <a:pPr>
              <a:lnSpc>
                <a:spcPct val="90000"/>
              </a:lnSpc>
              <a:buFont typeface="Wingdings" panose="05000000000000000000" pitchFamily="2" charset="2"/>
              <a:buNone/>
              <a:defRPr/>
            </a:pPr>
            <a:r>
              <a:rPr lang="en-US" altLang="zh-CN" sz="2400" b="1" dirty="0">
                <a:solidFill>
                  <a:srgbClr val="000000"/>
                </a:solidFill>
                <a:latin typeface="Times New Roman" panose="02020603050405020304" pitchFamily="18" charset="0"/>
              </a:rPr>
              <a:t>	Machine A     1.2                    2 ns	</a:t>
            </a:r>
            <a:r>
              <a:rPr lang="en-US" altLang="zh-CN" sz="2400" b="1" dirty="0" smtClean="0">
                <a:solidFill>
                  <a:srgbClr val="000000"/>
                </a:solidFill>
                <a:latin typeface="Times New Roman" panose="02020603050405020304" pitchFamily="18" charset="0"/>
              </a:rPr>
              <a:t>1.2</a:t>
            </a:r>
            <a:r>
              <a:rPr lang="zh-CN" altLang="en-US" sz="2400" b="1" dirty="0" smtClean="0">
                <a:solidFill>
                  <a:srgbClr val="000000"/>
                </a:solidFill>
                <a:latin typeface="Times New Roman" panose="02020603050405020304" pitchFamily="18" charset="0"/>
              </a:rPr>
              <a:t>*</a:t>
            </a:r>
            <a:r>
              <a:rPr lang="en-US" altLang="zh-CN" sz="2400" b="1" dirty="0" smtClean="0">
                <a:solidFill>
                  <a:srgbClr val="000000"/>
                </a:solidFill>
                <a:latin typeface="Times New Roman" panose="02020603050405020304" pitchFamily="18" charset="0"/>
              </a:rPr>
              <a:t>2=2.4ns</a:t>
            </a:r>
            <a:endParaRPr lang="en-US" altLang="zh-CN" sz="2400" b="1" dirty="0">
              <a:solidFill>
                <a:srgbClr val="FFFFFF"/>
              </a:solidFill>
              <a:latin typeface="Times New Roman" panose="02020603050405020304" pitchFamily="18" charset="0"/>
            </a:endParaRPr>
          </a:p>
          <a:p>
            <a:pPr>
              <a:lnSpc>
                <a:spcPct val="90000"/>
              </a:lnSpc>
              <a:buFont typeface="Wingdings" panose="05000000000000000000" pitchFamily="2" charset="2"/>
              <a:buNone/>
              <a:defRPr/>
            </a:pPr>
            <a:r>
              <a:rPr lang="en-US" altLang="zh-CN" sz="2400" b="1" dirty="0">
                <a:solidFill>
                  <a:srgbClr val="000000"/>
                </a:solidFill>
                <a:latin typeface="Times New Roman" panose="02020603050405020304" pitchFamily="18" charset="0"/>
              </a:rPr>
              <a:t>	Machine B      2.5                   1 </a:t>
            </a:r>
            <a:r>
              <a:rPr lang="en-US" altLang="zh-CN" sz="2400" b="1" dirty="0" smtClean="0">
                <a:solidFill>
                  <a:srgbClr val="000000"/>
                </a:solidFill>
                <a:latin typeface="Times New Roman" panose="02020603050405020304" pitchFamily="18" charset="0"/>
              </a:rPr>
              <a:t>ns             2.5ns</a:t>
            </a:r>
            <a:endParaRPr lang="en-US" altLang="zh-CN" sz="2800" b="1" dirty="0">
              <a:solidFill>
                <a:srgbClr val="FFFFFF"/>
              </a:solidFill>
              <a:latin typeface="Times New Roman" panose="02020603050405020304" pitchFamily="18" charset="0"/>
            </a:endParaRPr>
          </a:p>
          <a:p>
            <a:pPr>
              <a:defRPr/>
            </a:pPr>
            <a:endParaRPr lang="en-US" altLang="zh-CN" sz="2200" dirty="0">
              <a:solidFill>
                <a:srgbClr val="00FFFF"/>
              </a:solidFill>
              <a:latin typeface="Comic Sans MS" panose="030F0702030302020204" pitchFamily="66" charset="0"/>
            </a:endParaRPr>
          </a:p>
          <a:p>
            <a:pPr>
              <a:defRPr/>
            </a:pPr>
            <a:r>
              <a:rPr lang="en-US" altLang="zh-CN" sz="2200" dirty="0">
                <a:solidFill>
                  <a:srgbClr val="003FFF"/>
                </a:solidFill>
                <a:latin typeface="Comic Sans MS" panose="030F0702030302020204" pitchFamily="66" charset="0"/>
              </a:rPr>
              <a:t>CPU Time = </a:t>
            </a:r>
            <a:r>
              <a:rPr lang="zh-CN" altLang="en-US" sz="2200" b="1" dirty="0" smtClean="0">
                <a:solidFill>
                  <a:srgbClr val="003FFF"/>
                </a:solidFill>
                <a:effectLst/>
                <a:latin typeface="Comic Sans MS" panose="030F0702030302020204" pitchFamily="66" charset="0"/>
              </a:rPr>
              <a:t>执行指令条数 </a:t>
            </a:r>
            <a:r>
              <a:rPr lang="en-US" altLang="zh-CN" sz="2200" dirty="0" smtClean="0">
                <a:solidFill>
                  <a:srgbClr val="003FFF"/>
                </a:solidFill>
                <a:latin typeface="Comic Sans MS" panose="030F0702030302020204" pitchFamily="66" charset="0"/>
              </a:rPr>
              <a:t>* </a:t>
            </a:r>
            <a:r>
              <a:rPr lang="en-US" altLang="zh-CN" sz="2200" dirty="0" err="1">
                <a:solidFill>
                  <a:srgbClr val="003FFF"/>
                </a:solidFill>
                <a:latin typeface="Comic Sans MS" panose="030F0702030302020204" pitchFamily="66" charset="0"/>
              </a:rPr>
              <a:t>avg</a:t>
            </a:r>
            <a:r>
              <a:rPr lang="en-US" altLang="zh-CN" sz="2200" dirty="0">
                <a:solidFill>
                  <a:srgbClr val="003FFF"/>
                </a:solidFill>
                <a:latin typeface="Comic Sans MS" panose="030F0702030302020204" pitchFamily="66" charset="0"/>
              </a:rPr>
              <a:t> instruction time</a:t>
            </a:r>
            <a:endParaRPr lang="en-US" altLang="zh-CN" b="1" dirty="0">
              <a:solidFill>
                <a:srgbClr val="FFC000"/>
              </a:solidFill>
              <a:latin typeface="Arial Narrow" panose="020B0606020202030204" pitchFamily="34" charset="0"/>
            </a:endParaRPr>
          </a:p>
          <a:p>
            <a:pPr>
              <a:defRPr/>
            </a:pPr>
            <a:r>
              <a:rPr lang="en-US" altLang="zh-CN" sz="2400" dirty="0">
                <a:solidFill>
                  <a:srgbClr val="000000"/>
                </a:solidFill>
                <a:latin typeface="Comic Sans MS" panose="030F0702030302020204" pitchFamily="66" charset="0"/>
              </a:rPr>
              <a:t>Assume 1,000,000, 000 instructions</a:t>
            </a:r>
            <a:endParaRPr lang="en-US" altLang="zh-CN" dirty="0">
              <a:solidFill>
                <a:srgbClr val="FFFFFF"/>
              </a:solidFill>
            </a:endParaRPr>
          </a:p>
          <a:p>
            <a:pPr>
              <a:defRPr/>
            </a:pPr>
            <a:r>
              <a:rPr lang="en-US" altLang="zh-CN" sz="2400" dirty="0">
                <a:solidFill>
                  <a:srgbClr val="000000"/>
                </a:solidFill>
              </a:rPr>
              <a:t>Machine A:   </a:t>
            </a:r>
            <a:r>
              <a:rPr lang="en-US" altLang="zh-CN" sz="2400" dirty="0">
                <a:solidFill>
                  <a:srgbClr val="003FFF"/>
                </a:solidFill>
                <a:latin typeface="Comic Sans MS" panose="030F0702030302020204" pitchFamily="66" charset="0"/>
              </a:rPr>
              <a:t>1,000,000,000 * 2.4ns = 2.4 seconds</a:t>
            </a:r>
            <a:endParaRPr lang="en-US" altLang="zh-CN" sz="2400" dirty="0">
              <a:solidFill>
                <a:srgbClr val="FFC000"/>
              </a:solidFill>
              <a:latin typeface="Comic Sans MS" panose="030F0702030302020204" pitchFamily="66" charset="0"/>
            </a:endParaRPr>
          </a:p>
          <a:p>
            <a:pPr>
              <a:defRPr/>
            </a:pPr>
            <a:r>
              <a:rPr lang="en-US" altLang="zh-CN" sz="2400" dirty="0">
                <a:solidFill>
                  <a:srgbClr val="000000"/>
                </a:solidFill>
              </a:rPr>
              <a:t>Machine B</a:t>
            </a:r>
            <a:r>
              <a:rPr lang="en-US" altLang="zh-CN" sz="2400" dirty="0">
                <a:solidFill>
                  <a:srgbClr val="003FFF"/>
                </a:solidFill>
                <a:latin typeface="Comic Sans MS" panose="030F0702030302020204" pitchFamily="66" charset="0"/>
              </a:rPr>
              <a:t>:   1,000,000,000 * 2.5ns = 2.5 seconds</a:t>
            </a:r>
            <a:endParaRPr lang="en-US" altLang="zh-CN" sz="2400" dirty="0">
              <a:solidFill>
                <a:srgbClr val="FFC000"/>
              </a:solidFill>
              <a:latin typeface="Comic Sans MS" panose="030F0702030302020204" pitchFamily="66" charset="0"/>
            </a:endParaRPr>
          </a:p>
          <a:p>
            <a:pPr>
              <a:defRPr/>
            </a:pPr>
            <a:r>
              <a:rPr lang="zh-CN" altLang="en-US" sz="2400" dirty="0" smtClean="0">
                <a:solidFill>
                  <a:srgbClr val="000000"/>
                </a:solidFill>
                <a:latin typeface="Comic Sans MS" panose="030F0702030302020204" pitchFamily="66" charset="0"/>
              </a:rPr>
              <a:t>哪个机器更快？</a:t>
            </a:r>
            <a:r>
              <a:rPr lang="en-US" altLang="zh-CN" sz="2400" dirty="0" smtClean="0">
                <a:solidFill>
                  <a:srgbClr val="003FFF"/>
                </a:solidFill>
                <a:latin typeface="Comic Sans MS" panose="030F0702030302020204" pitchFamily="66" charset="0"/>
              </a:rPr>
              <a:t> </a:t>
            </a:r>
            <a:r>
              <a:rPr lang="en-US" altLang="zh-CN" sz="2400" dirty="0">
                <a:solidFill>
                  <a:srgbClr val="003FFF"/>
                </a:solidFill>
                <a:latin typeface="Comic Sans MS" panose="030F0702030302020204" pitchFamily="66" charset="0"/>
              </a:rPr>
              <a:t>Machine A</a:t>
            </a:r>
            <a:endParaRPr lang="en-US" altLang="zh-CN" sz="2400" dirty="0">
              <a:solidFill>
                <a:srgbClr val="FFC000"/>
              </a:solidFill>
              <a:latin typeface="Comic Sans MS" panose="030F0702030302020204" pitchFamily="66" charset="0"/>
            </a:endParaRPr>
          </a:p>
          <a:p>
            <a:pPr>
              <a:defRPr/>
            </a:pPr>
            <a:r>
              <a:rPr lang="zh-CN" altLang="en-US" sz="2400" dirty="0" smtClean="0">
                <a:solidFill>
                  <a:srgbClr val="000000"/>
                </a:solidFill>
              </a:rPr>
              <a:t>快多少？</a:t>
            </a:r>
            <a:r>
              <a:rPr lang="en-US" altLang="zh-CN" sz="2400" dirty="0" smtClean="0">
                <a:solidFill>
                  <a:srgbClr val="000000"/>
                </a:solidFill>
              </a:rPr>
              <a:t>             </a:t>
            </a:r>
            <a:r>
              <a:rPr lang="en-US" altLang="zh-CN" sz="2400" dirty="0">
                <a:solidFill>
                  <a:srgbClr val="003FFF"/>
                </a:solidFill>
                <a:latin typeface="Comic Sans MS" panose="030F0702030302020204" pitchFamily="66" charset="0"/>
              </a:rPr>
              <a:t>2.5 / 2.4 = 1.04 times faster</a:t>
            </a:r>
            <a:endParaRPr lang="en-US" altLang="zh-CN" sz="2400" dirty="0">
              <a:solidFill>
                <a:srgbClr val="003FFF"/>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1071563" y="476250"/>
            <a:ext cx="7318375" cy="738188"/>
          </a:xfrm>
        </p:spPr>
        <p:txBody>
          <a:bodyPr/>
          <a:lstStyle/>
          <a:p>
            <a:pPr>
              <a:defRPr/>
            </a:pPr>
            <a:r>
              <a:rPr lang="zh-CN" altLang="en-US" dirty="0" smtClean="0">
                <a:solidFill>
                  <a:srgbClr val="0000FF"/>
                </a:solidFill>
                <a:latin typeface="Arial Narrow" panose="020B0606020202030204" pitchFamily="34" charset="0"/>
              </a:rPr>
              <a:t>比较性能</a:t>
            </a:r>
            <a:endParaRPr lang="en-US" altLang="zh-CN" dirty="0">
              <a:solidFill>
                <a:srgbClr val="0000FF"/>
              </a:solidFill>
              <a:latin typeface="Arial Narrow" panose="020B0606020202030204" pitchFamily="34" charset="0"/>
            </a:endParaRPr>
          </a:p>
        </p:txBody>
      </p:sp>
      <p:sp>
        <p:nvSpPr>
          <p:cNvPr id="197635" name="Rectangle 3"/>
          <p:cNvSpPr>
            <a:spLocks noGrp="1" noChangeArrowheads="1"/>
          </p:cNvSpPr>
          <p:nvPr>
            <p:ph type="body" idx="1"/>
          </p:nvPr>
        </p:nvSpPr>
        <p:spPr/>
        <p:txBody>
          <a:bodyPr/>
          <a:lstStyle/>
          <a:p>
            <a:pPr>
              <a:defRPr/>
            </a:pPr>
            <a:endParaRPr lang="en-US" altLang="zh-CN" dirty="0">
              <a:solidFill>
                <a:srgbClr val="FFFFFF"/>
              </a:solidFill>
              <a:latin typeface="Arial Narrow" panose="020B0606020202030204" pitchFamily="34" charset="0"/>
            </a:endParaRPr>
          </a:p>
          <a:p>
            <a:pPr>
              <a:defRPr/>
            </a:pPr>
            <a:endParaRPr lang="en-US" altLang="zh-CN" dirty="0"/>
          </a:p>
        </p:txBody>
      </p:sp>
      <p:sp>
        <p:nvSpPr>
          <p:cNvPr id="41989" name="Rectangle 4"/>
          <p:cNvSpPr>
            <a:spLocks noChangeArrowheads="1"/>
          </p:cNvSpPr>
          <p:nvPr/>
        </p:nvSpPr>
        <p:spPr bwMode="auto">
          <a:xfrm>
            <a:off x="500063" y="1428750"/>
            <a:ext cx="80724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ts val="3500"/>
              </a:lnSpc>
              <a:spcBef>
                <a:spcPct val="0"/>
              </a:spcBef>
              <a:buClrTx/>
              <a:buSzTx/>
              <a:buFontTx/>
              <a:buChar char="•"/>
            </a:pPr>
            <a:r>
              <a:rPr kumimoji="1" lang="en-US" altLang="zh-CN" sz="2000" b="1">
                <a:solidFill>
                  <a:srgbClr val="000000"/>
                </a:solidFill>
                <a:latin typeface="Comic Sans MS" panose="030F0702030302020204" pitchFamily="66" charset="0"/>
              </a:rPr>
              <a:t> </a:t>
            </a:r>
            <a:r>
              <a:rPr kumimoji="1" lang="zh-CN" altLang="en-US" sz="2800" b="1">
                <a:solidFill>
                  <a:srgbClr val="000000"/>
                </a:solidFill>
                <a:latin typeface="Comic Sans MS" panose="030F0702030302020204" pitchFamily="66" charset="0"/>
              </a:rPr>
              <a:t>为什么要比较不同机器或者不同程序的性能？</a:t>
            </a:r>
            <a:endParaRPr kumimoji="1" lang="en-US" altLang="zh-CN" sz="2800" b="1">
              <a:solidFill>
                <a:srgbClr val="FFFFFF"/>
              </a:solidFill>
              <a:latin typeface="Comic Sans MS" panose="030F0702030302020204" pitchFamily="66" charset="0"/>
            </a:endParaRPr>
          </a:p>
          <a:p>
            <a:pPr lvl="1">
              <a:lnSpc>
                <a:spcPts val="3500"/>
              </a:lnSpc>
              <a:spcBef>
                <a:spcPct val="0"/>
              </a:spcBef>
              <a:buClrTx/>
              <a:buSzTx/>
              <a:buFontTx/>
              <a:buChar char="•"/>
            </a:pPr>
            <a:r>
              <a:rPr kumimoji="1" lang="zh-CN" altLang="en-US" sz="2400" b="1">
                <a:solidFill>
                  <a:srgbClr val="000000"/>
                </a:solidFill>
                <a:latin typeface="Comic Sans MS" panose="030F0702030302020204" pitchFamily="66" charset="0"/>
              </a:rPr>
              <a:t>要帮助设计者知道哪一个更好</a:t>
            </a:r>
            <a:endParaRPr kumimoji="1" lang="en-US" altLang="zh-CN" sz="2400" b="1">
              <a:solidFill>
                <a:srgbClr val="FFFFFF"/>
              </a:solidFill>
              <a:latin typeface="Comic Sans MS" panose="030F0702030302020204" pitchFamily="66" charset="0"/>
            </a:endParaRPr>
          </a:p>
          <a:p>
            <a:pPr lvl="1">
              <a:lnSpc>
                <a:spcPts val="3500"/>
              </a:lnSpc>
              <a:spcBef>
                <a:spcPct val="0"/>
              </a:spcBef>
              <a:buClrTx/>
              <a:buSzTx/>
              <a:buFontTx/>
              <a:buChar char="•"/>
            </a:pPr>
            <a:r>
              <a:rPr kumimoji="1" lang="zh-CN" altLang="en-US" sz="2400" b="1">
                <a:solidFill>
                  <a:srgbClr val="000000"/>
                </a:solidFill>
                <a:latin typeface="Comic Sans MS" panose="030F0702030302020204" pitchFamily="66" charset="0"/>
              </a:rPr>
              <a:t>要给销售在新闻发布时一个有力的依据</a:t>
            </a:r>
            <a:endParaRPr kumimoji="1" lang="en-US" altLang="zh-CN" sz="2400" b="1">
              <a:solidFill>
                <a:srgbClr val="FFFFFF"/>
              </a:solidFill>
              <a:latin typeface="Comic Sans MS" panose="030F0702030302020204" pitchFamily="66" charset="0"/>
            </a:endParaRPr>
          </a:p>
          <a:p>
            <a:pPr lvl="1">
              <a:lnSpc>
                <a:spcPts val="3500"/>
              </a:lnSpc>
              <a:spcBef>
                <a:spcPct val="0"/>
              </a:spcBef>
              <a:buClrTx/>
              <a:buSzTx/>
              <a:buFontTx/>
              <a:buChar char="•"/>
            </a:pPr>
            <a:r>
              <a:rPr kumimoji="1" lang="zh-CN" altLang="en-US" sz="2400" b="1">
                <a:solidFill>
                  <a:srgbClr val="000000"/>
                </a:solidFill>
                <a:latin typeface="Comic Sans MS" panose="030F0702030302020204" pitchFamily="66" charset="0"/>
              </a:rPr>
              <a:t>要帮助消费者选择满足自己需求的机器</a:t>
            </a:r>
            <a:endParaRPr kumimoji="1" lang="en-US" altLang="zh-CN" sz="2400" b="1">
              <a:solidFill>
                <a:srgbClr val="FFFFFF"/>
              </a:solidFill>
              <a:latin typeface="Comic Sans MS" panose="030F0702030302020204" pitchFamily="66" charset="0"/>
            </a:endParaRPr>
          </a:p>
          <a:p>
            <a:pPr>
              <a:lnSpc>
                <a:spcPts val="3500"/>
              </a:lnSpc>
              <a:spcBef>
                <a:spcPct val="0"/>
              </a:spcBef>
              <a:buClrTx/>
              <a:buSzTx/>
              <a:buFontTx/>
              <a:buChar char="•"/>
            </a:pPr>
            <a:r>
              <a:rPr kumimoji="1" lang="en-US" altLang="zh-CN" sz="2400" b="1">
                <a:solidFill>
                  <a:srgbClr val="000000"/>
                </a:solidFill>
                <a:latin typeface="Comic Sans MS" panose="030F0702030302020204" pitchFamily="66" charset="0"/>
              </a:rPr>
              <a:t> </a:t>
            </a:r>
            <a:r>
              <a:rPr kumimoji="1" lang="zh-CN" altLang="en-US" sz="2800" b="1">
                <a:solidFill>
                  <a:srgbClr val="000000"/>
                </a:solidFill>
                <a:latin typeface="Comic Sans MS" panose="030F0702030302020204" pitchFamily="66" charset="0"/>
              </a:rPr>
              <a:t>性能与执行时间</a:t>
            </a:r>
            <a:r>
              <a:rPr kumimoji="1" lang="zh-CN" altLang="en-US" sz="2800" b="1" i="1">
                <a:solidFill>
                  <a:srgbClr val="003FFF"/>
                </a:solidFill>
                <a:latin typeface="Comic Sans MS" panose="030F0702030302020204" pitchFamily="66" charset="0"/>
              </a:rPr>
              <a:t>互为倒数</a:t>
            </a:r>
            <a:endParaRPr kumimoji="1" lang="en-US" altLang="zh-CN" sz="2800" b="1" i="1">
              <a:solidFill>
                <a:srgbClr val="FFC000"/>
              </a:solidFill>
              <a:latin typeface="Comic Sans MS" panose="030F0702030302020204" pitchFamily="66" charset="0"/>
            </a:endParaRPr>
          </a:p>
          <a:p>
            <a:pPr>
              <a:lnSpc>
                <a:spcPts val="3500"/>
              </a:lnSpc>
              <a:spcBef>
                <a:spcPct val="0"/>
              </a:spcBef>
              <a:buClrTx/>
              <a:buSzTx/>
              <a:buFontTx/>
              <a:buNone/>
            </a:pPr>
            <a:r>
              <a:rPr kumimoji="1" lang="en-US" altLang="zh-CN" sz="2000">
                <a:solidFill>
                  <a:srgbClr val="02FED7"/>
                </a:solidFill>
                <a:latin typeface="Comic Sans MS" panose="030F0702030302020204" pitchFamily="66" charset="0"/>
              </a:rPr>
              <a:t>            </a:t>
            </a:r>
            <a:r>
              <a:rPr kumimoji="1" lang="zh-CN" altLang="en-US" sz="2400" b="1">
                <a:solidFill>
                  <a:srgbClr val="0000FF"/>
                </a:solidFill>
                <a:latin typeface="Comic Sans MS" panose="030F0702030302020204" pitchFamily="66" charset="0"/>
              </a:rPr>
              <a:t>最大的性能意味着最小的执行时间</a:t>
            </a:r>
            <a:endParaRPr kumimoji="1" lang="en-US" altLang="zh-CN" sz="2400" b="1">
              <a:solidFill>
                <a:srgbClr val="FFFF00"/>
              </a:solidFill>
              <a:latin typeface="Comic Sans MS" panose="030F0702030302020204" pitchFamily="66" charset="0"/>
            </a:endParaRPr>
          </a:p>
          <a:p>
            <a:pPr>
              <a:lnSpc>
                <a:spcPct val="110000"/>
              </a:lnSpc>
              <a:spcBef>
                <a:spcPct val="0"/>
              </a:spcBef>
              <a:buClrTx/>
              <a:buSzTx/>
              <a:buFontTx/>
              <a:buNone/>
            </a:pPr>
            <a:endParaRPr kumimoji="1" lang="en-US" altLang="zh-CN" sz="2000">
              <a:solidFill>
                <a:srgbClr val="FD0128"/>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042988" y="469900"/>
            <a:ext cx="7273925" cy="511175"/>
          </a:xfrm>
        </p:spPr>
        <p:txBody>
          <a:bodyPr/>
          <a:lstStyle/>
          <a:p>
            <a:pPr>
              <a:defRPr/>
            </a:pPr>
            <a:r>
              <a:rPr lang="zh-CN" altLang="en-US" dirty="0" smtClean="0">
                <a:solidFill>
                  <a:srgbClr val="1A1A00"/>
                </a:solidFill>
              </a:rPr>
              <a:t>常用短语</a:t>
            </a:r>
            <a:endParaRPr lang="en-US" altLang="zh-CN" dirty="0">
              <a:solidFill>
                <a:srgbClr val="1A1A00"/>
              </a:solidFill>
            </a:endParaRPr>
          </a:p>
        </p:txBody>
      </p:sp>
      <p:sp>
        <p:nvSpPr>
          <p:cNvPr id="198659" name="Rectangle 3"/>
          <p:cNvSpPr>
            <a:spLocks noGrp="1" noChangeArrowheads="1"/>
          </p:cNvSpPr>
          <p:nvPr>
            <p:ph type="body" idx="1"/>
          </p:nvPr>
        </p:nvSpPr>
        <p:spPr>
          <a:xfrm>
            <a:off x="0" y="1071563"/>
            <a:ext cx="9036050" cy="4114800"/>
          </a:xfrm>
        </p:spPr>
        <p:txBody>
          <a:bodyPr/>
          <a:lstStyle/>
          <a:p>
            <a:pPr>
              <a:lnSpc>
                <a:spcPct val="150000"/>
              </a:lnSpc>
              <a:defRPr/>
            </a:pPr>
            <a:r>
              <a:rPr lang="zh-CN" altLang="en-US" sz="2800" b="1" i="1" dirty="0" smtClean="0">
                <a:solidFill>
                  <a:srgbClr val="0033FF"/>
                </a:solidFill>
                <a:effectLst/>
                <a:latin typeface="Comic Sans MS" panose="030F0702030302020204" pitchFamily="66" charset="0"/>
              </a:rPr>
              <a:t>“</a:t>
            </a:r>
            <a:r>
              <a:rPr lang="en-US" altLang="zh-CN" sz="2800" b="1" i="1" dirty="0" smtClean="0">
                <a:solidFill>
                  <a:srgbClr val="0033FF"/>
                </a:solidFill>
                <a:effectLst/>
                <a:latin typeface="Comic Sans MS" panose="030F0702030302020204" pitchFamily="66" charset="0"/>
              </a:rPr>
              <a:t>P</a:t>
            </a:r>
            <a:r>
              <a:rPr lang="en-US" altLang="zh-CN" sz="2800" b="1" i="1" baseline="-25000" dirty="0" smtClean="0">
                <a:solidFill>
                  <a:srgbClr val="0033FF"/>
                </a:solidFill>
                <a:effectLst/>
                <a:latin typeface="Comic Sans MS" panose="030F0702030302020204" pitchFamily="66" charset="0"/>
              </a:rPr>
              <a:t>1</a:t>
            </a:r>
            <a:r>
              <a:rPr lang="en-US" altLang="zh-CN" sz="2800" b="1" dirty="0" smtClean="0">
                <a:solidFill>
                  <a:srgbClr val="0033FF"/>
                </a:solidFill>
                <a:effectLst/>
                <a:latin typeface="Comic Sans MS" panose="030F0702030302020204" pitchFamily="66" charset="0"/>
              </a:rPr>
              <a:t> </a:t>
            </a:r>
            <a:r>
              <a:rPr lang="zh-CN" altLang="en-US" sz="2800" b="1" dirty="0" smtClean="0">
                <a:solidFill>
                  <a:srgbClr val="0033FF"/>
                </a:solidFill>
                <a:effectLst/>
                <a:latin typeface="Comic Sans MS" panose="030F0702030302020204" pitchFamily="66" charset="0"/>
              </a:rPr>
              <a:t>性能比</a:t>
            </a:r>
            <a:r>
              <a:rPr lang="en-US" altLang="zh-CN" sz="2800" b="1" i="1" dirty="0" smtClean="0">
                <a:solidFill>
                  <a:srgbClr val="0033FF"/>
                </a:solidFill>
                <a:effectLst/>
                <a:latin typeface="Comic Sans MS" panose="030F0702030302020204" pitchFamily="66" charset="0"/>
              </a:rPr>
              <a:t>P</a:t>
            </a:r>
            <a:r>
              <a:rPr lang="en-US" altLang="zh-CN" sz="2800" b="1" i="1" baseline="-25000" dirty="0" smtClean="0">
                <a:solidFill>
                  <a:srgbClr val="0033FF"/>
                </a:solidFill>
                <a:effectLst/>
                <a:latin typeface="Comic Sans MS" panose="030F0702030302020204" pitchFamily="66" charset="0"/>
              </a:rPr>
              <a:t>2</a:t>
            </a:r>
            <a:r>
              <a:rPr lang="en-US" altLang="zh-CN" sz="2800" b="1" i="1" baseline="-25000" dirty="0" smtClean="0">
                <a:solidFill>
                  <a:srgbClr val="000000"/>
                </a:solidFill>
                <a:effectLst/>
                <a:latin typeface="Comic Sans MS" panose="030F0702030302020204" pitchFamily="66" charset="0"/>
              </a:rPr>
              <a:t>  </a:t>
            </a:r>
            <a:r>
              <a:rPr lang="zh-CN" altLang="en-US" sz="2800" b="1" dirty="0" smtClean="0">
                <a:solidFill>
                  <a:srgbClr val="000000"/>
                </a:solidFill>
                <a:effectLst/>
                <a:latin typeface="Comic Sans MS" panose="030F0702030302020204" pitchFamily="66" charset="0"/>
              </a:rPr>
              <a:t>更好”：对给定工作负载程序</a:t>
            </a:r>
            <a:r>
              <a:rPr lang="en-US" altLang="zh-CN" sz="2800" b="1" dirty="0" smtClean="0">
                <a:solidFill>
                  <a:srgbClr val="000000"/>
                </a:solidFill>
                <a:effectLst/>
                <a:latin typeface="Comic Sans MS" panose="030F0702030302020204" pitchFamily="66" charset="0"/>
              </a:rPr>
              <a:t> </a:t>
            </a:r>
            <a:r>
              <a:rPr lang="en-US" altLang="zh-CN" sz="2800" b="1" i="1" dirty="0" smtClean="0">
                <a:solidFill>
                  <a:srgbClr val="000000"/>
                </a:solidFill>
                <a:effectLst/>
                <a:latin typeface="Comic Sans MS" panose="030F0702030302020204" pitchFamily="66" charset="0"/>
              </a:rPr>
              <a:t>L</a:t>
            </a:r>
            <a:r>
              <a:rPr lang="zh-CN" altLang="en-US" sz="2800" b="1" i="1" dirty="0" smtClean="0">
                <a:solidFill>
                  <a:srgbClr val="000000"/>
                </a:solidFill>
                <a:effectLst/>
                <a:latin typeface="Comic Sans MS" panose="030F0702030302020204" pitchFamily="66" charset="0"/>
              </a:rPr>
              <a:t>，</a:t>
            </a:r>
            <a:r>
              <a:rPr lang="en-US" altLang="zh-CN" sz="2800" b="1" dirty="0" smtClean="0">
                <a:solidFill>
                  <a:srgbClr val="000000"/>
                </a:solidFill>
                <a:effectLst/>
                <a:latin typeface="Comic Sans MS" panose="030F0702030302020204" pitchFamily="66" charset="0"/>
              </a:rPr>
              <a:t> </a:t>
            </a:r>
            <a:r>
              <a:rPr lang="en-US" altLang="zh-CN" sz="2800" b="1" i="1" dirty="0">
                <a:solidFill>
                  <a:srgbClr val="000000"/>
                </a:solidFill>
                <a:effectLst/>
                <a:latin typeface="Comic Sans MS" panose="030F0702030302020204" pitchFamily="66" charset="0"/>
              </a:rPr>
              <a:t>P</a:t>
            </a:r>
            <a:r>
              <a:rPr lang="en-US" altLang="zh-CN" sz="2800" b="1" i="1" baseline="-25000" dirty="0">
                <a:solidFill>
                  <a:srgbClr val="000000"/>
                </a:solidFill>
                <a:effectLst/>
                <a:latin typeface="Comic Sans MS" panose="030F0702030302020204" pitchFamily="66" charset="0"/>
              </a:rPr>
              <a:t>1 </a:t>
            </a:r>
            <a:r>
              <a:rPr lang="zh-CN" altLang="en-US" sz="2800" b="1" dirty="0" smtClean="0">
                <a:solidFill>
                  <a:srgbClr val="000000"/>
                </a:solidFill>
                <a:effectLst/>
                <a:latin typeface="Comic Sans MS" panose="030F0702030302020204" pitchFamily="66" charset="0"/>
              </a:rPr>
              <a:t>执行</a:t>
            </a:r>
            <a:r>
              <a:rPr lang="en-US" altLang="zh-CN" sz="2800" b="1" i="1" dirty="0" smtClean="0">
                <a:solidFill>
                  <a:srgbClr val="000000"/>
                </a:solidFill>
                <a:effectLst/>
                <a:latin typeface="Comic Sans MS" panose="030F0702030302020204" pitchFamily="66" charset="0"/>
              </a:rPr>
              <a:t>L</a:t>
            </a:r>
            <a:r>
              <a:rPr lang="zh-CN" altLang="en-US" sz="2800" b="1" dirty="0" smtClean="0">
                <a:solidFill>
                  <a:srgbClr val="000000"/>
                </a:solidFill>
                <a:effectLst/>
                <a:latin typeface="Comic Sans MS" panose="030F0702030302020204" pitchFamily="66" charset="0"/>
              </a:rPr>
              <a:t>的</a:t>
            </a:r>
            <a:r>
              <a:rPr lang="zh-CN" altLang="en-US" sz="2800" b="1" dirty="0" smtClean="0">
                <a:solidFill>
                  <a:srgbClr val="0000FF"/>
                </a:solidFill>
                <a:effectLst/>
                <a:latin typeface="Comic Sans MS" panose="030F0702030302020204" pitchFamily="66" charset="0"/>
              </a:rPr>
              <a:t>时间</a:t>
            </a:r>
            <a:r>
              <a:rPr lang="zh-CN" altLang="en-US" sz="2800" b="1" dirty="0" smtClean="0">
                <a:solidFill>
                  <a:srgbClr val="000000"/>
                </a:solidFill>
                <a:effectLst/>
                <a:latin typeface="Comic Sans MS" panose="030F0702030302020204" pitchFamily="66" charset="0"/>
              </a:rPr>
              <a:t>比</a:t>
            </a:r>
            <a:r>
              <a:rPr lang="en-US" altLang="zh-CN" sz="2800" b="1" dirty="0" smtClean="0">
                <a:solidFill>
                  <a:srgbClr val="000000"/>
                </a:solidFill>
                <a:effectLst/>
                <a:latin typeface="Comic Sans MS" panose="030F0702030302020204" pitchFamily="66" charset="0"/>
              </a:rPr>
              <a:t> P</a:t>
            </a:r>
            <a:r>
              <a:rPr lang="en-US" altLang="zh-CN" sz="2800" b="1" baseline="-25000" dirty="0" smtClean="0">
                <a:solidFill>
                  <a:srgbClr val="000000"/>
                </a:solidFill>
                <a:effectLst/>
                <a:latin typeface="Comic Sans MS" panose="030F0702030302020204" pitchFamily="66" charset="0"/>
              </a:rPr>
              <a:t>2 </a:t>
            </a:r>
            <a:r>
              <a:rPr lang="zh-CN" altLang="en-US" sz="2800" b="1" dirty="0" smtClean="0">
                <a:solidFill>
                  <a:srgbClr val="000000"/>
                </a:solidFill>
                <a:effectLst/>
                <a:latin typeface="Comic Sans MS" panose="030F0702030302020204" pitchFamily="66" charset="0"/>
              </a:rPr>
              <a:t>更少</a:t>
            </a:r>
            <a:endParaRPr lang="en-US" altLang="zh-CN" sz="2800" b="1" dirty="0" smtClean="0">
              <a:solidFill>
                <a:srgbClr val="FFFFFF"/>
              </a:solidFill>
              <a:effectLst/>
              <a:latin typeface="Comic Sans MS" panose="030F0702030302020204" pitchFamily="66" charset="0"/>
            </a:endParaRPr>
          </a:p>
          <a:p>
            <a:pPr>
              <a:lnSpc>
                <a:spcPct val="150000"/>
              </a:lnSpc>
              <a:buFont typeface="Wingdings" panose="05000000000000000000" pitchFamily="2" charset="2"/>
              <a:buNone/>
              <a:defRPr/>
            </a:pPr>
            <a:r>
              <a:rPr lang="en-US" altLang="zh-CN" sz="2400" dirty="0">
                <a:solidFill>
                  <a:srgbClr val="0000FF"/>
                </a:solidFill>
                <a:latin typeface="Comic Sans MS" panose="030F0702030302020204" pitchFamily="66" charset="0"/>
              </a:rPr>
              <a:t> </a:t>
            </a:r>
            <a:r>
              <a:rPr lang="en-US" altLang="zh-CN" sz="2400" dirty="0" smtClean="0">
                <a:solidFill>
                  <a:srgbClr val="0000FF"/>
                </a:solidFill>
                <a:latin typeface="Comic Sans MS" panose="030F0702030302020204" pitchFamily="66" charset="0"/>
              </a:rPr>
              <a:t> </a:t>
            </a:r>
            <a:r>
              <a:rPr lang="en-US" altLang="zh-CN" sz="2800" dirty="0">
                <a:solidFill>
                  <a:srgbClr val="0000FF"/>
                </a:solidFill>
                <a:latin typeface="Comic Sans MS" panose="030F0702030302020204" pitchFamily="66" charset="0"/>
              </a:rPr>
              <a:t>performance(P1) &gt; Performance(P2)</a:t>
            </a:r>
            <a:endParaRPr lang="en-US" altLang="zh-CN" sz="2800" dirty="0">
              <a:solidFill>
                <a:srgbClr val="FFFF00"/>
              </a:solidFill>
              <a:latin typeface="Comic Sans MS" panose="030F0702030302020204" pitchFamily="66" charset="0"/>
            </a:endParaRPr>
          </a:p>
          <a:p>
            <a:pPr>
              <a:lnSpc>
                <a:spcPct val="150000"/>
              </a:lnSpc>
              <a:buFont typeface="Wingdings" panose="05000000000000000000" pitchFamily="2" charset="2"/>
              <a:buNone/>
              <a:defRPr/>
            </a:pPr>
            <a:r>
              <a:rPr lang="en-US" altLang="zh-CN" sz="2800" dirty="0">
                <a:solidFill>
                  <a:srgbClr val="00FFFF"/>
                </a:solidFill>
                <a:latin typeface="Comic Sans MS" panose="030F0702030302020204" pitchFamily="66" charset="0"/>
                <a:sym typeface="Symbol" panose="05050102010706020507" pitchFamily="18" charset="2"/>
              </a:rPr>
              <a:t>    </a:t>
            </a:r>
            <a:r>
              <a:rPr lang="en-US" altLang="zh-CN" sz="2800" dirty="0" smtClean="0">
                <a:solidFill>
                  <a:srgbClr val="00FFFF"/>
                </a:solidFill>
                <a:latin typeface="Comic Sans MS" panose="030F0702030302020204" pitchFamily="66" charset="0"/>
                <a:sym typeface="Symbol" panose="05050102010706020507" pitchFamily="18" charset="2"/>
              </a:rPr>
              <a:t>  </a:t>
            </a:r>
            <a:r>
              <a:rPr lang="en-US" altLang="zh-CN" sz="2800" dirty="0">
                <a:solidFill>
                  <a:srgbClr val="0000FF"/>
                </a:solidFill>
                <a:latin typeface="Comic Sans MS" panose="030F0702030302020204" pitchFamily="66" charset="0"/>
                <a:sym typeface="Symbol" panose="05050102010706020507" pitchFamily="18" charset="2"/>
              </a:rPr>
              <a:t> </a:t>
            </a:r>
            <a:r>
              <a:rPr lang="en-US" altLang="zh-CN" sz="2800" dirty="0">
                <a:solidFill>
                  <a:srgbClr val="00FFFF"/>
                </a:solidFill>
                <a:latin typeface="Comic Sans MS" panose="030F0702030302020204" pitchFamily="66" charset="0"/>
                <a:sym typeface="Symbol" panose="05050102010706020507" pitchFamily="18" charset="2"/>
              </a:rPr>
              <a:t> </a:t>
            </a:r>
            <a:r>
              <a:rPr lang="en-US" altLang="zh-CN" sz="2800" dirty="0">
                <a:solidFill>
                  <a:srgbClr val="0000FF"/>
                </a:solidFill>
                <a:latin typeface="Comic Sans MS" panose="030F0702030302020204" pitchFamily="66" charset="0"/>
                <a:sym typeface="Symbol" panose="05050102010706020507" pitchFamily="18" charset="2"/>
              </a:rPr>
              <a:t>Execution Time(P1, L) &lt; Execution </a:t>
            </a:r>
            <a:r>
              <a:rPr lang="en-US" altLang="zh-CN" sz="2800" dirty="0" smtClean="0">
                <a:solidFill>
                  <a:srgbClr val="0000FF"/>
                </a:solidFill>
                <a:latin typeface="Comic Sans MS" panose="030F0702030302020204" pitchFamily="66" charset="0"/>
                <a:sym typeface="Symbol" panose="05050102010706020507" pitchFamily="18" charset="2"/>
              </a:rPr>
              <a:t>Time(P2, </a:t>
            </a:r>
            <a:r>
              <a:rPr lang="en-US" altLang="zh-CN" sz="2800" dirty="0">
                <a:solidFill>
                  <a:srgbClr val="0000FF"/>
                </a:solidFill>
                <a:latin typeface="Comic Sans MS" panose="030F0702030302020204" pitchFamily="66" charset="0"/>
                <a:sym typeface="Symbol" panose="05050102010706020507" pitchFamily="18" charset="2"/>
              </a:rPr>
              <a:t>L)</a:t>
            </a:r>
            <a:endParaRPr lang="en-US" altLang="zh-CN" sz="2800" dirty="0">
              <a:solidFill>
                <a:srgbClr val="FFFF00"/>
              </a:solidFill>
              <a:latin typeface="Comic Sans MS" panose="030F0702030302020204" pitchFamily="66" charset="0"/>
              <a:sym typeface="Symbol" panose="05050102010706020507" pitchFamily="18" charset="2"/>
            </a:endParaRPr>
          </a:p>
          <a:p>
            <a:pPr>
              <a:lnSpc>
                <a:spcPct val="150000"/>
              </a:lnSpc>
              <a:defRPr/>
            </a:pPr>
            <a:r>
              <a:rPr lang="en-US" altLang="zh-CN" sz="2800" b="1" dirty="0" smtClean="0">
                <a:solidFill>
                  <a:srgbClr val="000000"/>
                </a:solidFill>
                <a:effectLst/>
                <a:latin typeface="Comic Sans MS" panose="030F0702030302020204" pitchFamily="66" charset="0"/>
                <a:sym typeface="Symbol" panose="05050102010706020507" pitchFamily="18" charset="2"/>
              </a:rPr>
              <a:t>“</a:t>
            </a:r>
            <a:r>
              <a:rPr lang="zh-CN" altLang="en-US" sz="2800" b="1" dirty="0" smtClean="0">
                <a:solidFill>
                  <a:srgbClr val="000000"/>
                </a:solidFill>
                <a:effectLst/>
                <a:latin typeface="Comic Sans MS" panose="030F0702030302020204" pitchFamily="66" charset="0"/>
                <a:sym typeface="Symbol" panose="05050102010706020507" pitchFamily="18" charset="2"/>
              </a:rPr>
              <a:t>处理器</a:t>
            </a:r>
            <a:r>
              <a:rPr lang="en-US" altLang="zh-CN" sz="2800" b="1" dirty="0" smtClean="0">
                <a:solidFill>
                  <a:srgbClr val="000000"/>
                </a:solidFill>
                <a:effectLst/>
                <a:latin typeface="Comic Sans MS" panose="030F0702030302020204" pitchFamily="66" charset="0"/>
                <a:sym typeface="Symbol" panose="05050102010706020507" pitchFamily="18" charset="2"/>
              </a:rPr>
              <a:t> </a:t>
            </a:r>
            <a:r>
              <a:rPr lang="en-US" altLang="zh-CN" sz="2800" b="1" dirty="0">
                <a:solidFill>
                  <a:srgbClr val="0033FF"/>
                </a:solidFill>
                <a:effectLst/>
                <a:latin typeface="Comic Sans MS" panose="030F0702030302020204" pitchFamily="66" charset="0"/>
                <a:sym typeface="Symbol" panose="05050102010706020507" pitchFamily="18" charset="2"/>
              </a:rPr>
              <a:t>X </a:t>
            </a:r>
            <a:r>
              <a:rPr lang="zh-CN" altLang="en-US" sz="2800" b="1" dirty="0" smtClean="0">
                <a:solidFill>
                  <a:srgbClr val="0033FF"/>
                </a:solidFill>
                <a:effectLst/>
                <a:latin typeface="Comic Sans MS" panose="030F0702030302020204" pitchFamily="66" charset="0"/>
                <a:sym typeface="Symbol" panose="05050102010706020507" pitchFamily="18" charset="2"/>
              </a:rPr>
              <a:t>比</a:t>
            </a:r>
            <a:r>
              <a:rPr lang="en-US" altLang="zh-CN" sz="2800" b="1" dirty="0" smtClean="0">
                <a:solidFill>
                  <a:srgbClr val="0033FF"/>
                </a:solidFill>
                <a:effectLst/>
                <a:latin typeface="Comic Sans MS" panose="030F0702030302020204" pitchFamily="66" charset="0"/>
                <a:sym typeface="Symbol" panose="05050102010706020507" pitchFamily="18" charset="2"/>
              </a:rPr>
              <a:t>Y</a:t>
            </a:r>
            <a:r>
              <a:rPr lang="zh-CN" altLang="en-US" sz="2800" b="1" dirty="0" smtClean="0">
                <a:solidFill>
                  <a:srgbClr val="0033FF"/>
                </a:solidFill>
                <a:effectLst/>
                <a:latin typeface="Comic Sans MS" panose="030F0702030302020204" pitchFamily="66" charset="0"/>
                <a:sym typeface="Symbol" panose="05050102010706020507" pitchFamily="18" charset="2"/>
              </a:rPr>
              <a:t>快</a:t>
            </a:r>
            <a:r>
              <a:rPr lang="en-US" altLang="zh-CN" sz="2800" b="1" dirty="0" smtClean="0">
                <a:solidFill>
                  <a:srgbClr val="0033FF"/>
                </a:solidFill>
                <a:effectLst/>
                <a:latin typeface="Comic Sans MS" panose="030F0702030302020204" pitchFamily="66" charset="0"/>
                <a:sym typeface="Symbol" panose="05050102010706020507" pitchFamily="18" charset="2"/>
              </a:rPr>
              <a:t>n </a:t>
            </a:r>
            <a:r>
              <a:rPr lang="zh-CN" altLang="en-US" sz="2800" b="1" dirty="0" smtClean="0">
                <a:solidFill>
                  <a:srgbClr val="0033FF"/>
                </a:solidFill>
                <a:effectLst/>
                <a:latin typeface="Comic Sans MS" panose="030F0702030302020204" pitchFamily="66" charset="0"/>
                <a:sym typeface="Symbol" panose="05050102010706020507" pitchFamily="18" charset="2"/>
              </a:rPr>
              <a:t>倍</a:t>
            </a:r>
            <a:r>
              <a:rPr lang="en-US" altLang="zh-CN" sz="2800" b="1" dirty="0" smtClean="0">
                <a:solidFill>
                  <a:srgbClr val="000000"/>
                </a:solidFill>
                <a:effectLst/>
                <a:latin typeface="Comic Sans MS" panose="030F0702030302020204" pitchFamily="66" charset="0"/>
                <a:sym typeface="Symbol" panose="05050102010706020507" pitchFamily="18" charset="2"/>
              </a:rPr>
              <a:t>” </a:t>
            </a:r>
            <a:r>
              <a:rPr lang="zh-CN" altLang="en-US" sz="2800" b="1" dirty="0" smtClean="0">
                <a:solidFill>
                  <a:srgbClr val="000000"/>
                </a:solidFill>
                <a:effectLst/>
                <a:latin typeface="Comic Sans MS" panose="030F0702030302020204" pitchFamily="66" charset="0"/>
                <a:sym typeface="Symbol" panose="05050102010706020507" pitchFamily="18" charset="2"/>
              </a:rPr>
              <a:t>：</a:t>
            </a:r>
            <a:endParaRPr lang="en-US" altLang="zh-CN" sz="2800" b="1" dirty="0">
              <a:solidFill>
                <a:srgbClr val="000000"/>
              </a:solidFill>
              <a:effectLst/>
            </a:endParaRPr>
          </a:p>
        </p:txBody>
      </p:sp>
      <p:sp>
        <p:nvSpPr>
          <p:cNvPr id="3" name="文本框 2"/>
          <p:cNvSpPr txBox="1"/>
          <p:nvPr/>
        </p:nvSpPr>
        <p:spPr>
          <a:xfrm>
            <a:off x="1979712" y="5294669"/>
            <a:ext cx="4572085" cy="1384995"/>
          </a:xfrm>
          <a:prstGeom prst="rect">
            <a:avLst/>
          </a:prstGeom>
          <a:noFill/>
        </p:spPr>
        <p:txBody>
          <a:bodyPr wrap="none" rtlCol="0">
            <a:spAutoFit/>
          </a:bodyPr>
          <a:lstStyle/>
          <a:p>
            <a:r>
              <a:rPr lang="en-US" altLang="zh-CN" sz="2800" b="1" i="1" dirty="0" smtClean="0">
                <a:solidFill>
                  <a:srgbClr val="000000"/>
                </a:solidFill>
              </a:rPr>
              <a:t>                 Execution time Y</a:t>
            </a:r>
            <a:endParaRPr lang="en-US" altLang="zh-CN" sz="2800" b="1" i="1" dirty="0" smtClean="0">
              <a:solidFill>
                <a:srgbClr val="FFFFFF"/>
              </a:solidFill>
            </a:endParaRPr>
          </a:p>
          <a:p>
            <a:r>
              <a:rPr lang="en-US" altLang="zh-CN" sz="2800" b="1" i="1" dirty="0" smtClean="0">
                <a:solidFill>
                  <a:srgbClr val="000000"/>
                </a:solidFill>
              </a:rPr>
              <a:t>n  =      __________________</a:t>
            </a:r>
            <a:endParaRPr lang="en-US" altLang="zh-CN" sz="2800" b="1" i="1" dirty="0" smtClean="0">
              <a:solidFill>
                <a:srgbClr val="FFFFFF"/>
              </a:solidFill>
            </a:endParaRPr>
          </a:p>
          <a:p>
            <a:r>
              <a:rPr lang="en-US" altLang="zh-CN" sz="2800" b="1" i="1" dirty="0">
                <a:solidFill>
                  <a:srgbClr val="000000"/>
                </a:solidFill>
              </a:rPr>
              <a:t> </a:t>
            </a:r>
            <a:r>
              <a:rPr lang="en-US" altLang="zh-CN" sz="2800" b="1" i="1" dirty="0" smtClean="0">
                <a:solidFill>
                  <a:srgbClr val="000000"/>
                </a:solidFill>
              </a:rPr>
              <a:t>                Execution time X</a:t>
            </a:r>
            <a:endParaRPr lang="zh-CN" altLang="en-US" sz="2800" b="1" i="1" dirty="0">
              <a:solidFill>
                <a:srgbClr val="000000"/>
              </a:solidFill>
            </a:endParaRPr>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55638" y="0"/>
            <a:ext cx="8488362" cy="1143000"/>
          </a:xfrm>
        </p:spPr>
        <p:txBody>
          <a:bodyPr/>
          <a:lstStyle/>
          <a:p>
            <a:pPr>
              <a:defRPr/>
            </a:pPr>
            <a:r>
              <a:rPr lang="zh-CN" altLang="en-US" sz="4000" dirty="0" smtClean="0">
                <a:solidFill>
                  <a:srgbClr val="0000FF"/>
                </a:solidFill>
                <a:latin typeface="Arial Narrow" panose="020B0606020202030204" pitchFamily="34" charset="0"/>
              </a:rPr>
              <a:t>通过</a:t>
            </a:r>
            <a:r>
              <a:rPr lang="zh-CN" altLang="en-US" sz="4000" dirty="0" smtClean="0">
                <a:solidFill>
                  <a:srgbClr val="1A1A00"/>
                </a:solidFill>
                <a:latin typeface="Arial Narrow" panose="020B0606020202030204" pitchFamily="34" charset="0"/>
              </a:rPr>
              <a:t>多个程序</a:t>
            </a:r>
            <a:r>
              <a:rPr lang="zh-CN" altLang="en-US" sz="4000" dirty="0" smtClean="0">
                <a:solidFill>
                  <a:srgbClr val="0000FF"/>
                </a:solidFill>
                <a:latin typeface="Arial Narrow" panose="020B0606020202030204" pitchFamily="34" charset="0"/>
              </a:rPr>
              <a:t>比较机器性能</a:t>
            </a:r>
            <a:endParaRPr lang="en-US" altLang="zh-CN" sz="4000" dirty="0">
              <a:solidFill>
                <a:srgbClr val="0000FF"/>
              </a:solidFill>
              <a:latin typeface="Arial Narrow" panose="020B0606020202030204" pitchFamily="34" charset="0"/>
            </a:endParaRPr>
          </a:p>
        </p:txBody>
      </p:sp>
      <p:sp>
        <p:nvSpPr>
          <p:cNvPr id="199683" name="Rectangle 3"/>
          <p:cNvSpPr>
            <a:spLocks noGrp="1" noChangeArrowheads="1"/>
          </p:cNvSpPr>
          <p:nvPr>
            <p:ph type="body" idx="1"/>
          </p:nvPr>
        </p:nvSpPr>
        <p:spPr>
          <a:xfrm>
            <a:off x="173038" y="3402285"/>
            <a:ext cx="7783338" cy="3267075"/>
          </a:xfrm>
        </p:spPr>
        <p:txBody>
          <a:bodyPr/>
          <a:lstStyle/>
          <a:p>
            <a:pPr lvl="1">
              <a:defRPr/>
            </a:pPr>
            <a:r>
              <a:rPr lang="en-US" altLang="zh-CN" sz="2000" b="1" dirty="0">
                <a:solidFill>
                  <a:srgbClr val="000000"/>
                </a:solidFill>
                <a:latin typeface="Comic Sans MS" panose="030F0702030302020204" pitchFamily="66" charset="0"/>
              </a:rPr>
              <a:t>A is 10 times faster than B for program 1</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B is 10 times faster than A for program 2</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A is 20 times faster than C for program 1</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C is 50 times faster than A for program 2</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B is 2 times faster than C for program 1</a:t>
            </a:r>
            <a:endParaRPr lang="en-US" altLang="zh-CN" sz="2000" b="1"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C is 5 times faster than B for program 2</a:t>
            </a:r>
            <a:endParaRPr lang="en-US" altLang="zh-CN" sz="2000" dirty="0">
              <a:solidFill>
                <a:srgbClr val="FFFFFF"/>
              </a:solidFill>
            </a:endParaRPr>
          </a:p>
          <a:p>
            <a:pPr>
              <a:lnSpc>
                <a:spcPct val="80000"/>
              </a:lnSpc>
              <a:spcBef>
                <a:spcPct val="40000"/>
              </a:spcBef>
              <a:defRPr/>
            </a:pPr>
            <a:r>
              <a:rPr lang="zh-CN" altLang="en-US" sz="2000" b="1" dirty="0" smtClean="0">
                <a:solidFill>
                  <a:srgbClr val="000000"/>
                </a:solidFill>
                <a:effectLst/>
                <a:latin typeface="Comic Sans MS" panose="030F0702030302020204" pitchFamily="66" charset="0"/>
              </a:rPr>
              <a:t>上述句子都是正确的，但是</a:t>
            </a:r>
            <a:r>
              <a:rPr lang="zh-CN" altLang="en-US" sz="2000" b="1" dirty="0" smtClean="0">
                <a:solidFill>
                  <a:srgbClr val="0000FF"/>
                </a:solidFill>
                <a:effectLst/>
                <a:latin typeface="Comic Sans MS" panose="030F0702030302020204" pitchFamily="66" charset="0"/>
              </a:rPr>
              <a:t>哪一个机器是最好的？</a:t>
            </a:r>
            <a:endParaRPr lang="en-US" altLang="zh-CN" sz="2000" b="1" dirty="0">
              <a:solidFill>
                <a:srgbClr val="0000FF"/>
              </a:solidFill>
              <a:effectLst/>
              <a:latin typeface="Comic Sans MS" panose="030F0702030302020204" pitchFamily="66" charset="0"/>
            </a:endParaRPr>
          </a:p>
        </p:txBody>
      </p:sp>
      <p:graphicFrame>
        <p:nvGraphicFramePr>
          <p:cNvPr id="2" name="表格 1"/>
          <p:cNvGraphicFramePr>
            <a:graphicFrameLocks noGrp="1"/>
          </p:cNvGraphicFramePr>
          <p:nvPr/>
        </p:nvGraphicFramePr>
        <p:xfrm>
          <a:off x="669264" y="1052737"/>
          <a:ext cx="7359120" cy="2318327"/>
        </p:xfrm>
        <a:graphic>
          <a:graphicData uri="http://schemas.openxmlformats.org/drawingml/2006/table">
            <a:tbl>
              <a:tblPr firstRow="1" bandRow="1">
                <a:tableStyleId>{5C22544A-7EE6-4342-B048-85BDC9FD1C3A}</a:tableStyleId>
              </a:tblPr>
              <a:tblGrid>
                <a:gridCol w="2010852"/>
                <a:gridCol w="1668708"/>
                <a:gridCol w="1839780"/>
                <a:gridCol w="1839780"/>
              </a:tblGrid>
              <a:tr h="372973">
                <a:tc>
                  <a:txBody>
                    <a:bodyPr/>
                    <a:lstStyle/>
                    <a:p>
                      <a:endParaRPr lang="zh-CN" altLang="en-US" sz="1900" dirty="0"/>
                    </a:p>
                  </a:txBody>
                  <a:tcPr marL="97484" marR="97484" marT="48742" marB="48742"/>
                </a:tc>
                <a:tc>
                  <a:txBody>
                    <a:bodyPr/>
                    <a:lstStyle/>
                    <a:p>
                      <a:pPr algn="ctr"/>
                      <a:r>
                        <a:rPr lang="en-US" altLang="zh-CN" sz="1900" dirty="0" smtClean="0"/>
                        <a:t>Computer A</a:t>
                      </a:r>
                      <a:endParaRPr lang="zh-CN" altLang="en-US" sz="1900" dirty="0"/>
                    </a:p>
                  </a:txBody>
                  <a:tcPr marL="97484" marR="97484" marT="48742" marB="48742"/>
                </a:tc>
                <a:tc>
                  <a:txBody>
                    <a:bodyPr/>
                    <a:lstStyle/>
                    <a:p>
                      <a:pPr algn="ctr"/>
                      <a:r>
                        <a:rPr lang="en-US" altLang="zh-CN" sz="1900" dirty="0" smtClean="0"/>
                        <a:t>Computer B</a:t>
                      </a:r>
                      <a:endParaRPr lang="zh-CN" altLang="en-US" sz="1900" dirty="0"/>
                    </a:p>
                  </a:txBody>
                  <a:tcPr marL="97484" marR="97484" marT="48742" marB="48742"/>
                </a:tc>
                <a:tc>
                  <a:txBody>
                    <a:bodyPr/>
                    <a:lstStyle/>
                    <a:p>
                      <a:pPr algn="ctr"/>
                      <a:r>
                        <a:rPr lang="en-US" altLang="zh-CN" sz="1900" dirty="0" smtClean="0"/>
                        <a:t>Computer C</a:t>
                      </a:r>
                      <a:endParaRPr lang="zh-CN" altLang="en-US" sz="1900" dirty="0"/>
                    </a:p>
                  </a:txBody>
                  <a:tcPr marL="97484" marR="97484" marT="48742" marB="48742"/>
                </a:tc>
              </a:tr>
              <a:tr h="643761">
                <a:tc>
                  <a:txBody>
                    <a:bodyPr/>
                    <a:lstStyle/>
                    <a:p>
                      <a:r>
                        <a:rPr lang="en-US" altLang="zh-CN" sz="1900" dirty="0" smtClean="0"/>
                        <a:t>Program 1 (secs)</a:t>
                      </a:r>
                      <a:endParaRPr lang="zh-CN" altLang="en-US" sz="1900" dirty="0"/>
                    </a:p>
                  </a:txBody>
                  <a:tcPr marL="97484" marR="97484" marT="48742" marB="48742"/>
                </a:tc>
                <a:tc>
                  <a:txBody>
                    <a:bodyPr/>
                    <a:lstStyle/>
                    <a:p>
                      <a:pPr algn="l"/>
                      <a:r>
                        <a:rPr lang="en-US" altLang="zh-CN" sz="1900" b="1" dirty="0" smtClean="0"/>
                        <a:t>1</a:t>
                      </a:r>
                      <a:endParaRPr lang="zh-CN" altLang="en-US" sz="1900" b="1" dirty="0"/>
                    </a:p>
                  </a:txBody>
                  <a:tcPr marL="97484" marR="97484" marT="48742" marB="48742"/>
                </a:tc>
                <a:tc>
                  <a:txBody>
                    <a:bodyPr/>
                    <a:lstStyle/>
                    <a:p>
                      <a:pPr algn="l"/>
                      <a:r>
                        <a:rPr lang="en-US" altLang="zh-CN" sz="1900" b="1" dirty="0" smtClean="0"/>
                        <a:t>10</a:t>
                      </a:r>
                      <a:endParaRPr lang="zh-CN" altLang="en-US" sz="1900" b="1" dirty="0"/>
                    </a:p>
                  </a:txBody>
                  <a:tcPr marL="97484" marR="97484" marT="48742" marB="48742"/>
                </a:tc>
                <a:tc>
                  <a:txBody>
                    <a:bodyPr/>
                    <a:lstStyle/>
                    <a:p>
                      <a:pPr algn="l"/>
                      <a:r>
                        <a:rPr lang="en-US" altLang="zh-CN" sz="1900" b="1" dirty="0" smtClean="0"/>
                        <a:t>20</a:t>
                      </a:r>
                      <a:endParaRPr lang="zh-CN" altLang="en-US" sz="1900" b="1" dirty="0"/>
                    </a:p>
                  </a:txBody>
                  <a:tcPr marL="97484" marR="97484" marT="48742" marB="48742"/>
                </a:tc>
              </a:tr>
              <a:tr h="643761">
                <a:tc>
                  <a:txBody>
                    <a:bodyPr/>
                    <a:lstStyle/>
                    <a:p>
                      <a:r>
                        <a:rPr lang="en-US" altLang="zh-CN" sz="1900" dirty="0" smtClean="0"/>
                        <a:t>Program</a:t>
                      </a:r>
                      <a:r>
                        <a:rPr lang="en-US" altLang="zh-CN" sz="1900" baseline="0" dirty="0" smtClean="0"/>
                        <a:t> 2 (secs)</a:t>
                      </a:r>
                      <a:endParaRPr lang="zh-CN" altLang="en-US" sz="1900" dirty="0"/>
                    </a:p>
                  </a:txBody>
                  <a:tcPr marL="97484" marR="97484" marT="48742" marB="48742"/>
                </a:tc>
                <a:tc>
                  <a:txBody>
                    <a:bodyPr/>
                    <a:lstStyle/>
                    <a:p>
                      <a:pPr algn="l"/>
                      <a:r>
                        <a:rPr lang="en-US" altLang="zh-CN" sz="1900" b="1" dirty="0" smtClean="0"/>
                        <a:t>1000</a:t>
                      </a:r>
                      <a:endParaRPr lang="zh-CN" altLang="en-US" sz="1900" b="1" dirty="0"/>
                    </a:p>
                  </a:txBody>
                  <a:tcPr marL="97484" marR="97484" marT="48742" marB="48742"/>
                </a:tc>
                <a:tc>
                  <a:txBody>
                    <a:bodyPr/>
                    <a:lstStyle/>
                    <a:p>
                      <a:pPr algn="l"/>
                      <a:r>
                        <a:rPr lang="en-US" altLang="zh-CN" sz="1900" b="1" dirty="0" smtClean="0"/>
                        <a:t>100</a:t>
                      </a:r>
                      <a:endParaRPr lang="zh-CN" altLang="en-US" sz="1900" b="1" dirty="0"/>
                    </a:p>
                  </a:txBody>
                  <a:tcPr marL="97484" marR="97484" marT="48742" marB="48742"/>
                </a:tc>
                <a:tc>
                  <a:txBody>
                    <a:bodyPr/>
                    <a:lstStyle/>
                    <a:p>
                      <a:pPr algn="l"/>
                      <a:r>
                        <a:rPr lang="en-US" altLang="zh-CN" sz="1900" b="1" dirty="0" smtClean="0"/>
                        <a:t>20</a:t>
                      </a:r>
                      <a:endParaRPr lang="zh-CN" altLang="en-US" sz="1900" b="1" dirty="0"/>
                    </a:p>
                  </a:txBody>
                  <a:tcPr marL="97484" marR="97484" marT="48742" marB="48742"/>
                </a:tc>
              </a:tr>
              <a:tr h="643761">
                <a:tc>
                  <a:txBody>
                    <a:bodyPr/>
                    <a:lstStyle/>
                    <a:p>
                      <a:r>
                        <a:rPr lang="en-US" altLang="zh-CN" sz="1900" dirty="0" smtClean="0"/>
                        <a:t>Program 3 (secs)</a:t>
                      </a:r>
                      <a:endParaRPr lang="zh-CN" altLang="en-US" sz="1900" dirty="0"/>
                    </a:p>
                  </a:txBody>
                  <a:tcPr marL="97484" marR="97484" marT="48742" marB="48742"/>
                </a:tc>
                <a:tc>
                  <a:txBody>
                    <a:bodyPr/>
                    <a:lstStyle/>
                    <a:p>
                      <a:pPr algn="l"/>
                      <a:r>
                        <a:rPr lang="en-US" altLang="zh-CN" sz="1900" b="1" dirty="0" smtClean="0"/>
                        <a:t>1001</a:t>
                      </a:r>
                      <a:endParaRPr lang="zh-CN" altLang="en-US" sz="1900" b="1" dirty="0"/>
                    </a:p>
                  </a:txBody>
                  <a:tcPr marL="97484" marR="97484" marT="48742" marB="48742"/>
                </a:tc>
                <a:tc>
                  <a:txBody>
                    <a:bodyPr/>
                    <a:lstStyle/>
                    <a:p>
                      <a:pPr algn="l"/>
                      <a:r>
                        <a:rPr lang="en-US" altLang="zh-CN" sz="1900" b="1" dirty="0" smtClean="0"/>
                        <a:t>110</a:t>
                      </a:r>
                      <a:endParaRPr lang="zh-CN" altLang="en-US" sz="1900" b="1" dirty="0"/>
                    </a:p>
                  </a:txBody>
                  <a:tcPr marL="97484" marR="97484" marT="48742" marB="48742"/>
                </a:tc>
                <a:tc>
                  <a:txBody>
                    <a:bodyPr/>
                    <a:lstStyle/>
                    <a:p>
                      <a:pPr algn="l"/>
                      <a:r>
                        <a:rPr lang="en-US" altLang="zh-CN" sz="1900" b="1" dirty="0" smtClean="0"/>
                        <a:t>40</a:t>
                      </a:r>
                      <a:endParaRPr lang="zh-CN" altLang="en-US" sz="1900" b="1" dirty="0"/>
                    </a:p>
                  </a:txBody>
                  <a:tcPr marL="97484" marR="97484" marT="48742" marB="48742"/>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
          <p:cNvSpPr>
            <a:spLocks noChangeArrowheads="1"/>
          </p:cNvSpPr>
          <p:nvPr/>
        </p:nvSpPr>
        <p:spPr bwMode="auto">
          <a:xfrm>
            <a:off x="0" y="333375"/>
            <a:ext cx="91440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ts val="4000"/>
              </a:lnSpc>
              <a:spcBef>
                <a:spcPct val="0"/>
              </a:spcBef>
              <a:buClrTx/>
              <a:buSzTx/>
              <a:buFont typeface="Wingdings" panose="05000000000000000000" pitchFamily="2" charset="2"/>
              <a:buChar char="Ø"/>
            </a:pPr>
            <a:r>
              <a:rPr lang="zh-CN" altLang="zh-CN" b="1" dirty="0">
                <a:solidFill>
                  <a:srgbClr val="0000FF"/>
                </a:solidFill>
              </a:rPr>
              <a:t>海思麒麟系列</a:t>
            </a:r>
            <a:endParaRPr lang="zh-CN" altLang="zh-CN" b="1" dirty="0">
              <a:solidFill>
                <a:srgbClr val="FFFF00"/>
              </a:solidFill>
            </a:endParaRPr>
          </a:p>
          <a:p>
            <a:pPr eaLnBrk="1" hangingPunct="1">
              <a:lnSpc>
                <a:spcPts val="4000"/>
              </a:lnSpc>
              <a:spcBef>
                <a:spcPct val="0"/>
              </a:spcBef>
              <a:buClrTx/>
              <a:buSzTx/>
              <a:buFont typeface="Arial" panose="020B0604020202020204" pitchFamily="34" charset="0"/>
              <a:buChar char="•"/>
            </a:pPr>
            <a:r>
              <a:rPr lang="en-US" altLang="zh-CN" sz="2400" b="1" dirty="0">
                <a:solidFill>
                  <a:srgbClr val="000000"/>
                </a:solidFill>
              </a:rPr>
              <a:t>2009</a:t>
            </a:r>
            <a:r>
              <a:rPr lang="zh-CN" altLang="zh-CN" sz="2400" b="1" dirty="0">
                <a:solidFill>
                  <a:srgbClr val="000000"/>
                </a:solidFill>
              </a:rPr>
              <a:t>年，华为海思推出了首款移动微处理器</a:t>
            </a:r>
            <a:r>
              <a:rPr lang="en-US" altLang="zh-CN" sz="2400" b="1" dirty="0">
                <a:solidFill>
                  <a:srgbClr val="0000FF"/>
                </a:solidFill>
              </a:rPr>
              <a:t>K3V1</a:t>
            </a:r>
            <a:r>
              <a:rPr lang="zh-CN" altLang="zh-CN" sz="2400" b="1" dirty="0">
                <a:solidFill>
                  <a:srgbClr val="000000"/>
                </a:solidFill>
              </a:rPr>
              <a:t>，采用</a:t>
            </a:r>
            <a:r>
              <a:rPr lang="en-US" altLang="zh-CN" sz="2400" b="1" u="sng" dirty="0">
                <a:solidFill>
                  <a:srgbClr val="0000FF"/>
                </a:solidFill>
              </a:rPr>
              <a:t>ARM</a:t>
            </a:r>
            <a:r>
              <a:rPr lang="zh-CN" altLang="zh-CN" sz="2400" b="1" dirty="0">
                <a:solidFill>
                  <a:srgbClr val="000000"/>
                </a:solidFill>
              </a:rPr>
              <a:t>架构，</a:t>
            </a:r>
            <a:r>
              <a:rPr lang="en-US" altLang="zh-CN" sz="2400" b="1" dirty="0">
                <a:solidFill>
                  <a:srgbClr val="0000FF"/>
                </a:solidFill>
              </a:rPr>
              <a:t>110nm</a:t>
            </a:r>
            <a:r>
              <a:rPr lang="zh-CN" altLang="zh-CN" sz="2400" b="1" dirty="0">
                <a:solidFill>
                  <a:srgbClr val="000000"/>
                </a:solidFill>
              </a:rPr>
              <a:t>制造工艺。主要面对中低端市场。</a:t>
            </a:r>
            <a:endParaRPr lang="zh-CN" altLang="zh-CN" sz="2400" b="1" dirty="0">
              <a:solidFill>
                <a:srgbClr val="FFFFFF"/>
              </a:solidFill>
            </a:endParaRPr>
          </a:p>
          <a:p>
            <a:pPr eaLnBrk="1" hangingPunct="1">
              <a:lnSpc>
                <a:spcPts val="4000"/>
              </a:lnSpc>
              <a:spcBef>
                <a:spcPct val="0"/>
              </a:spcBef>
              <a:buClrTx/>
              <a:buSzTx/>
              <a:buFont typeface="Arial" panose="020B0604020202020204" pitchFamily="34" charset="0"/>
              <a:buChar char="•"/>
            </a:pPr>
            <a:r>
              <a:rPr lang="en-US" altLang="zh-CN" sz="2400" b="1" dirty="0">
                <a:solidFill>
                  <a:srgbClr val="000000"/>
                </a:solidFill>
              </a:rPr>
              <a:t>2012</a:t>
            </a:r>
            <a:r>
              <a:rPr lang="zh-CN" altLang="zh-CN" sz="2400" b="1" dirty="0">
                <a:solidFill>
                  <a:srgbClr val="000000"/>
                </a:solidFill>
              </a:rPr>
              <a:t>年，华为海思发布了</a:t>
            </a:r>
            <a:r>
              <a:rPr lang="en-US" altLang="zh-CN" sz="2400" b="1" dirty="0">
                <a:solidFill>
                  <a:srgbClr val="0000FF"/>
                </a:solidFill>
              </a:rPr>
              <a:t>K3V2</a:t>
            </a:r>
            <a:r>
              <a:rPr lang="zh-CN" altLang="zh-CN" sz="2400" b="1" dirty="0">
                <a:solidFill>
                  <a:srgbClr val="000000"/>
                </a:solidFill>
              </a:rPr>
              <a:t>，是当时全球最小的</a:t>
            </a:r>
            <a:r>
              <a:rPr lang="zh-CN" altLang="zh-CN" sz="2400" b="1" u="sng" dirty="0">
                <a:solidFill>
                  <a:srgbClr val="0000FF"/>
                </a:solidFill>
              </a:rPr>
              <a:t>四核</a:t>
            </a:r>
            <a:r>
              <a:rPr lang="en-US" altLang="zh-CN" sz="2400" b="1" u="sng" dirty="0">
                <a:solidFill>
                  <a:srgbClr val="0000FF"/>
                </a:solidFill>
              </a:rPr>
              <a:t>ARM A9</a:t>
            </a:r>
            <a:r>
              <a:rPr lang="zh-CN" altLang="zh-CN" sz="2400" b="1" dirty="0">
                <a:solidFill>
                  <a:srgbClr val="000000"/>
                </a:solidFill>
              </a:rPr>
              <a:t>架构处理器。集成</a:t>
            </a:r>
            <a:r>
              <a:rPr lang="en-US" altLang="zh-CN" sz="2400" b="1" dirty="0">
                <a:solidFill>
                  <a:srgbClr val="000000"/>
                </a:solidFill>
              </a:rPr>
              <a:t>GC4000</a:t>
            </a:r>
            <a:r>
              <a:rPr lang="zh-CN" altLang="zh-CN" sz="2400" b="1" dirty="0">
                <a:solidFill>
                  <a:srgbClr val="000000"/>
                </a:solidFill>
              </a:rPr>
              <a:t>的</a:t>
            </a:r>
            <a:r>
              <a:rPr lang="en-US" altLang="zh-CN" sz="2400" b="1" dirty="0">
                <a:solidFill>
                  <a:srgbClr val="000000"/>
                </a:solidFill>
              </a:rPr>
              <a:t>GPU</a:t>
            </a:r>
            <a:r>
              <a:rPr lang="zh-CN" altLang="zh-CN" sz="2400" b="1" dirty="0">
                <a:solidFill>
                  <a:srgbClr val="000000"/>
                </a:solidFill>
              </a:rPr>
              <a:t>，</a:t>
            </a:r>
            <a:r>
              <a:rPr lang="en-US" altLang="zh-CN" sz="2400" b="1" dirty="0">
                <a:solidFill>
                  <a:srgbClr val="0000FF"/>
                </a:solidFill>
              </a:rPr>
              <a:t>40nm</a:t>
            </a:r>
            <a:r>
              <a:rPr lang="zh-CN" altLang="zh-CN" sz="2400" b="1" dirty="0">
                <a:solidFill>
                  <a:srgbClr val="000000"/>
                </a:solidFill>
              </a:rPr>
              <a:t>制造工艺。用在华为</a:t>
            </a:r>
            <a:r>
              <a:rPr lang="en-US" altLang="zh-CN" sz="2400" b="1" dirty="0">
                <a:solidFill>
                  <a:srgbClr val="000000"/>
                </a:solidFill>
              </a:rPr>
              <a:t>P6</a:t>
            </a:r>
            <a:r>
              <a:rPr lang="zh-CN" altLang="zh-CN" sz="2400" b="1" dirty="0">
                <a:solidFill>
                  <a:srgbClr val="000000"/>
                </a:solidFill>
              </a:rPr>
              <a:t>和</a:t>
            </a:r>
            <a:r>
              <a:rPr lang="en-US" altLang="zh-CN" sz="2400" b="1" dirty="0">
                <a:solidFill>
                  <a:srgbClr val="000000"/>
                </a:solidFill>
              </a:rPr>
              <a:t>Mate1</a:t>
            </a:r>
            <a:r>
              <a:rPr lang="zh-CN" altLang="zh-CN" sz="2400" b="1" dirty="0">
                <a:solidFill>
                  <a:srgbClr val="000000"/>
                </a:solidFill>
              </a:rPr>
              <a:t>等产品上。</a:t>
            </a:r>
            <a:r>
              <a:rPr lang="en-US" altLang="zh-CN" sz="2400" b="1" dirty="0">
                <a:solidFill>
                  <a:srgbClr val="000000"/>
                </a:solidFill>
              </a:rPr>
              <a:t>         </a:t>
            </a:r>
            <a:endParaRPr lang="zh-CN" altLang="zh-CN" sz="2400" b="1" dirty="0">
              <a:solidFill>
                <a:srgbClr val="000000"/>
              </a:solidFill>
            </a:endParaRPr>
          </a:p>
        </p:txBody>
      </p:sp>
      <p:sp>
        <p:nvSpPr>
          <p:cNvPr id="2" name="矩形 1"/>
          <p:cNvSpPr/>
          <p:nvPr/>
        </p:nvSpPr>
        <p:spPr>
          <a:xfrm>
            <a:off x="142875" y="3735388"/>
            <a:ext cx="8858250" cy="2657475"/>
          </a:xfrm>
          <a:prstGeom prst="rect">
            <a:avLst/>
          </a:prstGeom>
          <a:noFill/>
        </p:spPr>
        <p:txBody>
          <a:bodyPr>
            <a:spAutoFit/>
          </a:bodyPr>
          <a:lstStyle/>
          <a:p>
            <a:pPr eaLnBrk="1" hangingPunct="1">
              <a:lnSpc>
                <a:spcPts val="4000"/>
              </a:lnSpc>
              <a:defRPr/>
            </a:pPr>
            <a:r>
              <a:rPr lang="zh-CN" altLang="zh-CN" sz="2400" b="1" dirty="0">
                <a:solidFill>
                  <a:srgbClr val="000000"/>
                </a:solidFill>
                <a:latin typeface="+mn-ea"/>
                <a:ea typeface="+mn-ea"/>
              </a:rPr>
              <a:t>其后，华为推出的</a:t>
            </a:r>
            <a:r>
              <a:rPr lang="zh-CN" altLang="zh-CN" sz="2400" b="1" u="sng" dirty="0">
                <a:solidFill>
                  <a:srgbClr val="0000FF"/>
                </a:solidFill>
                <a:latin typeface="+mn-ea"/>
                <a:ea typeface="+mn-ea"/>
              </a:rPr>
              <a:t>麒麟处理器</a:t>
            </a:r>
            <a:r>
              <a:rPr lang="zh-CN" altLang="zh-CN" sz="2400" b="1" dirty="0">
                <a:solidFill>
                  <a:srgbClr val="000000"/>
                </a:solidFill>
                <a:latin typeface="+mn-ea"/>
                <a:ea typeface="+mn-ea"/>
              </a:rPr>
              <a:t>全面采用</a:t>
            </a:r>
            <a:r>
              <a:rPr lang="en-US" altLang="zh-CN" sz="2400" b="1" dirty="0" err="1">
                <a:solidFill>
                  <a:srgbClr val="0000FF"/>
                </a:solidFill>
                <a:latin typeface="+mn-ea"/>
                <a:ea typeface="+mn-ea"/>
              </a:rPr>
              <a:t>SoC</a:t>
            </a:r>
            <a:r>
              <a:rPr lang="zh-CN" altLang="zh-CN" sz="2400" b="1" dirty="0">
                <a:solidFill>
                  <a:srgbClr val="000000"/>
                </a:solidFill>
                <a:latin typeface="+mn-ea"/>
                <a:ea typeface="+mn-ea"/>
              </a:rPr>
              <a:t>架构，即在</a:t>
            </a:r>
            <a:r>
              <a:rPr lang="zh-CN" altLang="zh-CN" sz="2400" b="1" dirty="0">
                <a:solidFill>
                  <a:srgbClr val="0000FF"/>
                </a:solidFill>
                <a:latin typeface="+mn-ea"/>
                <a:ea typeface="+mn-ea"/>
              </a:rPr>
              <a:t>单芯片</a:t>
            </a:r>
            <a:r>
              <a:rPr lang="zh-CN" altLang="zh-CN" sz="2400" b="1" dirty="0">
                <a:solidFill>
                  <a:srgbClr val="000000"/>
                </a:solidFill>
                <a:latin typeface="+mn-ea"/>
                <a:ea typeface="+mn-ea"/>
              </a:rPr>
              <a:t>上集成</a:t>
            </a:r>
            <a:r>
              <a:rPr lang="en-US" altLang="zh-CN" sz="2400" b="1" dirty="0">
                <a:solidFill>
                  <a:srgbClr val="0000FF"/>
                </a:solidFill>
                <a:latin typeface="+mn-ea"/>
                <a:ea typeface="+mn-ea"/>
              </a:rPr>
              <a:t>CPU</a:t>
            </a:r>
            <a:r>
              <a:rPr lang="zh-CN" altLang="zh-CN" sz="2400" b="1" dirty="0">
                <a:solidFill>
                  <a:srgbClr val="000000"/>
                </a:solidFill>
                <a:latin typeface="+mn-ea"/>
                <a:ea typeface="+mn-ea"/>
              </a:rPr>
              <a:t>、</a:t>
            </a:r>
            <a:r>
              <a:rPr lang="zh-CN" altLang="zh-CN" sz="2400" b="1" dirty="0">
                <a:solidFill>
                  <a:srgbClr val="0000FF"/>
                </a:solidFill>
                <a:latin typeface="+mn-ea"/>
                <a:ea typeface="+mn-ea"/>
              </a:rPr>
              <a:t>通信模块、音视频解码以及外围电路</a:t>
            </a:r>
            <a:r>
              <a:rPr lang="zh-CN" altLang="zh-CN" sz="2400" b="1" dirty="0">
                <a:solidFill>
                  <a:srgbClr val="000000"/>
                </a:solidFill>
                <a:latin typeface="+mn-ea"/>
                <a:ea typeface="+mn-ea"/>
              </a:rPr>
              <a:t>等一个完整系统。</a:t>
            </a:r>
            <a:endParaRPr lang="zh-CN" altLang="zh-CN" sz="2400" b="1" dirty="0">
              <a:solidFill>
                <a:srgbClr val="FFFFFF"/>
              </a:solidFill>
              <a:latin typeface="+mn-ea"/>
              <a:ea typeface="+mn-ea"/>
            </a:endParaRPr>
          </a:p>
          <a:p>
            <a:pPr marL="342900" indent="-342900" eaLnBrk="1" hangingPunct="1">
              <a:lnSpc>
                <a:spcPts val="4000"/>
              </a:lnSpc>
              <a:buFont typeface="Wingdings" panose="05000000000000000000" pitchFamily="2" charset="2"/>
              <a:buChar char="l"/>
              <a:defRPr/>
            </a:pPr>
            <a:r>
              <a:rPr lang="en-US" altLang="zh-CN" sz="2400" b="1" dirty="0">
                <a:solidFill>
                  <a:srgbClr val="000000"/>
                </a:solidFill>
                <a:latin typeface="+mn-ea"/>
                <a:ea typeface="+mn-ea"/>
              </a:rPr>
              <a:t>2014</a:t>
            </a:r>
            <a:r>
              <a:rPr lang="zh-CN" altLang="zh-CN" sz="2400" b="1" dirty="0">
                <a:solidFill>
                  <a:srgbClr val="000000"/>
                </a:solidFill>
                <a:latin typeface="+mn-ea"/>
                <a:ea typeface="+mn-ea"/>
              </a:rPr>
              <a:t>年初，华为发布</a:t>
            </a:r>
            <a:r>
              <a:rPr lang="zh-CN" altLang="zh-CN" sz="2400" b="1" dirty="0">
                <a:solidFill>
                  <a:srgbClr val="0000FF"/>
                </a:solidFill>
                <a:latin typeface="+mn-ea"/>
                <a:ea typeface="+mn-ea"/>
              </a:rPr>
              <a:t>麒麟</a:t>
            </a:r>
            <a:r>
              <a:rPr lang="en-US" altLang="zh-CN" sz="2400" b="1" dirty="0">
                <a:solidFill>
                  <a:srgbClr val="0000FF"/>
                </a:solidFill>
                <a:latin typeface="+mn-ea"/>
                <a:ea typeface="+mn-ea"/>
              </a:rPr>
              <a:t>910</a:t>
            </a:r>
            <a:r>
              <a:rPr lang="zh-CN" altLang="zh-CN" sz="2400" b="1" dirty="0">
                <a:solidFill>
                  <a:srgbClr val="000000"/>
                </a:solidFill>
                <a:latin typeface="+mn-ea"/>
                <a:ea typeface="+mn-ea"/>
              </a:rPr>
              <a:t>（</a:t>
            </a:r>
            <a:r>
              <a:rPr lang="en-US" altLang="zh-CN" sz="2400" b="1" dirty="0">
                <a:solidFill>
                  <a:srgbClr val="000000"/>
                </a:solidFill>
                <a:latin typeface="+mn-ea"/>
                <a:ea typeface="+mn-ea"/>
              </a:rPr>
              <a:t>K3V2</a:t>
            </a:r>
            <a:r>
              <a:rPr lang="zh-CN" altLang="zh-CN" sz="2400" b="1" dirty="0">
                <a:solidFill>
                  <a:srgbClr val="000000"/>
                </a:solidFill>
                <a:latin typeface="+mn-ea"/>
                <a:ea typeface="+mn-ea"/>
              </a:rPr>
              <a:t>改进版，四核</a:t>
            </a:r>
            <a:r>
              <a:rPr lang="en-US" altLang="zh-CN" sz="2400" b="1" dirty="0">
                <a:solidFill>
                  <a:srgbClr val="000000"/>
                </a:solidFill>
                <a:latin typeface="+mn-ea"/>
                <a:ea typeface="+mn-ea"/>
              </a:rPr>
              <a:t>CPU</a:t>
            </a:r>
            <a:r>
              <a:rPr lang="zh-CN" altLang="zh-CN" sz="2400" b="1" dirty="0">
                <a:solidFill>
                  <a:srgbClr val="000000"/>
                </a:solidFill>
                <a:latin typeface="+mn-ea"/>
                <a:ea typeface="+mn-ea"/>
              </a:rPr>
              <a:t>结构）。麒麟</a:t>
            </a:r>
            <a:r>
              <a:rPr lang="en-US" altLang="zh-CN" sz="2400" b="1" dirty="0">
                <a:solidFill>
                  <a:srgbClr val="000000"/>
                </a:solidFill>
                <a:latin typeface="+mn-ea"/>
                <a:ea typeface="+mn-ea"/>
              </a:rPr>
              <a:t>910</a:t>
            </a:r>
            <a:r>
              <a:rPr lang="zh-CN" altLang="zh-CN" sz="2400" b="1" dirty="0">
                <a:solidFill>
                  <a:srgbClr val="000000"/>
                </a:solidFill>
                <a:latin typeface="+mn-ea"/>
                <a:ea typeface="+mn-ea"/>
              </a:rPr>
              <a:t>首次集成华为自研的巴龙</a:t>
            </a:r>
            <a:r>
              <a:rPr lang="en-US" altLang="zh-CN" sz="2400" b="1" dirty="0">
                <a:solidFill>
                  <a:srgbClr val="000000"/>
                </a:solidFill>
                <a:latin typeface="+mn-ea"/>
                <a:ea typeface="+mn-ea"/>
              </a:rPr>
              <a:t>Balong710</a:t>
            </a:r>
            <a:r>
              <a:rPr lang="zh-CN" altLang="zh-CN" sz="2400" b="1" dirty="0">
                <a:solidFill>
                  <a:srgbClr val="000000"/>
                </a:solidFill>
                <a:latin typeface="+mn-ea"/>
                <a:ea typeface="+mn-ea"/>
              </a:rPr>
              <a:t>基带，把</a:t>
            </a:r>
            <a:r>
              <a:rPr lang="en-US" altLang="zh-CN" sz="2400" b="1" dirty="0">
                <a:solidFill>
                  <a:srgbClr val="000000"/>
                </a:solidFill>
                <a:latin typeface="+mn-ea"/>
                <a:ea typeface="+mn-ea"/>
              </a:rPr>
              <a:t>GPU</a:t>
            </a:r>
            <a:r>
              <a:rPr lang="zh-CN" altLang="zh-CN" sz="2400" b="1" dirty="0">
                <a:solidFill>
                  <a:srgbClr val="000000"/>
                </a:solidFill>
                <a:latin typeface="+mn-ea"/>
                <a:ea typeface="+mn-ea"/>
              </a:rPr>
              <a:t>换成</a:t>
            </a:r>
            <a:r>
              <a:rPr lang="en-US" altLang="zh-CN" sz="2400" b="1" dirty="0">
                <a:solidFill>
                  <a:srgbClr val="000000"/>
                </a:solidFill>
                <a:latin typeface="+mn-ea"/>
                <a:ea typeface="+mn-ea"/>
              </a:rPr>
              <a:t>Mali</a:t>
            </a:r>
            <a:r>
              <a:rPr lang="zh-CN" altLang="zh-CN" sz="2400" b="1" dirty="0">
                <a:solidFill>
                  <a:srgbClr val="000000"/>
                </a:solidFill>
                <a:latin typeface="+mn-ea"/>
                <a:ea typeface="+mn-ea"/>
              </a:rPr>
              <a:t>，制造工艺</a:t>
            </a:r>
            <a:r>
              <a:rPr lang="en-US" altLang="zh-CN" sz="2400" b="1" dirty="0">
                <a:solidFill>
                  <a:srgbClr val="0000FF"/>
                </a:solidFill>
                <a:latin typeface="+mn-ea"/>
                <a:ea typeface="+mn-ea"/>
              </a:rPr>
              <a:t>28nm</a:t>
            </a:r>
            <a:r>
              <a:rPr lang="zh-CN" altLang="zh-CN" sz="2400" b="1" dirty="0">
                <a:solidFill>
                  <a:srgbClr val="000000"/>
                </a:solidFill>
                <a:latin typeface="+mn-ea"/>
                <a:ea typeface="+mn-ea"/>
              </a:rPr>
              <a:t>。</a:t>
            </a:r>
            <a:endParaRPr lang="zh-CN" altLang="zh-CN" sz="2400" b="1" dirty="0">
              <a:solidFill>
                <a:srgbClr val="000000"/>
              </a:solidFill>
              <a:latin typeface="+mn-ea"/>
              <a:ea typeface="+mn-ea"/>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579438" y="142875"/>
            <a:ext cx="8564562" cy="976313"/>
          </a:xfrm>
        </p:spPr>
        <p:txBody>
          <a:bodyPr/>
          <a:lstStyle/>
          <a:p>
            <a:pPr>
              <a:defRPr/>
            </a:pPr>
            <a:r>
              <a:rPr lang="zh-CN" altLang="en-US" dirty="0" smtClean="0">
                <a:solidFill>
                  <a:srgbClr val="0000FF"/>
                </a:solidFill>
              </a:rPr>
              <a:t>算术和调和平均值</a:t>
            </a:r>
            <a:br>
              <a:rPr lang="en-US" altLang="zh-CN" dirty="0" smtClean="0">
                <a:solidFill>
                  <a:srgbClr val="0000FF"/>
                </a:solidFill>
              </a:rPr>
            </a:br>
            <a:r>
              <a:rPr lang="zh-CN" altLang="en-US" sz="2800" dirty="0" smtClean="0">
                <a:solidFill>
                  <a:srgbClr val="0000FF"/>
                </a:solidFill>
              </a:rPr>
              <a:t>（</a:t>
            </a:r>
            <a:r>
              <a:rPr lang="en-US" altLang="zh-CN" sz="2800" dirty="0" smtClean="0">
                <a:solidFill>
                  <a:srgbClr val="0000FF"/>
                </a:solidFill>
              </a:rPr>
              <a:t>Arithmetic and Harmonic Mean</a:t>
            </a:r>
            <a:r>
              <a:rPr lang="zh-CN" altLang="en-US" sz="2800" dirty="0" smtClean="0">
                <a:solidFill>
                  <a:srgbClr val="0000FF"/>
                </a:solidFill>
              </a:rPr>
              <a:t>）</a:t>
            </a:r>
            <a:endParaRPr lang="en-US" altLang="zh-CN" sz="2800" dirty="0">
              <a:solidFill>
                <a:srgbClr val="0000FF"/>
              </a:solidFill>
              <a:latin typeface="Arial Narrow" panose="020B0606020202030204" pitchFamily="34" charset="0"/>
            </a:endParaRPr>
          </a:p>
        </p:txBody>
      </p:sp>
      <p:sp>
        <p:nvSpPr>
          <p:cNvPr id="204803" name="Rectangle 3"/>
          <p:cNvSpPr>
            <a:spLocks noGrp="1" noChangeArrowheads="1"/>
          </p:cNvSpPr>
          <p:nvPr>
            <p:ph type="body" idx="1"/>
          </p:nvPr>
        </p:nvSpPr>
        <p:spPr>
          <a:xfrm>
            <a:off x="468313" y="1268413"/>
            <a:ext cx="8164512" cy="1656531"/>
          </a:xfrm>
        </p:spPr>
        <p:txBody>
          <a:bodyPr/>
          <a:lstStyle/>
          <a:p>
            <a:pPr>
              <a:defRPr/>
            </a:pPr>
            <a:r>
              <a:rPr lang="zh-CN" altLang="en-US" sz="3600" b="1" dirty="0" smtClean="0">
                <a:solidFill>
                  <a:srgbClr val="000000"/>
                </a:solidFill>
                <a:effectLst/>
                <a:latin typeface="Comic Sans MS" panose="030F0702030302020204" pitchFamily="66" charset="0"/>
              </a:rPr>
              <a:t>总的执行时间：</a:t>
            </a:r>
            <a:r>
              <a:rPr lang="zh-CN" altLang="en-US" sz="2800" b="1" dirty="0" smtClean="0">
                <a:solidFill>
                  <a:srgbClr val="0000FF"/>
                </a:solidFill>
                <a:effectLst/>
                <a:latin typeface="Comic Sans MS" panose="030F0702030302020204" pitchFamily="66" charset="0"/>
              </a:rPr>
              <a:t>一个一致的总的度量</a:t>
            </a:r>
            <a:endParaRPr lang="en-US" altLang="zh-CN" sz="2800" b="1" u="sng" dirty="0">
              <a:solidFill>
                <a:srgbClr val="FFFF00"/>
              </a:solidFill>
              <a:effectLst/>
              <a:latin typeface="Comic Sans MS" panose="030F0702030302020204" pitchFamily="66" charset="0"/>
            </a:endParaRPr>
          </a:p>
          <a:p>
            <a:pPr lvl="1">
              <a:defRPr/>
            </a:pPr>
            <a:r>
              <a:rPr lang="zh-CN" altLang="en-US" sz="2400" b="1" dirty="0" smtClean="0">
                <a:solidFill>
                  <a:srgbClr val="990000"/>
                </a:solidFill>
                <a:latin typeface="Comic Sans MS" panose="030F0702030302020204" pitchFamily="66" charset="0"/>
              </a:rPr>
              <a:t>算术平均时间：</a:t>
            </a:r>
            <a:r>
              <a:rPr lang="zh-CN" altLang="en-US" sz="2400" b="1" dirty="0" smtClean="0">
                <a:solidFill>
                  <a:srgbClr val="000000"/>
                </a:solidFill>
              </a:rPr>
              <a:t>是</a:t>
            </a:r>
            <a:r>
              <a:rPr lang="en-US" altLang="zh-CN" sz="2400" b="1" i="1" dirty="0" smtClean="0">
                <a:solidFill>
                  <a:srgbClr val="000000"/>
                </a:solidFill>
              </a:rPr>
              <a:t>n</a:t>
            </a:r>
            <a:r>
              <a:rPr lang="zh-CN" altLang="en-US" sz="2400" b="1" dirty="0" smtClean="0">
                <a:solidFill>
                  <a:srgbClr val="000000"/>
                </a:solidFill>
              </a:rPr>
              <a:t>个测试程序总的执行时间的算术平均值。</a:t>
            </a:r>
            <a:endParaRPr lang="en-US" altLang="zh-CN" sz="2400" b="1" dirty="0">
              <a:solidFill>
                <a:srgbClr val="FFFFFF"/>
              </a:solidFill>
              <a:latin typeface="Comic Sans MS" panose="030F0702030302020204" pitchFamily="66" charset="0"/>
            </a:endParaRPr>
          </a:p>
          <a:p>
            <a:pPr>
              <a:defRPr/>
            </a:pPr>
            <a:endParaRPr lang="en-US" altLang="zh-CN" sz="2800" b="1" dirty="0">
              <a:solidFill>
                <a:srgbClr val="FFFFFF"/>
              </a:solidFill>
              <a:latin typeface="Comic Sans MS" panose="030F0702030302020204" pitchFamily="66" charset="0"/>
            </a:endParaRPr>
          </a:p>
          <a:p>
            <a:pPr>
              <a:defRPr/>
            </a:pPr>
            <a:endParaRPr lang="en-US" altLang="zh-CN" sz="2800" b="1" dirty="0">
              <a:solidFill>
                <a:srgbClr val="FFFFFF"/>
              </a:solidFill>
              <a:latin typeface="Comic Sans MS" panose="030F0702030302020204" pitchFamily="66" charset="0"/>
            </a:endParaRPr>
          </a:p>
          <a:p>
            <a:pPr>
              <a:buFont typeface="Wingdings" panose="05000000000000000000" pitchFamily="2" charset="2"/>
              <a:buNone/>
              <a:defRPr/>
            </a:pPr>
            <a:endParaRPr lang="en-US" altLang="zh-CN" i="1" dirty="0">
              <a:solidFill>
                <a:srgbClr val="000000"/>
              </a:solidFill>
              <a:latin typeface="MyriadMM-It_400_600_" charset="0"/>
            </a:endParaRPr>
          </a:p>
          <a:p>
            <a:pPr>
              <a:defRPr/>
            </a:pPr>
            <a:endParaRPr lang="en-US" altLang="zh-CN" dirty="0"/>
          </a:p>
        </p:txBody>
      </p:sp>
      <mc:AlternateContent xmlns:mc="http://schemas.openxmlformats.org/markup-compatibility/2006">
        <mc:Choice xmlns:a14="http://schemas.microsoft.com/office/drawing/2010/main" Requires="a14">
          <p:sp>
            <p:nvSpPr>
              <p:cNvPr id="2" name="文本框 1"/>
              <p:cNvSpPr txBox="1"/>
              <p:nvPr/>
            </p:nvSpPr>
            <p:spPr>
              <a:xfrm>
                <a:off x="3491880" y="2492896"/>
                <a:ext cx="2108848" cy="117621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1</m:t>
                          </m:r>
                        </m:num>
                        <m:den>
                          <m:r>
                            <a:rPr lang="en-US" altLang="zh-CN" sz="2800" b="0" i="1" smtClean="0">
                              <a:solidFill>
                                <a:srgbClr val="000000"/>
                              </a:solidFill>
                              <a:latin typeface="Cambria Math" panose="02040503050406030204" pitchFamily="18" charset="0"/>
                            </a:rPr>
                            <m:t>𝑛</m:t>
                          </m:r>
                        </m:den>
                      </m:f>
                      <m:nary>
                        <m:naryPr>
                          <m:chr m:val="∑"/>
                          <m:ctrlPr>
                            <a:rPr lang="pt-BR" altLang="zh-CN" sz="2800" i="1" smtClean="0">
                              <a:solidFill>
                                <a:srgbClr val="000000"/>
                              </a:solidFill>
                              <a:latin typeface="Cambria Math" panose="02040503050406030204" pitchFamily="18" charset="0"/>
                            </a:rPr>
                          </m:ctrlPr>
                        </m:naryPr>
                        <m:sub>
                          <m:r>
                            <a:rPr lang="en-US" altLang="zh-CN" sz="2800" b="0" i="1" smtClean="0">
                              <a:solidFill>
                                <a:srgbClr val="000000"/>
                              </a:solidFill>
                              <a:latin typeface="Cambria Math" panose="02040503050406030204" pitchFamily="18" charset="0"/>
                            </a:rPr>
                            <m:t>𝑖</m:t>
                          </m:r>
                          <m:r>
                            <a:rPr lang="pt-BR" altLang="zh-CN" sz="280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m:t>
                          </m:r>
                        </m:sub>
                        <m:sup>
                          <m:r>
                            <a:rPr lang="pt-BR" altLang="zh-CN" sz="2800" i="1" smtClean="0">
                              <a:solidFill>
                                <a:srgbClr val="000000"/>
                              </a:solidFill>
                              <a:latin typeface="Cambria Math" panose="02040503050406030204" pitchFamily="18" charset="0"/>
                            </a:rPr>
                            <m:t>𝑛</m:t>
                          </m:r>
                        </m:sup>
                        <m:e>
                          <m:r>
                            <a:rPr lang="en-US" altLang="zh-CN" sz="2800" b="0" i="1" smtClean="0">
                              <a:solidFill>
                                <a:srgbClr val="000000"/>
                              </a:solidFill>
                              <a:latin typeface="Cambria Math" panose="02040503050406030204" pitchFamily="18" charset="0"/>
                            </a:rPr>
                            <m:t>𝑇𝑖𝑚𝑒</m:t>
                          </m:r>
                          <m:r>
                            <a:rPr lang="en-US" altLang="zh-CN" sz="2800" b="0" i="1" baseline="-25000" smtClean="0">
                              <a:solidFill>
                                <a:srgbClr val="000000"/>
                              </a:solidFill>
                              <a:latin typeface="Cambria Math" panose="02040503050406030204" pitchFamily="18" charset="0"/>
                            </a:rPr>
                            <m:t>𝑖</m:t>
                          </m:r>
                        </m:e>
                      </m:nary>
                    </m:oMath>
                  </m:oMathPara>
                </a14:m>
                <a:endParaRPr lang="zh-CN" altLang="en-US" sz="2800" dirty="0"/>
              </a:p>
            </p:txBody>
          </p:sp>
        </mc:Choice>
        <mc:Fallback>
          <p:sp>
            <p:nvSpPr>
              <p:cNvPr id="2" name="文本框 1"/>
              <p:cNvSpPr txBox="1">
                <a:spLocks noRot="1" noChangeAspect="1" noMove="1" noResize="1" noEditPoints="1" noAdjustHandles="1" noChangeArrowheads="1" noChangeShapeType="1" noTextEdit="1"/>
              </p:cNvSpPr>
              <p:nvPr/>
            </p:nvSpPr>
            <p:spPr>
              <a:xfrm>
                <a:off x="3491880" y="2492896"/>
                <a:ext cx="2108848" cy="1176219"/>
              </a:xfrm>
              <a:prstGeom prst="rect">
                <a:avLst/>
              </a:prstGeom>
              <a:blipFill rotWithShape="1">
                <a:blip r:embed="rId1"/>
                <a:stretch>
                  <a:fillRect l="-1" t="-44" r="1" b="-4474"/>
                </a:stretch>
              </a:blipFill>
            </p:spPr>
            <p:txBody>
              <a:bodyPr/>
              <a:lstStyle/>
              <a:p>
                <a:r>
                  <a:rPr lang="zh-CN" altLang="en-US">
                    <a:noFill/>
                  </a:rPr>
                  <a:t> </a:t>
                </a:r>
              </a:p>
            </p:txBody>
          </p:sp>
        </mc:Fallback>
      </mc:AlternateContent>
      <p:sp>
        <p:nvSpPr>
          <p:cNvPr id="9" name="Rectangle 3"/>
          <p:cNvSpPr txBox="1">
            <a:spLocks noChangeArrowheads="1"/>
          </p:cNvSpPr>
          <p:nvPr/>
        </p:nvSpPr>
        <p:spPr bwMode="auto">
          <a:xfrm>
            <a:off x="323528" y="3698473"/>
            <a:ext cx="8164512" cy="1153220"/>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lvl="1">
              <a:defRPr/>
            </a:pPr>
            <a:r>
              <a:rPr lang="zh-CN" altLang="en-US" sz="2400" b="1" kern="0" dirty="0" smtClean="0">
                <a:solidFill>
                  <a:srgbClr val="000000"/>
                </a:solidFill>
                <a:effectLst/>
                <a:latin typeface="Comic Sans MS" panose="030F0702030302020204" pitchFamily="66" charset="0"/>
              </a:rPr>
              <a:t>如果性能用</a:t>
            </a:r>
            <a:r>
              <a:rPr lang="en-US" altLang="zh-CN" sz="2400" b="1" kern="0" dirty="0" smtClean="0">
                <a:solidFill>
                  <a:srgbClr val="990000"/>
                </a:solidFill>
                <a:effectLst/>
                <a:latin typeface="Comic Sans MS" panose="030F0702030302020204" pitchFamily="66" charset="0"/>
              </a:rPr>
              <a:t>rate</a:t>
            </a:r>
            <a:r>
              <a:rPr lang="zh-CN" altLang="en-US" sz="2400" b="1" kern="0" dirty="0" smtClean="0">
                <a:solidFill>
                  <a:srgbClr val="990000"/>
                </a:solidFill>
                <a:effectLst/>
                <a:latin typeface="Comic Sans MS" panose="030F0702030302020204" pitchFamily="66" charset="0"/>
              </a:rPr>
              <a:t>（如</a:t>
            </a:r>
            <a:r>
              <a:rPr lang="en-US" altLang="zh-CN" sz="2400" b="1" kern="0" dirty="0" smtClean="0">
                <a:solidFill>
                  <a:srgbClr val="990000"/>
                </a:solidFill>
                <a:effectLst/>
                <a:latin typeface="Comic Sans MS" panose="030F0702030302020204" pitchFamily="66" charset="0"/>
              </a:rPr>
              <a:t>MIPS</a:t>
            </a:r>
            <a:r>
              <a:rPr lang="zh-CN" altLang="en-US" sz="2400" b="1" kern="0" dirty="0" smtClean="0">
                <a:solidFill>
                  <a:srgbClr val="990000"/>
                </a:solidFill>
                <a:effectLst/>
                <a:latin typeface="Comic Sans MS" panose="030F0702030302020204" pitchFamily="66" charset="0"/>
              </a:rPr>
              <a:t>）</a:t>
            </a:r>
            <a:r>
              <a:rPr lang="zh-CN" altLang="en-US" sz="2400" b="1" kern="0" dirty="0" smtClean="0">
                <a:solidFill>
                  <a:srgbClr val="000000"/>
                </a:solidFill>
                <a:effectLst/>
                <a:latin typeface="Comic Sans MS" panose="030F0702030302020204" pitchFamily="66" charset="0"/>
              </a:rPr>
              <a:t>表示</a:t>
            </a:r>
            <a:r>
              <a:rPr lang="en-US" altLang="zh-CN" sz="2400" b="1" kern="0" dirty="0" smtClean="0">
                <a:solidFill>
                  <a:srgbClr val="000000"/>
                </a:solidFill>
                <a:effectLst/>
                <a:latin typeface="Comic Sans MS" panose="030F0702030302020204" pitchFamily="66" charset="0"/>
              </a:rPr>
              <a:t>, </a:t>
            </a:r>
            <a:r>
              <a:rPr lang="zh-CN" altLang="en-US" sz="2400" b="1" kern="0" dirty="0" smtClean="0">
                <a:solidFill>
                  <a:srgbClr val="000000"/>
                </a:solidFill>
                <a:effectLst/>
                <a:latin typeface="Comic Sans MS" panose="030F0702030302020204" pitchFamily="66" charset="0"/>
              </a:rPr>
              <a:t>那么总的执行时间平均值就是调和平均值</a:t>
            </a:r>
            <a:r>
              <a:rPr lang="zh-CN" altLang="en-US" sz="2400" b="1" kern="0" dirty="0" smtClean="0">
                <a:solidFill>
                  <a:srgbClr val="990000"/>
                </a:solidFill>
                <a:effectLst/>
                <a:latin typeface="Comic Sans MS" panose="030F0702030302020204" pitchFamily="66" charset="0"/>
              </a:rPr>
              <a:t>（</a:t>
            </a:r>
            <a:r>
              <a:rPr lang="en-US" altLang="zh-CN" sz="2400" b="1" kern="0" dirty="0" smtClean="0">
                <a:solidFill>
                  <a:srgbClr val="990000"/>
                </a:solidFill>
                <a:effectLst/>
                <a:latin typeface="Comic Sans MS" panose="030F0702030302020204" pitchFamily="66" charset="0"/>
              </a:rPr>
              <a:t>harmonic mean</a:t>
            </a:r>
            <a:r>
              <a:rPr lang="zh-CN" altLang="en-US" sz="2400" b="1" kern="0" dirty="0" smtClean="0">
                <a:solidFill>
                  <a:srgbClr val="990000"/>
                </a:solidFill>
                <a:effectLst/>
                <a:latin typeface="Comic Sans MS" panose="030F0702030302020204" pitchFamily="66" charset="0"/>
              </a:rPr>
              <a:t>）</a:t>
            </a:r>
            <a:endParaRPr lang="en-US" altLang="zh-CN" kern="0" dirty="0">
              <a:solidFill>
                <a:srgbClr val="990000"/>
              </a:solidFill>
              <a:effectLst/>
            </a:endParaRPr>
          </a:p>
        </p:txBody>
      </p:sp>
      <mc:AlternateContent xmlns:mc="http://schemas.openxmlformats.org/markup-compatibility/2006">
        <mc:Choice xmlns:a14="http://schemas.microsoft.com/office/drawing/2010/main" Requires="a14">
          <p:sp>
            <p:nvSpPr>
              <p:cNvPr id="10" name="文本框 9"/>
              <p:cNvSpPr txBox="1"/>
              <p:nvPr/>
            </p:nvSpPr>
            <p:spPr>
              <a:xfrm>
                <a:off x="3491880" y="4725144"/>
                <a:ext cx="2108848" cy="10826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𝑛</m:t>
                          </m:r>
                        </m:num>
                        <m:den>
                          <m:nary>
                            <m:naryPr>
                              <m:chr m:val="∑"/>
                              <m:ctrlPr>
                                <a:rPr lang="pt-BR" altLang="zh-CN" sz="2800" i="1" smtClean="0">
                                  <a:solidFill>
                                    <a:srgbClr val="000000"/>
                                  </a:solidFill>
                                  <a:latin typeface="Cambria Math" panose="02040503050406030204" pitchFamily="18" charset="0"/>
                                </a:rPr>
                              </m:ctrlPr>
                            </m:naryPr>
                            <m:sub>
                              <m:r>
                                <a:rPr lang="en-US" altLang="zh-CN" sz="2800" b="0" i="1" smtClean="0">
                                  <a:solidFill>
                                    <a:srgbClr val="000000"/>
                                  </a:solidFill>
                                  <a:latin typeface="Cambria Math" panose="02040503050406030204" pitchFamily="18" charset="0"/>
                                </a:rPr>
                                <m:t>𝑖</m:t>
                              </m:r>
                              <m:r>
                                <a:rPr lang="pt-BR" altLang="zh-CN" sz="280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m:t>
                              </m:r>
                            </m:sub>
                            <m:sup>
                              <m:r>
                                <a:rPr lang="pt-BR" altLang="zh-CN" sz="2800" i="1" smtClean="0">
                                  <a:solidFill>
                                    <a:srgbClr val="000000"/>
                                  </a:solidFill>
                                  <a:latin typeface="Cambria Math" panose="02040503050406030204" pitchFamily="18" charset="0"/>
                                </a:rPr>
                                <m:t>𝑛</m:t>
                              </m:r>
                            </m:sup>
                            <m:e>
                              <m:f>
                                <m:fPr>
                                  <m:ctrlPr>
                                    <a:rPr lang="pt-BR"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1</m:t>
                                  </m:r>
                                </m:num>
                                <m:den>
                                  <m:r>
                                    <a:rPr lang="en-US" altLang="zh-CN" sz="2800" b="0" i="1" smtClean="0">
                                      <a:solidFill>
                                        <a:srgbClr val="000000"/>
                                      </a:solidFill>
                                      <a:latin typeface="Cambria Math" panose="02040503050406030204" pitchFamily="18" charset="0"/>
                                    </a:rPr>
                                    <m:t>𝑅𝑎𝑡𝑒</m:t>
                                  </m:r>
                                  <m:r>
                                    <a:rPr lang="en-US" altLang="zh-CN" sz="2800" b="0" i="1" baseline="-25000" smtClean="0">
                                      <a:solidFill>
                                        <a:srgbClr val="000000"/>
                                      </a:solidFill>
                                      <a:latin typeface="Cambria Math" panose="02040503050406030204" pitchFamily="18" charset="0"/>
                                    </a:rPr>
                                    <m:t>𝑖</m:t>
                                  </m:r>
                                </m:den>
                              </m:f>
                            </m:e>
                          </m:nary>
                        </m:den>
                      </m:f>
                    </m:oMath>
                  </m:oMathPara>
                </a14:m>
                <a:endParaRPr lang="zh-CN" altLang="en-US" sz="2800" dirty="0"/>
              </a:p>
            </p:txBody>
          </p:sp>
        </mc:Choice>
        <mc:Fallback>
          <p:sp>
            <p:nvSpPr>
              <p:cNvPr id="10" name="文本框 9"/>
              <p:cNvSpPr txBox="1">
                <a:spLocks noRot="1" noChangeAspect="1" noMove="1" noResize="1" noEditPoints="1" noAdjustHandles="1" noChangeArrowheads="1" noChangeShapeType="1" noTextEdit="1"/>
              </p:cNvSpPr>
              <p:nvPr/>
            </p:nvSpPr>
            <p:spPr>
              <a:xfrm>
                <a:off x="3491880" y="4725144"/>
                <a:ext cx="2108848" cy="1082669"/>
              </a:xfrm>
              <a:prstGeom prst="rect">
                <a:avLst/>
              </a:prstGeom>
              <a:blipFill rotWithShape="1">
                <a:blip r:embed="rId2"/>
                <a:stretch>
                  <a:fillRect l="-1" t="-10" r="1" b="-1623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500063" y="428625"/>
            <a:ext cx="8488362" cy="609600"/>
          </a:xfrm>
        </p:spPr>
        <p:txBody>
          <a:bodyPr/>
          <a:lstStyle/>
          <a:p>
            <a:pPr>
              <a:defRPr/>
            </a:pPr>
            <a:r>
              <a:rPr lang="zh-CN" altLang="en-US" dirty="0" smtClean="0">
                <a:solidFill>
                  <a:srgbClr val="0000FF"/>
                </a:solidFill>
                <a:latin typeface="Arial Narrow" panose="020B0606020202030204" pitchFamily="34" charset="0"/>
              </a:rPr>
              <a:t>算术平均时间的问题</a:t>
            </a:r>
            <a:endParaRPr lang="en-US" altLang="zh-CN" dirty="0">
              <a:solidFill>
                <a:srgbClr val="0000FF"/>
              </a:solidFill>
              <a:latin typeface="Arial Narrow" panose="020B0606020202030204" pitchFamily="34" charset="0"/>
            </a:endParaRPr>
          </a:p>
        </p:txBody>
      </p:sp>
      <p:sp>
        <p:nvSpPr>
          <p:cNvPr id="205827" name="Rectangle 3"/>
          <p:cNvSpPr>
            <a:spLocks noGrp="1" noChangeArrowheads="1"/>
          </p:cNvSpPr>
          <p:nvPr>
            <p:ph type="body" idx="1"/>
          </p:nvPr>
        </p:nvSpPr>
        <p:spPr>
          <a:xfrm>
            <a:off x="304800" y="1285875"/>
            <a:ext cx="8839200" cy="4664075"/>
          </a:xfrm>
        </p:spPr>
        <p:txBody>
          <a:bodyPr/>
          <a:lstStyle/>
          <a:p>
            <a:pPr>
              <a:lnSpc>
                <a:spcPct val="110000"/>
              </a:lnSpc>
              <a:defRPr/>
            </a:pPr>
            <a:r>
              <a:rPr lang="zh-CN" altLang="en-US" sz="2400" b="1" dirty="0" smtClean="0">
                <a:solidFill>
                  <a:srgbClr val="0000FF"/>
                </a:solidFill>
                <a:effectLst/>
                <a:latin typeface="Comic Sans MS" panose="030F0702030302020204" pitchFamily="66" charset="0"/>
              </a:rPr>
              <a:t>每个应用程序运行的概率并不相同</a:t>
            </a:r>
            <a:endParaRPr lang="en-US" altLang="zh-CN" sz="2400" b="1" dirty="0">
              <a:solidFill>
                <a:srgbClr val="FFFF00"/>
              </a:solidFill>
              <a:effectLst/>
              <a:latin typeface="Comic Sans MS" panose="030F0702030302020204" pitchFamily="66" charset="0"/>
            </a:endParaRPr>
          </a:p>
          <a:p>
            <a:pPr>
              <a:lnSpc>
                <a:spcPct val="110000"/>
              </a:lnSpc>
              <a:defRPr/>
            </a:pPr>
            <a:r>
              <a:rPr lang="zh-CN" altLang="en-US" sz="2400" b="1" dirty="0" smtClean="0">
                <a:solidFill>
                  <a:srgbClr val="003FFF"/>
                </a:solidFill>
                <a:effectLst/>
                <a:latin typeface="Comic Sans MS" panose="030F0702030302020204" pitchFamily="66" charset="0"/>
              </a:rPr>
              <a:t>更长执行时间的程序在平均值中的份量更重</a:t>
            </a:r>
            <a:endParaRPr lang="en-US" altLang="zh-CN" sz="2400" b="1" dirty="0">
              <a:solidFill>
                <a:srgbClr val="FFC000"/>
              </a:solidFill>
              <a:effectLst/>
              <a:latin typeface="Comic Sans MS" panose="030F0702030302020204" pitchFamily="66" charset="0"/>
            </a:endParaRPr>
          </a:p>
          <a:p>
            <a:pPr>
              <a:defRPr/>
            </a:pPr>
            <a:r>
              <a:rPr lang="zh-CN" altLang="en-US" sz="2400" b="1" dirty="0" smtClean="0">
                <a:solidFill>
                  <a:srgbClr val="000000"/>
                </a:solidFill>
                <a:latin typeface="Comic Sans MS" panose="030F0702030302020204" pitchFamily="66" charset="0"/>
              </a:rPr>
              <a:t>例如，两个机器执行</a:t>
            </a:r>
            <a:r>
              <a:rPr lang="zh-CN" altLang="en-US" sz="2400" b="1" dirty="0" smtClean="0">
                <a:solidFill>
                  <a:srgbClr val="0000FF"/>
                </a:solidFill>
                <a:latin typeface="Comic Sans MS" panose="030F0702030302020204" pitchFamily="66" charset="0"/>
              </a:rPr>
              <a:t>两个基准测试程序</a:t>
            </a:r>
            <a:r>
              <a:rPr lang="zh-CN" altLang="en-US" sz="2400" b="1" dirty="0" smtClean="0">
                <a:solidFill>
                  <a:srgbClr val="000000"/>
                </a:solidFill>
                <a:latin typeface="Comic Sans MS" panose="030F0702030302020204" pitchFamily="66" charset="0"/>
              </a:rPr>
              <a:t>的时间</a:t>
            </a:r>
            <a:endParaRPr lang="en-US" altLang="zh-CN" sz="2400" dirty="0" smtClean="0">
              <a:solidFill>
                <a:srgbClr val="FFFFFF"/>
              </a:solidFill>
              <a:latin typeface="Comic Sans MS" panose="030F0702030302020204" pitchFamily="66" charset="0"/>
            </a:endParaRPr>
          </a:p>
          <a:p>
            <a:pPr>
              <a:lnSpc>
                <a:spcPct val="110000"/>
              </a:lnSpc>
              <a:buFont typeface="Wingdings" panose="05000000000000000000" pitchFamily="2" charset="2"/>
              <a:buNone/>
              <a:defRPr/>
            </a:pPr>
            <a:r>
              <a:rPr lang="en-US" altLang="zh-CN" sz="2400" dirty="0" smtClean="0">
                <a:solidFill>
                  <a:srgbClr val="000000"/>
                </a:solidFill>
                <a:effectLst/>
                <a:latin typeface="Comic Sans MS" panose="030F0702030302020204" pitchFamily="66" charset="0"/>
              </a:rPr>
              <a:t>                     </a:t>
            </a:r>
            <a:r>
              <a:rPr lang="en-US" altLang="zh-CN" sz="2000" b="1" dirty="0">
                <a:solidFill>
                  <a:srgbClr val="000000"/>
                </a:solidFill>
                <a:effectLst/>
                <a:latin typeface="Comic Sans MS" panose="030F0702030302020204" pitchFamily="66" charset="0"/>
              </a:rPr>
              <a:t>Machine A         </a:t>
            </a:r>
            <a:r>
              <a:rPr lang="en-US" altLang="zh-CN" sz="2000" b="1" dirty="0" smtClean="0">
                <a:solidFill>
                  <a:srgbClr val="000000"/>
                </a:solidFill>
                <a:effectLst/>
                <a:latin typeface="Comic Sans MS" panose="030F0702030302020204" pitchFamily="66" charset="0"/>
              </a:rPr>
              <a:t>      </a:t>
            </a:r>
            <a:r>
              <a:rPr lang="en-US" altLang="zh-CN" sz="2000" b="1" dirty="0">
                <a:solidFill>
                  <a:srgbClr val="000000"/>
                </a:solidFill>
                <a:effectLst/>
                <a:latin typeface="Comic Sans MS" panose="030F0702030302020204" pitchFamily="66" charset="0"/>
              </a:rPr>
              <a:t>Machine B</a:t>
            </a:r>
            <a:endParaRPr lang="en-US" altLang="zh-CN" sz="2000" b="1" dirty="0">
              <a:solidFill>
                <a:srgbClr val="FFFFFF"/>
              </a:solidFill>
              <a:effectLst/>
              <a:latin typeface="Comic Sans MS" panose="030F0702030302020204" pitchFamily="66" charset="0"/>
            </a:endParaRPr>
          </a:p>
          <a:p>
            <a:pPr>
              <a:lnSpc>
                <a:spcPct val="110000"/>
              </a:lnSpc>
              <a:buFont typeface="Wingdings" panose="05000000000000000000" pitchFamily="2" charset="2"/>
              <a:buNone/>
              <a:defRPr/>
            </a:pPr>
            <a:r>
              <a:rPr lang="en-US" altLang="zh-CN" sz="2000" b="1" dirty="0">
                <a:solidFill>
                  <a:srgbClr val="000000"/>
                </a:solidFill>
                <a:effectLst/>
                <a:latin typeface="Comic Sans MS" panose="030F0702030302020204" pitchFamily="66" charset="0"/>
              </a:rPr>
              <a:t>      Program 1        2 seconds (20%)        4 seconds (20%)</a:t>
            </a:r>
            <a:endParaRPr lang="en-US" altLang="zh-CN" sz="2000" b="1" dirty="0">
              <a:solidFill>
                <a:srgbClr val="FFFFFF"/>
              </a:solidFill>
              <a:effectLst/>
              <a:latin typeface="Comic Sans MS" panose="030F0702030302020204" pitchFamily="66" charset="0"/>
            </a:endParaRPr>
          </a:p>
          <a:p>
            <a:pPr>
              <a:lnSpc>
                <a:spcPct val="110000"/>
              </a:lnSpc>
              <a:buFont typeface="Wingdings" panose="05000000000000000000" pitchFamily="2" charset="2"/>
              <a:buNone/>
              <a:defRPr/>
            </a:pPr>
            <a:r>
              <a:rPr lang="en-US" altLang="zh-CN" sz="2000" b="1" dirty="0">
                <a:solidFill>
                  <a:srgbClr val="000000"/>
                </a:solidFill>
                <a:effectLst/>
                <a:latin typeface="Comic Sans MS" panose="030F0702030302020204" pitchFamily="66" charset="0"/>
              </a:rPr>
              <a:t>      Program 2        12 seconds (80%)       8 seconds (80</a:t>
            </a:r>
            <a:r>
              <a:rPr lang="en-US" altLang="zh-CN" sz="2000" b="1" dirty="0" smtClean="0">
                <a:solidFill>
                  <a:srgbClr val="000000"/>
                </a:solidFill>
                <a:effectLst/>
                <a:latin typeface="Comic Sans MS" panose="030F0702030302020204" pitchFamily="66" charset="0"/>
              </a:rPr>
              <a:t>%)</a:t>
            </a:r>
            <a:endParaRPr lang="en-US" altLang="zh-CN" sz="2000" b="1" dirty="0" smtClean="0">
              <a:solidFill>
                <a:srgbClr val="FFFFFF"/>
              </a:solidFill>
              <a:effectLst/>
              <a:latin typeface="Comic Sans MS" panose="030F0702030302020204" pitchFamily="66" charset="0"/>
            </a:endParaRPr>
          </a:p>
          <a:p>
            <a:pPr>
              <a:lnSpc>
                <a:spcPct val="110000"/>
              </a:lnSpc>
              <a:buFont typeface="Wingdings" panose="05000000000000000000" pitchFamily="2" charset="2"/>
              <a:buNone/>
              <a:defRPr/>
            </a:pPr>
            <a:r>
              <a:rPr lang="en-US" altLang="zh-CN" sz="2000" i="1" dirty="0" smtClean="0">
                <a:solidFill>
                  <a:srgbClr val="000000"/>
                </a:solidFill>
                <a:effectLst/>
                <a:latin typeface="Comic Sans MS" panose="030F0702030302020204" pitchFamily="66" charset="0"/>
              </a:rPr>
              <a:t>               </a:t>
            </a:r>
            <a:r>
              <a:rPr lang="zh-CN" altLang="en-US" sz="2000" i="1" dirty="0" smtClean="0">
                <a:solidFill>
                  <a:srgbClr val="000000"/>
                </a:solidFill>
                <a:effectLst/>
                <a:latin typeface="Comic Sans MS" panose="030F0702030302020204" pitchFamily="66" charset="0"/>
              </a:rPr>
              <a:t>（</a:t>
            </a:r>
            <a:r>
              <a:rPr lang="en-US" altLang="zh-CN" sz="2000" i="1" dirty="0" smtClean="0">
                <a:solidFill>
                  <a:srgbClr val="000000"/>
                </a:solidFill>
                <a:effectLst/>
                <a:latin typeface="Comic Sans MS" panose="030F0702030302020204" pitchFamily="66" charset="0"/>
              </a:rPr>
              <a:t>Program 2</a:t>
            </a:r>
            <a:r>
              <a:rPr lang="zh-CN" altLang="en-US" sz="2000" i="1" dirty="0" smtClean="0">
                <a:solidFill>
                  <a:srgbClr val="000000"/>
                </a:solidFill>
                <a:effectLst/>
                <a:latin typeface="Comic Sans MS" panose="030F0702030302020204" pitchFamily="66" charset="0"/>
              </a:rPr>
              <a:t>运行的概率是</a:t>
            </a:r>
            <a:r>
              <a:rPr lang="en-US" altLang="zh-CN" sz="2000" i="1" dirty="0" smtClean="0">
                <a:solidFill>
                  <a:srgbClr val="000000"/>
                </a:solidFill>
                <a:effectLst/>
                <a:latin typeface="Comic Sans MS" panose="030F0702030302020204" pitchFamily="66" charset="0"/>
              </a:rPr>
              <a:t> Program 1</a:t>
            </a:r>
            <a:r>
              <a:rPr lang="zh-CN" altLang="en-US" sz="2000" i="1" dirty="0" smtClean="0">
                <a:solidFill>
                  <a:srgbClr val="000000"/>
                </a:solidFill>
                <a:effectLst/>
                <a:latin typeface="Comic Sans MS" panose="030F0702030302020204" pitchFamily="66" charset="0"/>
              </a:rPr>
              <a:t>的</a:t>
            </a:r>
            <a:r>
              <a:rPr lang="en-US" altLang="zh-CN" sz="2000" i="1" dirty="0" smtClean="0">
                <a:solidFill>
                  <a:srgbClr val="000000"/>
                </a:solidFill>
                <a:effectLst/>
                <a:latin typeface="Comic Sans MS" panose="030F0702030302020204" pitchFamily="66" charset="0"/>
              </a:rPr>
              <a:t>4</a:t>
            </a:r>
            <a:r>
              <a:rPr lang="zh-CN" altLang="en-US" sz="2000" i="1" dirty="0" smtClean="0">
                <a:solidFill>
                  <a:srgbClr val="000000"/>
                </a:solidFill>
                <a:effectLst/>
                <a:latin typeface="Comic Sans MS" panose="030F0702030302020204" pitchFamily="66" charset="0"/>
              </a:rPr>
              <a:t>倍）</a:t>
            </a:r>
            <a:endParaRPr lang="en-US" altLang="zh-CN" sz="2000" b="1" i="1" dirty="0" smtClean="0">
              <a:solidFill>
                <a:srgbClr val="FFFFFF"/>
              </a:solidFill>
              <a:effectLst/>
              <a:latin typeface="Comic Sans MS" panose="030F0702030302020204" pitchFamily="66" charset="0"/>
            </a:endParaRPr>
          </a:p>
          <a:p>
            <a:pPr>
              <a:lnSpc>
                <a:spcPct val="110000"/>
              </a:lnSpc>
              <a:spcBef>
                <a:spcPct val="50000"/>
              </a:spcBef>
              <a:defRPr/>
            </a:pPr>
            <a:r>
              <a:rPr lang="zh-CN" altLang="en-US" sz="2400" b="1" dirty="0" smtClean="0">
                <a:solidFill>
                  <a:srgbClr val="000000"/>
                </a:solidFill>
                <a:effectLst/>
                <a:latin typeface="Comic Sans MS" panose="030F0702030302020204" pitchFamily="66" charset="0"/>
              </a:rPr>
              <a:t>计算算术平均值</a:t>
            </a:r>
            <a:r>
              <a:rPr lang="zh-CN" altLang="en-US" sz="2400" b="1" dirty="0" smtClean="0">
                <a:solidFill>
                  <a:srgbClr val="0000FF"/>
                </a:solidFill>
                <a:effectLst/>
                <a:latin typeface="Comic Sans MS" panose="030F0702030302020204" pitchFamily="66" charset="0"/>
              </a:rPr>
              <a:t>，</a:t>
            </a:r>
            <a:r>
              <a:rPr lang="en-US" altLang="zh-CN" sz="2400" dirty="0" smtClean="0">
                <a:solidFill>
                  <a:srgbClr val="0000FF"/>
                </a:solidFill>
                <a:effectLst/>
                <a:latin typeface="Comic Sans MS" panose="030F0702030302020204" pitchFamily="66" charset="0"/>
              </a:rPr>
              <a:t> Program 2 </a:t>
            </a:r>
            <a:r>
              <a:rPr lang="zh-CN" altLang="en-US" sz="2400" b="1" dirty="0" smtClean="0">
                <a:solidFill>
                  <a:srgbClr val="003FFF"/>
                </a:solidFill>
                <a:effectLst/>
                <a:latin typeface="Comic Sans MS" panose="030F0702030302020204" pitchFamily="66" charset="0"/>
              </a:rPr>
              <a:t>占的比重</a:t>
            </a:r>
            <a:r>
              <a:rPr lang="zh-CN" altLang="en-US" sz="2400" b="1" dirty="0" smtClean="0">
                <a:solidFill>
                  <a:srgbClr val="000000"/>
                </a:solidFill>
                <a:effectLst/>
                <a:latin typeface="Comic Sans MS" panose="030F0702030302020204" pitchFamily="66" charset="0"/>
              </a:rPr>
              <a:t>比</a:t>
            </a:r>
            <a:r>
              <a:rPr lang="en-US" altLang="zh-CN" sz="2400" dirty="0" smtClean="0">
                <a:solidFill>
                  <a:srgbClr val="990000"/>
                </a:solidFill>
                <a:effectLst/>
                <a:latin typeface="Comic Sans MS" panose="030F0702030302020204" pitchFamily="66" charset="0"/>
              </a:rPr>
              <a:t>Program 1</a:t>
            </a:r>
            <a:r>
              <a:rPr lang="zh-CN" altLang="en-US" sz="2400" b="1" dirty="0" smtClean="0">
                <a:solidFill>
                  <a:srgbClr val="000000"/>
                </a:solidFill>
                <a:effectLst/>
                <a:latin typeface="Comic Sans MS" panose="030F0702030302020204" pitchFamily="66" charset="0"/>
              </a:rPr>
              <a:t>更大</a:t>
            </a:r>
            <a:endParaRPr lang="en-US" altLang="zh-CN" sz="2400" b="1" dirty="0" smtClean="0">
              <a:solidFill>
                <a:srgbClr val="FFFFFF"/>
              </a:solidFill>
              <a:effectLst/>
              <a:latin typeface="Comic Sans MS" panose="030F0702030302020204" pitchFamily="66" charset="0"/>
            </a:endParaRPr>
          </a:p>
          <a:p>
            <a:pPr lvl="1">
              <a:lnSpc>
                <a:spcPct val="110000"/>
              </a:lnSpc>
              <a:defRPr/>
            </a:pPr>
            <a:r>
              <a:rPr lang="zh-CN" altLang="en-US" sz="2000" b="1" dirty="0" smtClean="0">
                <a:solidFill>
                  <a:srgbClr val="000000"/>
                </a:solidFill>
                <a:effectLst/>
                <a:latin typeface="Comic Sans MS" panose="030F0702030302020204" pitchFamily="66" charset="0"/>
              </a:rPr>
              <a:t>显然，改善</a:t>
            </a:r>
            <a:r>
              <a:rPr lang="en-US" altLang="zh-CN" sz="2400" dirty="0" smtClean="0">
                <a:solidFill>
                  <a:srgbClr val="0000FF"/>
                </a:solidFill>
                <a:effectLst/>
                <a:latin typeface="Comic Sans MS" panose="030F0702030302020204" pitchFamily="66" charset="0"/>
                <a:cs typeface="+mn-cs"/>
              </a:rPr>
              <a:t>Program 2</a:t>
            </a:r>
            <a:r>
              <a:rPr lang="zh-CN" altLang="en-US" sz="2000" b="1" dirty="0" smtClean="0">
                <a:solidFill>
                  <a:srgbClr val="000000"/>
                </a:solidFill>
                <a:effectLst/>
                <a:latin typeface="Comic Sans MS" panose="030F0702030302020204" pitchFamily="66" charset="0"/>
              </a:rPr>
              <a:t>对平均值的影响大于</a:t>
            </a:r>
            <a:r>
              <a:rPr lang="en-US" altLang="zh-CN" sz="2000" dirty="0" smtClean="0">
                <a:solidFill>
                  <a:srgbClr val="990000"/>
                </a:solidFill>
                <a:effectLst/>
                <a:latin typeface="Comic Sans MS" panose="030F0702030302020204" pitchFamily="66" charset="0"/>
              </a:rPr>
              <a:t>Program 1</a:t>
            </a:r>
            <a:endParaRPr lang="en-US" altLang="zh-CN" dirty="0">
              <a:solidFill>
                <a:srgbClr val="990000"/>
              </a:solidFill>
              <a:effectLst/>
            </a:endParaRPr>
          </a:p>
        </p:txBody>
      </p:sp>
      <p:grpSp>
        <p:nvGrpSpPr>
          <p:cNvPr id="46085" name="Group 4"/>
          <p:cNvGrpSpPr/>
          <p:nvPr/>
        </p:nvGrpSpPr>
        <p:grpSpPr bwMode="auto">
          <a:xfrm>
            <a:off x="971550" y="3230563"/>
            <a:ext cx="7162800" cy="762000"/>
            <a:chOff x="672" y="1920"/>
            <a:chExt cx="4512" cy="480"/>
          </a:xfrm>
        </p:grpSpPr>
        <p:sp>
          <p:nvSpPr>
            <p:cNvPr id="46086" name="Line 5"/>
            <p:cNvSpPr>
              <a:spLocks noChangeShapeType="1"/>
            </p:cNvSpPr>
            <p:nvPr/>
          </p:nvSpPr>
          <p:spPr bwMode="auto">
            <a:xfrm>
              <a:off x="672" y="1920"/>
              <a:ext cx="451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7" name="Line 6"/>
            <p:cNvSpPr>
              <a:spLocks noChangeShapeType="1"/>
            </p:cNvSpPr>
            <p:nvPr/>
          </p:nvSpPr>
          <p:spPr bwMode="auto">
            <a:xfrm>
              <a:off x="672" y="2160"/>
              <a:ext cx="451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8" name="Line 7"/>
            <p:cNvSpPr>
              <a:spLocks noChangeShapeType="1"/>
            </p:cNvSpPr>
            <p:nvPr/>
          </p:nvSpPr>
          <p:spPr bwMode="auto">
            <a:xfrm>
              <a:off x="672" y="2400"/>
              <a:ext cx="451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042988" y="476250"/>
            <a:ext cx="7273925" cy="511175"/>
          </a:xfrm>
        </p:spPr>
        <p:txBody>
          <a:bodyPr/>
          <a:lstStyle/>
          <a:p>
            <a:r>
              <a:rPr lang="zh-CN" altLang="en-US" smtClean="0">
                <a:solidFill>
                  <a:srgbClr val="0000FF"/>
                </a:solidFill>
                <a:effectLst/>
                <a:latin typeface="Arial Narrow" panose="020B0606020202030204" pitchFamily="34" charset="0"/>
              </a:rPr>
              <a:t>加权执行时间</a:t>
            </a:r>
            <a:endParaRPr lang="en-US" altLang="zh-CN" smtClean="0">
              <a:solidFill>
                <a:srgbClr val="0000FF"/>
              </a:solidFill>
              <a:effectLst/>
              <a:latin typeface="Arial Narrow" panose="020B0606020202030204" pitchFamily="34" charset="0"/>
            </a:endParaRPr>
          </a:p>
        </p:txBody>
      </p:sp>
      <p:sp>
        <p:nvSpPr>
          <p:cNvPr id="47108" name="Rectangle 3"/>
          <p:cNvSpPr>
            <a:spLocks noGrp="1" noChangeArrowheads="1"/>
          </p:cNvSpPr>
          <p:nvPr>
            <p:ph type="body" idx="1"/>
          </p:nvPr>
        </p:nvSpPr>
        <p:spPr>
          <a:xfrm>
            <a:off x="179388" y="1268413"/>
            <a:ext cx="8595878" cy="1288033"/>
          </a:xfrm>
        </p:spPr>
        <p:txBody>
          <a:bodyPr/>
          <a:lstStyle/>
          <a:p>
            <a:r>
              <a:rPr lang="zh-CN" altLang="en-US" b="1" dirty="0" smtClean="0">
                <a:solidFill>
                  <a:srgbClr val="000000"/>
                </a:solidFill>
                <a:effectLst/>
                <a:latin typeface="Comic Sans MS" panose="030F0702030302020204" pitchFamily="66" charset="0"/>
              </a:rPr>
              <a:t>通常，机器运行某些程序更频繁，则应该给这些程序更大的</a:t>
            </a:r>
            <a:r>
              <a:rPr lang="zh-CN" altLang="en-US" b="1" dirty="0" smtClean="0">
                <a:solidFill>
                  <a:srgbClr val="006633"/>
                </a:solidFill>
                <a:effectLst/>
                <a:latin typeface="Comic Sans MS" panose="030F0702030302020204" pitchFamily="66" charset="0"/>
              </a:rPr>
              <a:t>权值（</a:t>
            </a:r>
            <a:r>
              <a:rPr lang="en-US" altLang="zh-CN" b="1" dirty="0" smtClean="0">
                <a:solidFill>
                  <a:srgbClr val="006633"/>
                </a:solidFill>
                <a:effectLst/>
                <a:latin typeface="Comic Sans MS" panose="030F0702030302020204" pitchFamily="66" charset="0"/>
              </a:rPr>
              <a:t>weight</a:t>
            </a:r>
            <a:r>
              <a:rPr lang="zh-CN" altLang="en-US" b="1" dirty="0" smtClean="0">
                <a:solidFill>
                  <a:srgbClr val="006633"/>
                </a:solidFill>
                <a:effectLst/>
                <a:latin typeface="Comic Sans MS" panose="030F0702030302020204" pitchFamily="66" charset="0"/>
              </a:rPr>
              <a:t>）</a:t>
            </a:r>
            <a:endParaRPr lang="en-US" altLang="zh-CN" dirty="0" smtClean="0">
              <a:solidFill>
                <a:srgbClr val="006633"/>
              </a:solidFill>
              <a:effectLst/>
            </a:endParaRPr>
          </a:p>
        </p:txBody>
      </p:sp>
      <p:sp>
        <p:nvSpPr>
          <p:cNvPr id="7" name="Rectangle 3"/>
          <p:cNvSpPr txBox="1">
            <a:spLocks noChangeArrowheads="1"/>
          </p:cNvSpPr>
          <p:nvPr/>
        </p:nvSpPr>
        <p:spPr bwMode="auto">
          <a:xfrm>
            <a:off x="164666" y="3641923"/>
            <a:ext cx="8610600" cy="904875"/>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r>
              <a:rPr lang="zh-CN" altLang="en-US" b="1" kern="0" dirty="0" smtClean="0">
                <a:solidFill>
                  <a:srgbClr val="006633"/>
                </a:solidFill>
                <a:effectLst/>
                <a:latin typeface="Comic Sans MS" panose="030F0702030302020204" pitchFamily="66" charset="0"/>
              </a:rPr>
              <a:t>加权</a:t>
            </a:r>
            <a:r>
              <a:rPr lang="zh-CN" altLang="en-US" b="1" kern="0" dirty="0" smtClean="0">
                <a:solidFill>
                  <a:srgbClr val="000000"/>
                </a:solidFill>
                <a:effectLst/>
                <a:latin typeface="Comic Sans MS" panose="030F0702030302020204" pitchFamily="66" charset="0"/>
              </a:rPr>
              <a:t>调和值</a:t>
            </a:r>
            <a:endParaRPr lang="en-US" altLang="zh-CN" b="1" kern="0" dirty="0" smtClean="0">
              <a:solidFill>
                <a:srgbClr val="FFFFFF"/>
              </a:solidFill>
              <a:effectLst/>
              <a:latin typeface="Arial Narrow" panose="020B0606020202030204" pitchFamily="34" charset="0"/>
            </a:endParaRPr>
          </a:p>
          <a:p>
            <a:endParaRPr lang="en-US" altLang="zh-CN" kern="0" dirty="0" smtClean="0">
              <a:solidFill>
                <a:srgbClr val="FFFFFF"/>
              </a:solidFill>
              <a:effectLst/>
              <a:latin typeface="Arial Narrow" panose="020B0606020202030204" pitchFamily="34" charset="0"/>
            </a:endParaRPr>
          </a:p>
          <a:p>
            <a:endParaRPr lang="en-US" altLang="zh-CN" kern="0" dirty="0" smtClean="0">
              <a:effectLst/>
            </a:endParaRPr>
          </a:p>
        </p:txBody>
      </p:sp>
      <mc:AlternateContent xmlns:mc="http://schemas.openxmlformats.org/markup-compatibility/2006">
        <mc:Choice xmlns:a14="http://schemas.microsoft.com/office/drawing/2010/main" Requires="a14">
          <p:sp>
            <p:nvSpPr>
              <p:cNvPr id="2" name="文本框 1"/>
              <p:cNvSpPr txBox="1"/>
              <p:nvPr/>
            </p:nvSpPr>
            <p:spPr>
              <a:xfrm>
                <a:off x="1691680" y="2500220"/>
                <a:ext cx="3552703" cy="84651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subSup"/>
                          <m:ctrlPr>
                            <a:rPr lang="en-US" altLang="zh-CN" sz="2800" i="1" smtClean="0">
                              <a:solidFill>
                                <a:srgbClr val="000000"/>
                              </a:solidFill>
                              <a:latin typeface="Cambria Math" panose="02040503050406030204" pitchFamily="18" charset="0"/>
                            </a:rPr>
                          </m:ctrlPr>
                        </m:naryPr>
                        <m:sub>
                          <m:r>
                            <m:rPr>
                              <m:brk m:alnAt="25"/>
                            </m:rPr>
                            <a:rPr lang="en-US" altLang="zh-CN" sz="2800" b="0" i="1"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𝑛</m:t>
                          </m:r>
                        </m:sup>
                        <m:e>
                          <m:r>
                            <a:rPr lang="en-US" altLang="zh-CN" sz="2800" b="0" i="1" smtClean="0">
                              <a:solidFill>
                                <a:srgbClr val="000000"/>
                              </a:solidFill>
                              <a:latin typeface="Cambria Math" panose="02040503050406030204" pitchFamily="18" charset="0"/>
                            </a:rPr>
                            <m:t>𝑊𝑒𝑖𝑔ℎ𝑡𝑖</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𝑇𝑖𝑚𝑒𝑖</m:t>
                          </m:r>
                        </m:e>
                      </m:nary>
                    </m:oMath>
                  </m:oMathPara>
                </a14:m>
                <a:endParaRPr lang="zh-CN" altLang="en-US" sz="2800" dirty="0">
                  <a:solidFill>
                    <a:srgbClr val="0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691680" y="2500220"/>
                <a:ext cx="3552703" cy="846514"/>
              </a:xfrm>
              <a:prstGeom prst="rect">
                <a:avLst/>
              </a:prstGeom>
              <a:blipFill rotWithShape="1">
                <a:blip r:embed="rId1"/>
                <a:stretch>
                  <a:fillRect l="-1" t="-27" r="-1736"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691680" y="4258048"/>
                <a:ext cx="2108848" cy="119417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1</m:t>
                          </m:r>
                        </m:num>
                        <m:den>
                          <m:nary>
                            <m:naryPr>
                              <m:chr m:val="∑"/>
                              <m:ctrlPr>
                                <a:rPr lang="pt-BR" altLang="zh-CN" sz="2800" i="1" smtClean="0">
                                  <a:solidFill>
                                    <a:srgbClr val="000000"/>
                                  </a:solidFill>
                                  <a:latin typeface="Cambria Math" panose="02040503050406030204" pitchFamily="18" charset="0"/>
                                </a:rPr>
                              </m:ctrlPr>
                            </m:naryPr>
                            <m:sub>
                              <m:r>
                                <a:rPr lang="en-US" altLang="zh-CN" sz="2800" b="0" i="1" smtClean="0">
                                  <a:solidFill>
                                    <a:srgbClr val="000000"/>
                                  </a:solidFill>
                                  <a:latin typeface="Cambria Math" panose="02040503050406030204" pitchFamily="18" charset="0"/>
                                </a:rPr>
                                <m:t>𝑖</m:t>
                              </m:r>
                              <m:r>
                                <a:rPr lang="pt-BR" altLang="zh-CN" sz="280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m:t>
                              </m:r>
                            </m:sub>
                            <m:sup>
                              <m:r>
                                <a:rPr lang="pt-BR" altLang="zh-CN" sz="2800" i="1" smtClean="0">
                                  <a:solidFill>
                                    <a:srgbClr val="000000"/>
                                  </a:solidFill>
                                  <a:latin typeface="Cambria Math" panose="02040503050406030204" pitchFamily="18" charset="0"/>
                                </a:rPr>
                                <m:t>𝑛</m:t>
                              </m:r>
                            </m:sup>
                            <m:e>
                              <m:f>
                                <m:fPr>
                                  <m:ctrlPr>
                                    <a:rPr lang="pt-BR"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𝑊𝑒𝑖𝑔ℎ𝑡𝑖</m:t>
                                  </m:r>
                                </m:num>
                                <m:den>
                                  <m:r>
                                    <a:rPr lang="en-US" altLang="zh-CN" sz="2800" b="0" i="1" smtClean="0">
                                      <a:solidFill>
                                        <a:srgbClr val="000000"/>
                                      </a:solidFill>
                                      <a:latin typeface="Cambria Math" panose="02040503050406030204" pitchFamily="18" charset="0"/>
                                    </a:rPr>
                                    <m:t>𝑅𝑎𝑡𝑒</m:t>
                                  </m:r>
                                  <m:r>
                                    <a:rPr lang="en-US" altLang="zh-CN" sz="2800" b="0" i="1" baseline="-25000" smtClean="0">
                                      <a:solidFill>
                                        <a:srgbClr val="000000"/>
                                      </a:solidFill>
                                      <a:latin typeface="Cambria Math" panose="02040503050406030204" pitchFamily="18" charset="0"/>
                                    </a:rPr>
                                    <m:t>𝑖</m:t>
                                  </m:r>
                                </m:den>
                              </m:f>
                            </m:e>
                          </m:nary>
                        </m:den>
                      </m:f>
                    </m:oMath>
                  </m:oMathPara>
                </a14:m>
                <a:endParaRPr lang="zh-CN" altLang="en-US" sz="2800" dirty="0"/>
              </a:p>
            </p:txBody>
          </p:sp>
        </mc:Choice>
        <mc:Fallback>
          <p:sp>
            <p:nvSpPr>
              <p:cNvPr id="9" name="文本框 8"/>
              <p:cNvSpPr txBox="1">
                <a:spLocks noRot="1" noChangeAspect="1" noMove="1" noResize="1" noEditPoints="1" noAdjustHandles="1" noChangeArrowheads="1" noChangeShapeType="1" noTextEdit="1"/>
              </p:cNvSpPr>
              <p:nvPr/>
            </p:nvSpPr>
            <p:spPr>
              <a:xfrm>
                <a:off x="1691680" y="4258048"/>
                <a:ext cx="2108848" cy="1194173"/>
              </a:xfrm>
              <a:prstGeom prst="rect">
                <a:avLst/>
              </a:prstGeom>
              <a:blipFill rotWithShape="1">
                <a:blip r:embed="rId2"/>
                <a:stretch>
                  <a:fillRect l="-2" t="-31" r="3" b="-12008"/>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044575" y="188913"/>
            <a:ext cx="7343775" cy="1295400"/>
          </a:xfrm>
        </p:spPr>
        <p:txBody>
          <a:bodyPr/>
          <a:lstStyle/>
          <a:p>
            <a:pPr>
              <a:defRPr/>
            </a:pPr>
            <a:r>
              <a:rPr lang="zh-CN" altLang="en-US" dirty="0" smtClean="0">
                <a:solidFill>
                  <a:srgbClr val="0000FF"/>
                </a:solidFill>
              </a:rPr>
              <a:t>使用加权和</a:t>
            </a:r>
            <a:br>
              <a:rPr lang="en-US" altLang="zh-CN" dirty="0">
                <a:solidFill>
                  <a:srgbClr val="0000FF"/>
                </a:solidFill>
              </a:rPr>
            </a:br>
            <a:r>
              <a:rPr lang="en-US" altLang="zh-CN" sz="3600" dirty="0" smtClean="0">
                <a:solidFill>
                  <a:srgbClr val="0000FF"/>
                </a:solidFill>
              </a:rPr>
              <a:t>(</a:t>
            </a:r>
            <a:r>
              <a:rPr lang="zh-CN" altLang="en-US" sz="3600" dirty="0" smtClean="0">
                <a:solidFill>
                  <a:srgbClr val="0000FF"/>
                </a:solidFill>
              </a:rPr>
              <a:t>或加权平均</a:t>
            </a:r>
            <a:r>
              <a:rPr lang="en-US" altLang="zh-CN" sz="3600" dirty="0" smtClean="0">
                <a:solidFill>
                  <a:srgbClr val="0000FF"/>
                </a:solidFill>
              </a:rPr>
              <a:t>)</a:t>
            </a:r>
            <a:endParaRPr lang="en-US" altLang="zh-CN" sz="3600" dirty="0">
              <a:solidFill>
                <a:srgbClr val="0000FF"/>
              </a:solidFill>
              <a:latin typeface="Arial Narrow" panose="020B0606020202030204" pitchFamily="34" charset="0"/>
            </a:endParaRPr>
          </a:p>
        </p:txBody>
      </p:sp>
      <p:sp>
        <p:nvSpPr>
          <p:cNvPr id="207875" name="AutoShape 3"/>
          <p:cNvSpPr>
            <a:spLocks noGrp="1" noChangeAspect="1" noChangeArrowheads="1"/>
          </p:cNvSpPr>
          <p:nvPr>
            <p:ph type="body" idx="1"/>
          </p:nvPr>
        </p:nvSpPr>
        <p:spPr>
          <a:xfrm>
            <a:off x="684213" y="3573463"/>
            <a:ext cx="8164512" cy="2214562"/>
          </a:xfrm>
        </p:spPr>
        <p:txBody>
          <a:bodyPr/>
          <a:lstStyle/>
          <a:p>
            <a:pPr>
              <a:buFont typeface="Wingdings" panose="05000000000000000000" pitchFamily="2" charset="2"/>
              <a:buNone/>
              <a:defRPr/>
            </a:pPr>
            <a:r>
              <a:rPr lang="zh-CN" altLang="en-US" dirty="0" smtClean="0">
                <a:solidFill>
                  <a:srgbClr val="000000"/>
                </a:solidFill>
                <a:latin typeface="Comic Sans MS" panose="030F0702030302020204" pitchFamily="66" charset="0"/>
              </a:rPr>
              <a:t>计算相对性能：</a:t>
            </a:r>
            <a:r>
              <a:rPr lang="en-US" altLang="zh-CN" dirty="0" smtClean="0">
                <a:solidFill>
                  <a:srgbClr val="000000"/>
                </a:solidFill>
                <a:latin typeface="Comic Sans MS" panose="030F0702030302020204" pitchFamily="66" charset="0"/>
              </a:rPr>
              <a:t>10/7.2 </a:t>
            </a:r>
            <a:r>
              <a:rPr lang="en-US" altLang="zh-CN" dirty="0">
                <a:solidFill>
                  <a:srgbClr val="000000"/>
                </a:solidFill>
                <a:latin typeface="Comic Sans MS" panose="030F0702030302020204" pitchFamily="66" charset="0"/>
              </a:rPr>
              <a:t>= 1.38</a:t>
            </a:r>
            <a:endParaRPr lang="en-US" altLang="zh-CN" dirty="0">
              <a:solidFill>
                <a:srgbClr val="FFFFFF"/>
              </a:solidFill>
              <a:latin typeface="Comic Sans MS" panose="030F0702030302020204" pitchFamily="66" charset="0"/>
            </a:endParaRPr>
          </a:p>
          <a:p>
            <a:pPr>
              <a:buFont typeface="Wingdings" panose="05000000000000000000" pitchFamily="2" charset="2"/>
              <a:buNone/>
              <a:defRPr/>
            </a:pPr>
            <a:r>
              <a:rPr lang="en-US" altLang="zh-CN" dirty="0">
                <a:solidFill>
                  <a:srgbClr val="000000"/>
                </a:solidFill>
                <a:latin typeface="Comic Sans MS" panose="030F0702030302020204" pitchFamily="66" charset="0"/>
              </a:rPr>
              <a:t>--&gt; Machine B </a:t>
            </a:r>
            <a:r>
              <a:rPr lang="en-US" altLang="zh-CN" dirty="0">
                <a:solidFill>
                  <a:srgbClr val="0000FF"/>
                </a:solidFill>
                <a:latin typeface="Comic Sans MS" panose="030F0702030302020204" pitchFamily="66" charset="0"/>
              </a:rPr>
              <a:t>is 1.38 </a:t>
            </a:r>
            <a:r>
              <a:rPr lang="en-US" altLang="zh-CN" dirty="0">
                <a:solidFill>
                  <a:srgbClr val="000000"/>
                </a:solidFill>
                <a:latin typeface="Comic Sans MS" panose="030F0702030302020204" pitchFamily="66" charset="0"/>
              </a:rPr>
              <a:t>times faster than Machine A</a:t>
            </a:r>
            <a:endParaRPr lang="en-US" altLang="zh-CN" dirty="0">
              <a:solidFill>
                <a:srgbClr val="FFFFFF"/>
              </a:solidFill>
              <a:latin typeface="Comic Sans MS" panose="030F0702030302020204" pitchFamily="66" charset="0"/>
            </a:endParaRPr>
          </a:p>
          <a:p>
            <a:pPr>
              <a:defRPr/>
            </a:pPr>
            <a:endParaRPr lang="en-US" altLang="zh-CN" dirty="0"/>
          </a:p>
        </p:txBody>
      </p:sp>
      <p:sp>
        <p:nvSpPr>
          <p:cNvPr id="48134" name="TextBox 5"/>
          <p:cNvSpPr txBox="1">
            <a:spLocks noChangeArrowheads="1"/>
          </p:cNvSpPr>
          <p:nvPr/>
        </p:nvSpPr>
        <p:spPr bwMode="auto">
          <a:xfrm>
            <a:off x="785813" y="5214938"/>
            <a:ext cx="8143875" cy="131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800" b="1" dirty="0">
                <a:solidFill>
                  <a:srgbClr val="003FFF"/>
                </a:solidFill>
              </a:rPr>
              <a:t>但是，</a:t>
            </a:r>
            <a:r>
              <a:rPr lang="zh-CN" altLang="en-US" sz="2800" b="1" dirty="0">
                <a:solidFill>
                  <a:srgbClr val="990000"/>
                </a:solidFill>
              </a:rPr>
              <a:t>加权和</a:t>
            </a:r>
            <a:r>
              <a:rPr lang="zh-CN" altLang="en-US" sz="2800" b="1" dirty="0">
                <a:solidFill>
                  <a:srgbClr val="003FFF"/>
                </a:solidFill>
              </a:rPr>
              <a:t>存在一个重要问题：</a:t>
            </a:r>
            <a:endParaRPr lang="en-US" altLang="zh-CN" sz="2800" b="1" dirty="0">
              <a:solidFill>
                <a:srgbClr val="FFC000"/>
              </a:solidFill>
            </a:endParaRPr>
          </a:p>
          <a:p>
            <a:pPr eaLnBrk="1" hangingPunct="1">
              <a:lnSpc>
                <a:spcPct val="150000"/>
              </a:lnSpc>
              <a:spcBef>
                <a:spcPct val="0"/>
              </a:spcBef>
              <a:buClrTx/>
              <a:buSzTx/>
              <a:buFont typeface="Wingdings" panose="05000000000000000000" pitchFamily="2" charset="2"/>
              <a:buChar char="Ø"/>
            </a:pPr>
            <a:r>
              <a:rPr lang="en-US" altLang="zh-CN" sz="2800" b="1" dirty="0">
                <a:solidFill>
                  <a:srgbClr val="000000"/>
                </a:solidFill>
              </a:rPr>
              <a:t>    SPEC </a:t>
            </a:r>
            <a:r>
              <a:rPr lang="zh-CN" altLang="en-US" sz="2800" b="1" dirty="0">
                <a:solidFill>
                  <a:srgbClr val="000000"/>
                </a:solidFill>
              </a:rPr>
              <a:t>不同厂商对应用程序权重的选取有</a:t>
            </a:r>
            <a:r>
              <a:rPr lang="zh-CN" altLang="en-US" sz="2800" b="1" dirty="0" smtClean="0">
                <a:solidFill>
                  <a:srgbClr val="000000"/>
                </a:solidFill>
              </a:rPr>
              <a:t>冲突</a:t>
            </a:r>
            <a:endParaRPr lang="zh-CN" altLang="en-US" sz="2400" b="1" dirty="0"/>
          </a:p>
        </p:txBody>
      </p:sp>
      <p:sp>
        <p:nvSpPr>
          <p:cNvPr id="48135" name="TextBox 1"/>
          <p:cNvSpPr txBox="1">
            <a:spLocks noChangeArrowheads="1"/>
          </p:cNvSpPr>
          <p:nvPr/>
        </p:nvSpPr>
        <p:spPr bwMode="auto">
          <a:xfrm>
            <a:off x="1403350" y="2978150"/>
            <a:ext cx="410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400" b="1">
                <a:solidFill>
                  <a:srgbClr val="0000FF"/>
                </a:solidFill>
              </a:rPr>
              <a:t>2×20% + 12 ×80% = 10</a:t>
            </a:r>
            <a:endParaRPr lang="zh-CN" altLang="en-US" sz="2400" b="1">
              <a:solidFill>
                <a:srgbClr val="0000FF"/>
              </a:solidFill>
            </a:endParaRPr>
          </a:p>
        </p:txBody>
      </p:sp>
      <p:sp>
        <p:nvSpPr>
          <p:cNvPr id="48136" name="TextBox 7"/>
          <p:cNvSpPr txBox="1">
            <a:spLocks noChangeArrowheads="1"/>
          </p:cNvSpPr>
          <p:nvPr/>
        </p:nvSpPr>
        <p:spPr bwMode="auto">
          <a:xfrm>
            <a:off x="5184080" y="2977358"/>
            <a:ext cx="370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400" b="1" dirty="0">
                <a:solidFill>
                  <a:srgbClr val="000000"/>
                </a:solidFill>
              </a:rPr>
              <a:t>4×20% + 8×80% = 7.2</a:t>
            </a:r>
            <a:endParaRPr lang="zh-CN" altLang="en-US" sz="2400" b="1" dirty="0">
              <a:solidFill>
                <a:srgbClr val="000000"/>
              </a:solidFill>
            </a:endParaRPr>
          </a:p>
        </p:txBody>
      </p:sp>
      <p:graphicFrame>
        <p:nvGraphicFramePr>
          <p:cNvPr id="2" name="表格 1"/>
          <p:cNvGraphicFramePr>
            <a:graphicFrameLocks noGrp="1"/>
          </p:cNvGraphicFramePr>
          <p:nvPr/>
        </p:nvGraphicFramePr>
        <p:xfrm>
          <a:off x="810028" y="1452523"/>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zh-CN" altLang="en-US" dirty="0"/>
                    </a:p>
                  </a:txBody>
                  <a:tcPr>
                    <a:solidFill>
                      <a:srgbClr val="0070C0"/>
                    </a:solidFill>
                  </a:tcPr>
                </a:tc>
                <a:tc>
                  <a:txBody>
                    <a:bodyPr/>
                    <a:lstStyle/>
                    <a:p>
                      <a:r>
                        <a:rPr lang="en-US" altLang="zh-CN" dirty="0" smtClean="0"/>
                        <a:t>Machine A</a:t>
                      </a:r>
                      <a:endParaRPr lang="zh-CN" altLang="en-US" dirty="0"/>
                    </a:p>
                  </a:txBody>
                  <a:tcPr>
                    <a:solidFill>
                      <a:srgbClr val="0070C0"/>
                    </a:solidFill>
                  </a:tcPr>
                </a:tc>
                <a:tc>
                  <a:txBody>
                    <a:bodyPr/>
                    <a:lstStyle/>
                    <a:p>
                      <a:r>
                        <a:rPr lang="en-US" altLang="zh-CN" dirty="0" smtClean="0"/>
                        <a:t>Machine B</a:t>
                      </a:r>
                      <a:endParaRPr lang="zh-CN" altLang="en-US" dirty="0"/>
                    </a:p>
                  </a:txBody>
                  <a:tcPr>
                    <a:solidFill>
                      <a:srgbClr val="0070C0"/>
                    </a:solidFill>
                  </a:tcPr>
                </a:tc>
              </a:tr>
              <a:tr h="370840">
                <a:tc>
                  <a:txBody>
                    <a:bodyPr/>
                    <a:lstStyle/>
                    <a:p>
                      <a:r>
                        <a:rPr lang="en-US" altLang="zh-CN" dirty="0" smtClean="0"/>
                        <a:t>Program 1</a:t>
                      </a:r>
                      <a:endParaRPr lang="zh-CN" altLang="en-US" dirty="0"/>
                    </a:p>
                  </a:txBody>
                  <a:tcPr/>
                </a:tc>
                <a:tc>
                  <a:txBody>
                    <a:bodyPr/>
                    <a:lstStyle/>
                    <a:p>
                      <a:r>
                        <a:rPr lang="en-US" altLang="zh-CN" dirty="0" smtClean="0"/>
                        <a:t>2 seconds (20%)</a:t>
                      </a:r>
                      <a:endParaRPr lang="zh-CN" altLang="en-US" dirty="0"/>
                    </a:p>
                  </a:txBody>
                  <a:tcPr/>
                </a:tc>
                <a:tc>
                  <a:txBody>
                    <a:bodyPr/>
                    <a:lstStyle/>
                    <a:p>
                      <a:r>
                        <a:rPr lang="en-US" altLang="zh-CN" dirty="0" smtClean="0"/>
                        <a:t>4 seconds (20%)</a:t>
                      </a:r>
                      <a:endParaRPr lang="zh-CN" altLang="en-US" dirty="0"/>
                    </a:p>
                  </a:txBody>
                  <a:tcPr/>
                </a:tc>
              </a:tr>
              <a:tr h="370840">
                <a:tc>
                  <a:txBody>
                    <a:bodyPr/>
                    <a:lstStyle/>
                    <a:p>
                      <a:r>
                        <a:rPr lang="en-US" altLang="zh-CN" dirty="0" smtClean="0"/>
                        <a:t>Program 2</a:t>
                      </a:r>
                      <a:endParaRPr lang="zh-CN" altLang="en-US" dirty="0"/>
                    </a:p>
                  </a:txBody>
                  <a:tcPr/>
                </a:tc>
                <a:tc>
                  <a:txBody>
                    <a:bodyPr/>
                    <a:lstStyle/>
                    <a:p>
                      <a:r>
                        <a:rPr lang="en-US" altLang="zh-CN" dirty="0" smtClean="0"/>
                        <a:t>12 seconds (80%</a:t>
                      </a:r>
                      <a:r>
                        <a:rPr lang="zh-CN" altLang="en-US" dirty="0" smtClean="0"/>
                        <a:t>）</a:t>
                      </a:r>
                      <a:endParaRPr lang="zh-CN" altLang="en-US" dirty="0"/>
                    </a:p>
                  </a:txBody>
                  <a:tcPr/>
                </a:tc>
                <a:tc>
                  <a:txBody>
                    <a:bodyPr/>
                    <a:lstStyle/>
                    <a:p>
                      <a:r>
                        <a:rPr lang="en-US" altLang="zh-CN" dirty="0" smtClean="0"/>
                        <a:t>8 seconds (80%)</a:t>
                      </a:r>
                      <a:endParaRPr lang="zh-CN" altLang="en-US" dirty="0"/>
                    </a:p>
                  </a:txBody>
                  <a:tcPr/>
                </a:tc>
              </a:tr>
              <a:tr h="370840">
                <a:tc>
                  <a:txBody>
                    <a:bodyPr/>
                    <a:lstStyle/>
                    <a:p>
                      <a:r>
                        <a:rPr lang="en-US" altLang="zh-CN" dirty="0" smtClean="0"/>
                        <a:t>Total</a:t>
                      </a:r>
                      <a:endParaRPr lang="zh-CN" altLang="en-US" dirty="0"/>
                    </a:p>
                  </a:txBody>
                  <a:tcPr/>
                </a:tc>
                <a:tc>
                  <a:txBody>
                    <a:bodyPr/>
                    <a:lstStyle/>
                    <a:p>
                      <a:r>
                        <a:rPr lang="en-US" altLang="zh-CN" dirty="0" smtClean="0"/>
                        <a:t>10 seconds</a:t>
                      </a:r>
                      <a:endParaRPr lang="zh-CN" altLang="en-US" dirty="0"/>
                    </a:p>
                  </a:txBody>
                  <a:tcPr/>
                </a:tc>
                <a:tc>
                  <a:txBody>
                    <a:bodyPr/>
                    <a:lstStyle/>
                    <a:p>
                      <a:r>
                        <a:rPr lang="en-US" altLang="zh-CN" dirty="0" smtClean="0"/>
                        <a:t>7.2 seconds</a:t>
                      </a:r>
                      <a:endParaRPr lang="zh-CN" altLang="en-US" dirty="0"/>
                    </a:p>
                  </a:txBody>
                  <a:tcPr/>
                </a:tc>
              </a:tr>
            </a:tbl>
          </a:graphicData>
        </a:graphic>
      </p:graphicFrame>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3"/>
          <p:cNvSpPr>
            <a:spLocks noGrp="1" noChangeArrowheads="1"/>
          </p:cNvSpPr>
          <p:nvPr>
            <p:ph type="body" sz="half" idx="1"/>
          </p:nvPr>
        </p:nvSpPr>
        <p:spPr>
          <a:xfrm>
            <a:off x="500063" y="1285875"/>
            <a:ext cx="8358187" cy="4714875"/>
          </a:xfrm>
        </p:spPr>
        <p:txBody>
          <a:bodyPr/>
          <a:lstStyle/>
          <a:p>
            <a:pPr>
              <a:lnSpc>
                <a:spcPts val="3700"/>
              </a:lnSpc>
              <a:buFont typeface="Wingdings" panose="05000000000000000000" pitchFamily="2" charset="2"/>
              <a:buNone/>
              <a:defRPr/>
            </a:pPr>
            <a:r>
              <a:rPr lang="en-US" altLang="zh-CN" sz="2800" dirty="0">
                <a:solidFill>
                  <a:srgbClr val="000000"/>
                </a:solidFill>
                <a:effectLst/>
              </a:rPr>
              <a:t>   </a:t>
            </a:r>
            <a:r>
              <a:rPr lang="en-US" altLang="zh-CN" sz="2800" dirty="0" smtClean="0">
                <a:solidFill>
                  <a:srgbClr val="000000"/>
                </a:solidFill>
                <a:effectLst/>
              </a:rPr>
              <a:t>         </a:t>
            </a:r>
            <a:r>
              <a:rPr lang="en-US" altLang="zh-CN" sz="2800" b="1" dirty="0" smtClean="0">
                <a:solidFill>
                  <a:srgbClr val="000000"/>
                </a:solidFill>
                <a:effectLst/>
              </a:rPr>
              <a:t>SPEC</a:t>
            </a:r>
            <a:r>
              <a:rPr lang="zh-CN" altLang="en-US" sz="2800" b="1" dirty="0" smtClean="0">
                <a:solidFill>
                  <a:srgbClr val="000000"/>
                </a:solidFill>
                <a:effectLst/>
              </a:rPr>
              <a:t>采用比选择权值更好的方法，就是选择一个</a:t>
            </a:r>
            <a:r>
              <a:rPr lang="zh-CN" altLang="en-US" sz="2800" b="1" dirty="0" smtClean="0">
                <a:solidFill>
                  <a:srgbClr val="0000FF"/>
                </a:solidFill>
                <a:effectLst/>
              </a:rPr>
              <a:t>统一的参考计算机</a:t>
            </a:r>
            <a:r>
              <a:rPr lang="zh-CN" altLang="en-US" sz="2800" b="1" dirty="0" smtClean="0">
                <a:solidFill>
                  <a:srgbClr val="000000"/>
                </a:solidFill>
                <a:effectLst/>
              </a:rPr>
              <a:t>，给出各测试程序在参考机上的执行时间，然后将被测机器的执行时间与之比较来评价不同机器的性能。</a:t>
            </a:r>
            <a:endParaRPr lang="en-US" altLang="zh-CN" sz="2800" b="1" dirty="0" smtClean="0">
              <a:solidFill>
                <a:srgbClr val="FFFFFF"/>
              </a:solidFill>
              <a:effectLst/>
            </a:endParaRPr>
          </a:p>
          <a:p>
            <a:pPr>
              <a:buFont typeface="Wingdings" panose="05000000000000000000" pitchFamily="2" charset="2"/>
              <a:buNone/>
              <a:defRPr/>
            </a:pPr>
            <a:endParaRPr lang="en-US" altLang="zh-CN" sz="2800" dirty="0" smtClean="0">
              <a:solidFill>
                <a:srgbClr val="000000"/>
              </a:solidFill>
              <a:effectLst/>
            </a:endParaRPr>
          </a:p>
          <a:p>
            <a:pPr>
              <a:buFont typeface="Wingdings" panose="05000000000000000000" pitchFamily="2" charset="2"/>
              <a:buNone/>
              <a:defRPr/>
            </a:pPr>
            <a:r>
              <a:rPr lang="en-US" altLang="zh-CN" sz="2800" dirty="0" smtClean="0">
                <a:solidFill>
                  <a:srgbClr val="0000FF"/>
                </a:solidFill>
                <a:effectLst/>
              </a:rPr>
              <a:t> </a:t>
            </a:r>
            <a:r>
              <a:rPr lang="en-US" altLang="zh-CN" sz="2800" b="1" dirty="0">
                <a:solidFill>
                  <a:srgbClr val="0000FF"/>
                </a:solidFill>
                <a:effectLst/>
              </a:rPr>
              <a:t>SPEC</a:t>
            </a:r>
            <a:r>
              <a:rPr lang="zh-CN" altLang="en-US" sz="2800" b="1" dirty="0">
                <a:solidFill>
                  <a:srgbClr val="0000FF"/>
                </a:solidFill>
                <a:effectLst/>
              </a:rPr>
              <a:t>的评价指标</a:t>
            </a:r>
            <a:r>
              <a:rPr lang="zh-CN" altLang="en-US" sz="2800" b="1" dirty="0" smtClean="0">
                <a:solidFill>
                  <a:srgbClr val="0000FF"/>
                </a:solidFill>
                <a:effectLst/>
              </a:rPr>
              <a:t>有</a:t>
            </a:r>
            <a:r>
              <a:rPr lang="en-US" altLang="zh-CN" sz="2800" b="1" dirty="0" smtClean="0">
                <a:solidFill>
                  <a:srgbClr val="0000FF"/>
                </a:solidFill>
                <a:effectLst/>
              </a:rPr>
              <a:t>2</a:t>
            </a:r>
            <a:r>
              <a:rPr lang="zh-CN" altLang="en-US" sz="2800" b="1" dirty="0" smtClean="0">
                <a:solidFill>
                  <a:srgbClr val="0000FF"/>
                </a:solidFill>
                <a:effectLst/>
              </a:rPr>
              <a:t>个</a:t>
            </a:r>
            <a:r>
              <a:rPr lang="zh-CN" altLang="en-US" sz="2800" b="1" dirty="0">
                <a:solidFill>
                  <a:srgbClr val="0000FF"/>
                </a:solidFill>
                <a:effectLst/>
              </a:rPr>
              <a:t>：</a:t>
            </a:r>
            <a:endParaRPr lang="zh-CN" altLang="en-US" sz="2800" b="1" dirty="0">
              <a:solidFill>
                <a:srgbClr val="FFFF00"/>
              </a:solidFill>
              <a:effectLst/>
            </a:endParaRPr>
          </a:p>
          <a:p>
            <a:pPr>
              <a:buFont typeface="Wingdings" panose="05000000000000000000" pitchFamily="2" charset="2"/>
              <a:buNone/>
              <a:defRPr/>
            </a:pPr>
            <a:r>
              <a:rPr lang="en-US" altLang="zh-CN" sz="2800" b="1" dirty="0">
                <a:solidFill>
                  <a:srgbClr val="000000"/>
                </a:solidFill>
                <a:effectLst/>
              </a:rPr>
              <a:t>          </a:t>
            </a:r>
            <a:r>
              <a:rPr lang="en-US" altLang="zh-CN" sz="2800" b="1" dirty="0" smtClean="0">
                <a:solidFill>
                  <a:srgbClr val="000000"/>
                </a:solidFill>
                <a:effectLst/>
              </a:rPr>
              <a:t>SPEC</a:t>
            </a:r>
            <a:r>
              <a:rPr lang="zh-CN" altLang="en-US" sz="2800" b="1" dirty="0" smtClean="0">
                <a:solidFill>
                  <a:srgbClr val="000000"/>
                </a:solidFill>
                <a:effectLst/>
              </a:rPr>
              <a:t>率</a:t>
            </a:r>
            <a:r>
              <a:rPr lang="zh-CN" altLang="en-US" sz="2800" b="1" dirty="0" smtClean="0">
                <a:solidFill>
                  <a:srgbClr val="0033FF"/>
                </a:solidFill>
                <a:effectLst/>
              </a:rPr>
              <a:t>（</a:t>
            </a:r>
            <a:r>
              <a:rPr lang="en-US" altLang="zh-CN" sz="2800" b="1" dirty="0" smtClean="0">
                <a:solidFill>
                  <a:srgbClr val="0033FF"/>
                </a:solidFill>
                <a:effectLst/>
              </a:rPr>
              <a:t>SPEC Ratio</a:t>
            </a:r>
            <a:r>
              <a:rPr lang="zh-CN" altLang="en-US" sz="2800" b="1" dirty="0" smtClean="0">
                <a:solidFill>
                  <a:srgbClr val="0033FF"/>
                </a:solidFill>
                <a:effectLst/>
              </a:rPr>
              <a:t>）</a:t>
            </a:r>
            <a:endParaRPr lang="zh-CN" altLang="en-US" sz="2800" b="1" dirty="0">
              <a:solidFill>
                <a:srgbClr val="FFCC00"/>
              </a:solidFill>
              <a:effectLst/>
            </a:endParaRPr>
          </a:p>
          <a:p>
            <a:pPr>
              <a:buFont typeface="Wingdings" panose="05000000000000000000" pitchFamily="2" charset="2"/>
              <a:buNone/>
              <a:defRPr/>
            </a:pPr>
            <a:r>
              <a:rPr lang="en-US" altLang="zh-CN" sz="2800" b="1" dirty="0">
                <a:solidFill>
                  <a:srgbClr val="000000"/>
                </a:solidFill>
                <a:effectLst/>
              </a:rPr>
              <a:t>          </a:t>
            </a:r>
            <a:r>
              <a:rPr lang="en-US" altLang="zh-CN" sz="2800" b="1" dirty="0" smtClean="0">
                <a:solidFill>
                  <a:srgbClr val="000000"/>
                </a:solidFill>
                <a:effectLst/>
              </a:rPr>
              <a:t>SM</a:t>
            </a:r>
            <a:r>
              <a:rPr lang="zh-CN" altLang="en-US" sz="2800" b="1" dirty="0">
                <a:solidFill>
                  <a:srgbClr val="000000"/>
                </a:solidFill>
                <a:effectLst/>
              </a:rPr>
              <a:t>（</a:t>
            </a:r>
            <a:r>
              <a:rPr lang="en-US" altLang="zh-CN" sz="2800" b="1" dirty="0">
                <a:solidFill>
                  <a:srgbClr val="000000"/>
                </a:solidFill>
                <a:effectLst/>
              </a:rPr>
              <a:t>Spec mark</a:t>
            </a:r>
            <a:r>
              <a:rPr lang="zh-CN" altLang="en-US" sz="2800" b="1" dirty="0" smtClean="0">
                <a:solidFill>
                  <a:srgbClr val="000000"/>
                </a:solidFill>
                <a:effectLst/>
              </a:rPr>
              <a:t>）：采用</a:t>
            </a:r>
            <a:r>
              <a:rPr lang="en-US" altLang="zh-CN" sz="2800" b="1" dirty="0" smtClean="0">
                <a:solidFill>
                  <a:srgbClr val="000000"/>
                </a:solidFill>
                <a:effectLst/>
              </a:rPr>
              <a:t>SPEC</a:t>
            </a:r>
            <a:r>
              <a:rPr lang="zh-CN" altLang="en-US" sz="2800" b="1" dirty="0" smtClean="0">
                <a:solidFill>
                  <a:srgbClr val="000000"/>
                </a:solidFill>
                <a:effectLst/>
              </a:rPr>
              <a:t>率的几何平均值</a:t>
            </a:r>
            <a:endParaRPr lang="zh-CN" altLang="en-US" sz="2800" b="1" dirty="0">
              <a:solidFill>
                <a:srgbClr val="FFFFFF"/>
              </a:solidFill>
              <a:effectLst/>
            </a:endParaRPr>
          </a:p>
          <a:p>
            <a:pPr>
              <a:buFont typeface="Wingdings" panose="05000000000000000000" pitchFamily="2" charset="2"/>
              <a:buNone/>
              <a:defRPr/>
            </a:pPr>
            <a:endParaRPr lang="zh-CN" altLang="en-US" sz="2800" b="1" dirty="0">
              <a:effectLst/>
            </a:endParaRPr>
          </a:p>
        </p:txBody>
      </p:sp>
      <p:sp>
        <p:nvSpPr>
          <p:cNvPr id="5" name="Rectangle 2"/>
          <p:cNvSpPr>
            <a:spLocks noGrp="1" noChangeArrowheads="1"/>
          </p:cNvSpPr>
          <p:nvPr>
            <p:ph type="title"/>
          </p:nvPr>
        </p:nvSpPr>
        <p:spPr>
          <a:xfrm>
            <a:off x="571500" y="357188"/>
            <a:ext cx="7993063" cy="685800"/>
          </a:xfrm>
        </p:spPr>
        <p:txBody>
          <a:bodyPr/>
          <a:lstStyle/>
          <a:p>
            <a:pPr>
              <a:defRPr/>
            </a:pPr>
            <a:r>
              <a:rPr lang="en-US" altLang="zh-CN" sz="4000" dirty="0" smtClean="0">
                <a:solidFill>
                  <a:srgbClr val="0000FF"/>
                </a:solidFill>
                <a:effectLst/>
              </a:rPr>
              <a:t>SPEC </a:t>
            </a:r>
            <a:r>
              <a:rPr lang="zh-CN" altLang="en-US" sz="4000" dirty="0" smtClean="0">
                <a:solidFill>
                  <a:srgbClr val="0000FF"/>
                </a:solidFill>
                <a:effectLst/>
              </a:rPr>
              <a:t>性能评价</a:t>
            </a:r>
            <a:endParaRPr lang="en-US" altLang="zh-CN" sz="4000" dirty="0">
              <a:solidFill>
                <a:srgbClr val="0000FF"/>
              </a:solidFill>
              <a:effectLst/>
              <a:latin typeface="Arial Narrow" panose="020B0606020202030204" pitchFamily="34"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type="body" sz="half" idx="1"/>
          </p:nvPr>
        </p:nvSpPr>
        <p:spPr>
          <a:xfrm>
            <a:off x="611188" y="774700"/>
            <a:ext cx="8208962" cy="1320134"/>
          </a:xfrm>
        </p:spPr>
        <p:txBody>
          <a:bodyPr/>
          <a:lstStyle/>
          <a:p>
            <a:pPr lvl="1">
              <a:buFont typeface="Wingdings" panose="05000000000000000000" pitchFamily="2" charset="2"/>
              <a:buChar char="Ø"/>
              <a:defRPr/>
            </a:pPr>
            <a:r>
              <a:rPr lang="en-US" altLang="zh-CN" sz="2400" b="1" dirty="0">
                <a:solidFill>
                  <a:srgbClr val="0033FF"/>
                </a:solidFill>
                <a:effectLst/>
              </a:rPr>
              <a:t>SPEC</a:t>
            </a:r>
            <a:r>
              <a:rPr lang="zh-CN" altLang="en-US" sz="2400" b="1" dirty="0">
                <a:solidFill>
                  <a:srgbClr val="0033FF"/>
                </a:solidFill>
                <a:effectLst/>
              </a:rPr>
              <a:t>率（</a:t>
            </a:r>
            <a:r>
              <a:rPr lang="en-US" altLang="zh-CN" sz="2400" b="1" dirty="0">
                <a:solidFill>
                  <a:srgbClr val="0033FF"/>
                </a:solidFill>
                <a:effectLst/>
              </a:rPr>
              <a:t>SPEC Ratio</a:t>
            </a:r>
            <a:r>
              <a:rPr lang="zh-CN" altLang="en-US" sz="2400" b="1" dirty="0">
                <a:solidFill>
                  <a:srgbClr val="0033FF"/>
                </a:solidFill>
                <a:effectLst/>
              </a:rPr>
              <a:t>）</a:t>
            </a:r>
            <a:r>
              <a:rPr lang="zh-CN" altLang="en-US" sz="2400" b="1" dirty="0" smtClean="0">
                <a:solidFill>
                  <a:srgbClr val="000000"/>
                </a:solidFill>
                <a:effectLst/>
              </a:rPr>
              <a:t>是</a:t>
            </a:r>
            <a:r>
              <a:rPr lang="zh-CN" altLang="en-US" sz="2400" b="1" dirty="0" smtClean="0">
                <a:solidFill>
                  <a:srgbClr val="0000FF"/>
                </a:solidFill>
                <a:effectLst/>
              </a:rPr>
              <a:t>一个测试</a:t>
            </a:r>
            <a:r>
              <a:rPr lang="zh-CN" altLang="en-US" sz="2400" b="1" dirty="0">
                <a:solidFill>
                  <a:srgbClr val="0000FF"/>
                </a:solidFill>
                <a:effectLst/>
              </a:rPr>
              <a:t>程序在</a:t>
            </a:r>
            <a:r>
              <a:rPr lang="zh-CN" altLang="en-US" sz="2400" b="1" dirty="0">
                <a:solidFill>
                  <a:srgbClr val="000000"/>
                </a:solidFill>
                <a:effectLst/>
              </a:rPr>
              <a:t>参考计算机上的执行时间与在</a:t>
            </a:r>
            <a:r>
              <a:rPr lang="zh-CN" altLang="en-US" sz="2400" b="1" dirty="0">
                <a:solidFill>
                  <a:srgbClr val="0000FF"/>
                </a:solidFill>
                <a:effectLst/>
              </a:rPr>
              <a:t>被测计算机上的执行时间</a:t>
            </a:r>
            <a:r>
              <a:rPr lang="zh-CN" altLang="en-US" sz="2400" b="1" dirty="0">
                <a:solidFill>
                  <a:srgbClr val="000000"/>
                </a:solidFill>
                <a:effectLst/>
              </a:rPr>
              <a:t>的比值，可以表示为</a:t>
            </a:r>
            <a:r>
              <a:rPr lang="zh-CN" altLang="en-US" sz="2400" b="1" dirty="0" smtClean="0">
                <a:solidFill>
                  <a:srgbClr val="000000"/>
                </a:solidFill>
                <a:effectLst/>
              </a:rPr>
              <a:t>：</a:t>
            </a:r>
            <a:endParaRPr lang="zh-CN" altLang="en-US" sz="2800" b="1" dirty="0">
              <a:solidFill>
                <a:srgbClr val="000000"/>
              </a:solidFill>
              <a:effectLst/>
            </a:endParaRPr>
          </a:p>
        </p:txBody>
      </p:sp>
      <p:sp>
        <p:nvSpPr>
          <p:cNvPr id="147463" name="Text Box 7"/>
          <p:cNvSpPr txBox="1">
            <a:spLocks noChangeArrowheads="1"/>
          </p:cNvSpPr>
          <p:nvPr/>
        </p:nvSpPr>
        <p:spPr bwMode="auto">
          <a:xfrm>
            <a:off x="1187450" y="3716338"/>
            <a:ext cx="7416800" cy="830262"/>
          </a:xfrm>
          <a:prstGeom prst="rect">
            <a:avLst/>
          </a:prstGeom>
          <a:noFill/>
          <a:ln w="9525">
            <a:noFill/>
            <a:miter lim="800000"/>
          </a:ln>
          <a:effectLst/>
        </p:spPr>
        <p:txBody>
          <a:bodyPr>
            <a:spAutoFit/>
          </a:bodyPr>
          <a:lstStyle/>
          <a:p>
            <a:pPr eaLnBrk="1" hangingPunct="1">
              <a:spcBef>
                <a:spcPct val="50000"/>
              </a:spcBef>
              <a:defRPr/>
            </a:pPr>
            <a:r>
              <a:rPr lang="zh-CN" altLang="en-US" sz="2400" b="1" dirty="0">
                <a:solidFill>
                  <a:srgbClr val="000000"/>
                </a:solidFill>
              </a:rPr>
              <a:t>       </a:t>
            </a:r>
            <a:r>
              <a:rPr lang="zh-CN" altLang="en-US" sz="2400" b="1" dirty="0">
                <a:solidFill>
                  <a:srgbClr val="990000"/>
                </a:solidFill>
              </a:rPr>
              <a:t>例如，假设针对同一个基准测试程序</a:t>
            </a:r>
            <a:r>
              <a:rPr lang="en-US" altLang="zh-CN" sz="2400" b="1" dirty="0">
                <a:solidFill>
                  <a:srgbClr val="0000FF"/>
                </a:solidFill>
              </a:rPr>
              <a:t>A</a:t>
            </a:r>
            <a:r>
              <a:rPr lang="zh-CN" altLang="en-US" sz="2400" b="1" dirty="0">
                <a:solidFill>
                  <a:srgbClr val="0000FF"/>
                </a:solidFill>
              </a:rPr>
              <a:t>计算机的</a:t>
            </a:r>
            <a:r>
              <a:rPr lang="en-US" altLang="zh-CN" sz="2400" b="1" dirty="0">
                <a:solidFill>
                  <a:srgbClr val="0000FF"/>
                </a:solidFill>
              </a:rPr>
              <a:t>SPEC Ratio</a:t>
            </a:r>
            <a:r>
              <a:rPr lang="zh-CN" altLang="en-US" sz="2400" b="1" dirty="0">
                <a:solidFill>
                  <a:srgbClr val="990000"/>
                </a:solidFill>
              </a:rPr>
              <a:t>比</a:t>
            </a:r>
            <a:r>
              <a:rPr lang="en-US" altLang="zh-CN" sz="2400" b="1" dirty="0">
                <a:solidFill>
                  <a:srgbClr val="000000"/>
                </a:solidFill>
              </a:rPr>
              <a:t>B</a:t>
            </a:r>
            <a:r>
              <a:rPr lang="zh-CN" altLang="en-US" sz="2400" b="1" dirty="0">
                <a:solidFill>
                  <a:srgbClr val="000000"/>
                </a:solidFill>
              </a:rPr>
              <a:t>计算机</a:t>
            </a:r>
            <a:r>
              <a:rPr lang="zh-CN" altLang="en-US" sz="2400" b="1" dirty="0">
                <a:solidFill>
                  <a:srgbClr val="990000"/>
                </a:solidFill>
              </a:rPr>
              <a:t>的高出</a:t>
            </a:r>
            <a:r>
              <a:rPr lang="en-US" altLang="zh-CN" sz="2400" b="1" dirty="0">
                <a:solidFill>
                  <a:srgbClr val="0000FF"/>
                </a:solidFill>
              </a:rPr>
              <a:t>1.3</a:t>
            </a:r>
            <a:r>
              <a:rPr lang="zh-CN" altLang="en-US" sz="2400" b="1" dirty="0">
                <a:solidFill>
                  <a:srgbClr val="0000FF"/>
                </a:solidFill>
              </a:rPr>
              <a:t>倍</a:t>
            </a:r>
            <a:r>
              <a:rPr lang="zh-CN" altLang="en-US" sz="2400" b="1" dirty="0">
                <a:solidFill>
                  <a:srgbClr val="990000"/>
                </a:solidFill>
              </a:rPr>
              <a:t>，则可表示为：</a:t>
            </a:r>
            <a:endParaRPr lang="zh-CN" altLang="en-US" sz="2400" b="1" dirty="0">
              <a:solidFill>
                <a:srgbClr val="990000"/>
              </a:solidFill>
            </a:endParaRPr>
          </a:p>
        </p:txBody>
      </p:sp>
      <p:sp>
        <p:nvSpPr>
          <p:cNvPr id="7" name="Rectangle 3"/>
          <p:cNvSpPr txBox="1">
            <a:spLocks noChangeArrowheads="1"/>
          </p:cNvSpPr>
          <p:nvPr/>
        </p:nvSpPr>
        <p:spPr bwMode="auto">
          <a:xfrm>
            <a:off x="804863" y="2823860"/>
            <a:ext cx="8208962" cy="1031040"/>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a:buFont typeface="Wingdings" panose="05000000000000000000" pitchFamily="2" charset="2"/>
              <a:buNone/>
              <a:defRPr/>
            </a:pPr>
            <a:r>
              <a:rPr lang="zh-CN" altLang="en-US" sz="2400" b="1" kern="0" dirty="0" smtClean="0">
                <a:solidFill>
                  <a:srgbClr val="000000"/>
                </a:solidFill>
                <a:effectLst/>
              </a:rPr>
              <a:t>       显然，</a:t>
            </a:r>
            <a:r>
              <a:rPr lang="en-US" altLang="zh-CN" sz="2400" b="1" kern="0" dirty="0" smtClean="0">
                <a:solidFill>
                  <a:srgbClr val="0033FF"/>
                </a:solidFill>
                <a:effectLst/>
              </a:rPr>
              <a:t>SPEC Ratio</a:t>
            </a:r>
            <a:r>
              <a:rPr lang="zh-CN" altLang="en-US" sz="2400" b="1" kern="0" dirty="0" smtClean="0">
                <a:solidFill>
                  <a:srgbClr val="0033FF"/>
                </a:solidFill>
                <a:effectLst/>
              </a:rPr>
              <a:t>比值</a:t>
            </a:r>
            <a:r>
              <a:rPr lang="zh-CN" altLang="en-US" sz="2400" b="1" kern="0" dirty="0" smtClean="0">
                <a:solidFill>
                  <a:srgbClr val="000000"/>
                </a:solidFill>
                <a:effectLst/>
              </a:rPr>
              <a:t>越高</a:t>
            </a:r>
            <a:r>
              <a:rPr lang="zh-CN" altLang="en-US" sz="2400" b="1" kern="0" dirty="0" smtClean="0">
                <a:solidFill>
                  <a:srgbClr val="0033FF"/>
                </a:solidFill>
                <a:effectLst/>
              </a:rPr>
              <a:t>，说明被测计算机的性能</a:t>
            </a:r>
            <a:r>
              <a:rPr lang="zh-CN" altLang="en-US" sz="2400" b="1" kern="0" dirty="0" smtClean="0">
                <a:solidFill>
                  <a:srgbClr val="000000"/>
                </a:solidFill>
                <a:effectLst/>
              </a:rPr>
              <a:t>越高</a:t>
            </a:r>
            <a:r>
              <a:rPr lang="zh-CN" altLang="en-US" sz="2400" b="1" kern="0" dirty="0" smtClean="0">
                <a:solidFill>
                  <a:srgbClr val="0033FF"/>
                </a:solidFill>
                <a:effectLst/>
              </a:rPr>
              <a:t>。</a:t>
            </a:r>
            <a:endParaRPr lang="zh-CN" altLang="en-US" sz="2800" b="1" kern="0" dirty="0">
              <a:solidFill>
                <a:srgbClr val="0033FF"/>
              </a:solidFill>
              <a:effectLst/>
            </a:endParaRPr>
          </a:p>
        </p:txBody>
      </p:sp>
      <mc:AlternateContent xmlns:mc="http://schemas.openxmlformats.org/markup-compatibility/2006">
        <mc:Choice xmlns:a14="http://schemas.microsoft.com/office/drawing/2010/main" Requires="a14">
          <p:sp>
            <p:nvSpPr>
              <p:cNvPr id="2" name="文本框 1"/>
              <p:cNvSpPr txBox="1"/>
              <p:nvPr/>
            </p:nvSpPr>
            <p:spPr>
              <a:xfrm>
                <a:off x="2776516" y="2110675"/>
                <a:ext cx="3878305" cy="5842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𝑆𝑃𝐸𝐶𝑅𝑎𝑡𝑖𝑜</m:t>
                      </m:r>
                      <m:r>
                        <a:rPr lang="en-US" altLang="zh-CN" b="0" i="1" baseline="-25000" smtClean="0">
                          <a:solidFill>
                            <a:srgbClr val="000000"/>
                          </a:solidFill>
                          <a:latin typeface="Cambria Math" panose="02040503050406030204" pitchFamily="18" charset="0"/>
                        </a:rPr>
                        <m:t>𝐴</m:t>
                      </m:r>
                      <m:r>
                        <a:rPr lang="en-US" altLang="zh-CN" i="1" smtClean="0">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参考计算机的执行时间</m:t>
                          </m:r>
                        </m:num>
                        <m:den>
                          <m:r>
                            <a:rPr lang="en-US" altLang="zh-CN" b="0" i="1" smtClean="0">
                              <a:solidFill>
                                <a:srgbClr val="000000"/>
                              </a:solidFill>
                              <a:latin typeface="Cambria Math" panose="02040503050406030204" pitchFamily="18" charset="0"/>
                            </a:rPr>
                            <m:t>𝐴</m:t>
                          </m:r>
                          <m:r>
                            <a:rPr lang="zh-CN" altLang="en-US" i="1" smtClean="0">
                              <a:solidFill>
                                <a:srgbClr val="000000"/>
                              </a:solidFill>
                              <a:latin typeface="Cambria Math" panose="02040503050406030204" pitchFamily="18" charset="0"/>
                            </a:rPr>
                            <m:t>机的执行时间</m:t>
                          </m:r>
                        </m:den>
                      </m:f>
                    </m:oMath>
                  </m:oMathPara>
                </a14:m>
                <a:endParaRPr lang="zh-CN" altLang="en-US" dirty="0">
                  <a:solidFill>
                    <a:srgbClr val="0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2776516" y="2110675"/>
                <a:ext cx="3878305" cy="584263"/>
              </a:xfrm>
              <a:prstGeom prst="rect">
                <a:avLst/>
              </a:prstGeom>
              <a:blipFill rotWithShape="1">
                <a:blip r:embed="rId1"/>
                <a:stretch>
                  <a:fillRect l="-8" t="-98" r="-32058" b="-414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793334" y="4865410"/>
                <a:ext cx="7739106" cy="1136337"/>
              </a:xfrm>
              <a:prstGeom prst="rect">
                <a:avLst/>
              </a:prstGeom>
              <a:noFill/>
            </p:spPr>
            <p:txBody>
              <a:bodyPr wrap="none" lIns="0" tIns="0" rIns="0" bIns="0" rtlCol="0">
                <a:spAutoFit/>
              </a:bodyPr>
              <a:lstStyle/>
              <a:p>
                <a14:m>
                  <m:oMath xmlns:m="http://schemas.openxmlformats.org/officeDocument/2006/math">
                    <m:f>
                      <m:fPr>
                        <m:ctrlPr>
                          <a:rPr lang="en-US" altLang="zh-CN" sz="2000" b="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𝑆𝑃𝐸𝐶𝑅𝑎𝑡𝑖𝑜</m:t>
                        </m:r>
                        <m:r>
                          <a:rPr lang="en-US" altLang="zh-CN" sz="2000" b="0" i="1" baseline="-25000" smtClean="0">
                            <a:solidFill>
                              <a:srgbClr val="000000"/>
                            </a:solidFill>
                            <a:latin typeface="Cambria Math" panose="02040503050406030204" pitchFamily="18" charset="0"/>
                          </a:rPr>
                          <m:t>𝐴</m:t>
                        </m:r>
                      </m:num>
                      <m:den>
                        <m:r>
                          <a:rPr lang="en-US" altLang="zh-CN" sz="2000" b="0" i="1" smtClean="0">
                            <a:solidFill>
                              <a:srgbClr val="000000"/>
                            </a:solidFill>
                            <a:latin typeface="Cambria Math" panose="02040503050406030204" pitchFamily="18" charset="0"/>
                          </a:rPr>
                          <m:t>𝑆𝑃𝐸𝐶𝑅𝑎𝑡𝑖𝑜</m:t>
                        </m:r>
                        <m:r>
                          <a:rPr lang="en-US" altLang="zh-CN" sz="2000" b="0" i="1" baseline="-25000" smtClean="0">
                            <a:solidFill>
                              <a:srgbClr val="000000"/>
                            </a:solidFill>
                            <a:latin typeface="Cambria Math" panose="02040503050406030204" pitchFamily="18" charset="0"/>
                          </a:rPr>
                          <m:t>𝐵</m:t>
                        </m:r>
                      </m:den>
                    </m:f>
                    <m:r>
                      <a:rPr lang="en-US" altLang="zh-CN" sz="2000" i="1" smtClean="0">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f>
                          <m:fPr>
                            <m:ctrlPr>
                              <a:rPr lang="en-US" altLang="zh-CN" sz="2000" i="1" smtClean="0">
                                <a:solidFill>
                                  <a:srgbClr val="000000"/>
                                </a:solidFill>
                                <a:latin typeface="Cambria Math" panose="02040503050406030204" pitchFamily="18" charset="0"/>
                              </a:rPr>
                            </m:ctrlPr>
                          </m:fPr>
                          <m:num>
                            <m:r>
                              <a:rPr lang="zh-CN" altLang="en-US" sz="2000" i="1" smtClean="0">
                                <a:solidFill>
                                  <a:srgbClr val="000000"/>
                                </a:solidFill>
                                <a:latin typeface="Cambria Math" panose="02040503050406030204" pitchFamily="18" charset="0"/>
                              </a:rPr>
                              <m:t>参考计算机的执行时间</m:t>
                            </m:r>
                          </m:num>
                          <m:den>
                            <m:r>
                              <a:rPr lang="en-US" altLang="zh-CN" sz="2000" b="0" i="1" smtClean="0">
                                <a:solidFill>
                                  <a:srgbClr val="000000"/>
                                </a:solidFill>
                                <a:latin typeface="Cambria Math" panose="02040503050406030204" pitchFamily="18" charset="0"/>
                              </a:rPr>
                              <m:t>𝐴</m:t>
                            </m:r>
                            <m:r>
                              <a:rPr lang="zh-CN" altLang="en-US" sz="2000" i="1" smtClean="0">
                                <a:solidFill>
                                  <a:srgbClr val="000000"/>
                                </a:solidFill>
                                <a:latin typeface="Cambria Math" panose="02040503050406030204" pitchFamily="18" charset="0"/>
                              </a:rPr>
                              <m:t>机的执行时间</m:t>
                            </m:r>
                          </m:den>
                        </m:f>
                      </m:num>
                      <m:den>
                        <m:f>
                          <m:fPr>
                            <m:ctrlPr>
                              <a:rPr lang="en-US" altLang="zh-CN" sz="2000" i="1" smtClean="0">
                                <a:solidFill>
                                  <a:srgbClr val="000000"/>
                                </a:solidFill>
                                <a:latin typeface="Cambria Math" panose="02040503050406030204" pitchFamily="18" charset="0"/>
                              </a:rPr>
                            </m:ctrlPr>
                          </m:fPr>
                          <m:num>
                            <m:r>
                              <a:rPr lang="zh-CN" altLang="en-US" sz="2000" i="1" smtClean="0">
                                <a:solidFill>
                                  <a:srgbClr val="000000"/>
                                </a:solidFill>
                                <a:latin typeface="Cambria Math" panose="02040503050406030204" pitchFamily="18" charset="0"/>
                              </a:rPr>
                              <m:t>参考计算机的执行时间</m:t>
                            </m:r>
                          </m:num>
                          <m:den>
                            <m:r>
                              <a:rPr lang="en-US" altLang="zh-CN" sz="2000" b="0" i="1" smtClean="0">
                                <a:solidFill>
                                  <a:srgbClr val="000000"/>
                                </a:solidFill>
                                <a:latin typeface="Cambria Math" panose="02040503050406030204" pitchFamily="18" charset="0"/>
                              </a:rPr>
                              <m:t>𝐵</m:t>
                            </m:r>
                            <m:r>
                              <a:rPr lang="zh-CN" altLang="en-US" sz="2000" i="1" smtClean="0">
                                <a:solidFill>
                                  <a:srgbClr val="000000"/>
                                </a:solidFill>
                                <a:latin typeface="Cambria Math" panose="02040503050406030204" pitchFamily="18" charset="0"/>
                              </a:rPr>
                              <m:t>机的执行时间</m:t>
                            </m:r>
                          </m:den>
                        </m:f>
                      </m:den>
                    </m:f>
                    <m:r>
                      <a:rPr lang="en-US" altLang="zh-CN" sz="2000" b="0" i="1" smtClean="0">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𝐵</m:t>
                        </m:r>
                        <m:r>
                          <a:rPr lang="zh-CN" altLang="en-US" sz="2000" i="1" smtClean="0">
                            <a:solidFill>
                              <a:srgbClr val="000000"/>
                            </a:solidFill>
                            <a:latin typeface="Cambria Math" panose="02040503050406030204" pitchFamily="18" charset="0"/>
                          </a:rPr>
                          <m:t>机的执行时间</m:t>
                        </m:r>
                      </m:num>
                      <m:den>
                        <m:r>
                          <a:rPr lang="en-US" altLang="zh-CN" sz="2000" b="0" i="1" smtClean="0">
                            <a:solidFill>
                              <a:srgbClr val="000000"/>
                            </a:solidFill>
                            <a:latin typeface="Cambria Math" panose="02040503050406030204" pitchFamily="18" charset="0"/>
                          </a:rPr>
                          <m:t>𝐴</m:t>
                        </m:r>
                        <m:r>
                          <a:rPr lang="zh-CN" altLang="en-US" sz="2000" i="1" smtClean="0">
                            <a:solidFill>
                              <a:srgbClr val="000000"/>
                            </a:solidFill>
                            <a:latin typeface="Cambria Math" panose="02040503050406030204" pitchFamily="18" charset="0"/>
                          </a:rPr>
                          <m:t>机的执行时间</m:t>
                        </m:r>
                      </m:den>
                    </m:f>
                  </m:oMath>
                </a14:m>
                <a:r>
                  <a:rPr lang="en-US" altLang="zh-CN" sz="2000" dirty="0" smtClean="0">
                    <a:solidFill>
                      <a:srgbClr val="000000"/>
                    </a:solidFill>
                  </a:rPr>
                  <a:t>=</a:t>
                </a:r>
                <a14:m>
                  <m:oMath xmlns:m="http://schemas.openxmlformats.org/officeDocument/2006/math">
                    <m:f>
                      <m:fPr>
                        <m:ctrlPr>
                          <a:rPr lang="en-US" altLang="zh-CN" sz="200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𝐴</m:t>
                        </m:r>
                        <m:r>
                          <a:rPr lang="zh-CN" altLang="en-US" sz="2000" i="1" smtClean="0">
                            <a:solidFill>
                              <a:srgbClr val="000000"/>
                            </a:solidFill>
                            <a:latin typeface="Cambria Math" panose="02040503050406030204" pitchFamily="18" charset="0"/>
                          </a:rPr>
                          <m:t>机的性能</m:t>
                        </m:r>
                      </m:num>
                      <m:den>
                        <m:r>
                          <a:rPr lang="en-US" altLang="zh-CN" sz="2000" b="0" i="1" smtClean="0">
                            <a:solidFill>
                              <a:srgbClr val="000000"/>
                            </a:solidFill>
                            <a:latin typeface="Cambria Math" panose="02040503050406030204" pitchFamily="18" charset="0"/>
                          </a:rPr>
                          <m:t>𝐵</m:t>
                        </m:r>
                        <m:r>
                          <a:rPr lang="zh-CN" altLang="en-US" sz="2000" i="1" smtClean="0">
                            <a:solidFill>
                              <a:srgbClr val="000000"/>
                            </a:solidFill>
                            <a:latin typeface="Cambria Math" panose="02040503050406030204" pitchFamily="18" charset="0"/>
                          </a:rPr>
                          <m:t>机的性能</m:t>
                        </m:r>
                      </m:den>
                    </m:f>
                  </m:oMath>
                </a14:m>
                <a:r>
                  <a:rPr lang="en-US" altLang="zh-CN" sz="2000" dirty="0" smtClean="0">
                    <a:solidFill>
                      <a:srgbClr val="000000"/>
                    </a:solidFill>
                  </a:rPr>
                  <a:t>=1.3</a:t>
                </a:r>
                <a:endParaRPr lang="zh-CN" altLang="en-US" sz="2000" dirty="0">
                  <a:solidFill>
                    <a:srgbClr val="000000"/>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793334" y="4865410"/>
                <a:ext cx="7739106" cy="1136337"/>
              </a:xfrm>
              <a:prstGeom prst="rect">
                <a:avLst/>
              </a:prstGeom>
              <a:blipFill rotWithShape="1">
                <a:blip r:embed="rId2"/>
                <a:stretch>
                  <a:fillRect l="-3" t="-4" r="7" b="3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4"/>
          <p:cNvSpPr>
            <a:spLocks noGrp="1" noChangeArrowheads="1"/>
          </p:cNvSpPr>
          <p:nvPr>
            <p:ph type="body" sz="half" idx="1"/>
          </p:nvPr>
        </p:nvSpPr>
        <p:spPr>
          <a:xfrm>
            <a:off x="457200" y="882650"/>
            <a:ext cx="8229600" cy="1682254"/>
          </a:xfrm>
        </p:spPr>
        <p:txBody>
          <a:bodyPr/>
          <a:lstStyle/>
          <a:p>
            <a:pPr lvl="1" algn="just">
              <a:buFont typeface="Wingdings" panose="05000000000000000000" pitchFamily="2" charset="2"/>
              <a:buChar char="Ø"/>
            </a:pPr>
            <a:r>
              <a:rPr lang="en-US" altLang="zh-CN" sz="2400" b="1" dirty="0" smtClean="0">
                <a:solidFill>
                  <a:srgbClr val="0033FF"/>
                </a:solidFill>
                <a:effectLst/>
              </a:rPr>
              <a:t>SM</a:t>
            </a:r>
            <a:r>
              <a:rPr lang="zh-CN" altLang="en-US" sz="2400" b="1" dirty="0" smtClean="0">
                <a:solidFill>
                  <a:srgbClr val="0033FF"/>
                </a:solidFill>
                <a:effectLst/>
              </a:rPr>
              <a:t>（</a:t>
            </a:r>
            <a:r>
              <a:rPr lang="en-US" altLang="zh-CN" sz="2400" b="1" dirty="0" smtClean="0">
                <a:solidFill>
                  <a:srgbClr val="0033FF"/>
                </a:solidFill>
                <a:effectLst/>
              </a:rPr>
              <a:t>Spec mark</a:t>
            </a:r>
            <a:r>
              <a:rPr lang="zh-CN" altLang="en-US" sz="2400" b="1" dirty="0" smtClean="0">
                <a:solidFill>
                  <a:srgbClr val="0033FF"/>
                </a:solidFill>
                <a:effectLst/>
              </a:rPr>
              <a:t>）</a:t>
            </a:r>
            <a:r>
              <a:rPr lang="zh-CN" altLang="en-US" sz="2400" b="1" dirty="0" smtClean="0">
                <a:solidFill>
                  <a:srgbClr val="000000"/>
                </a:solidFill>
                <a:effectLst/>
              </a:rPr>
              <a:t>是被测试计算机执行</a:t>
            </a:r>
            <a:r>
              <a:rPr lang="en-US" altLang="zh-CN" sz="2400" b="1" dirty="0" smtClean="0">
                <a:solidFill>
                  <a:srgbClr val="990000"/>
                </a:solidFill>
                <a:effectLst/>
              </a:rPr>
              <a:t>n</a:t>
            </a:r>
            <a:r>
              <a:rPr lang="zh-CN" altLang="en-US" sz="2400" b="1" dirty="0" smtClean="0">
                <a:solidFill>
                  <a:srgbClr val="990000"/>
                </a:solidFill>
                <a:effectLst/>
              </a:rPr>
              <a:t>个基准测试程序</a:t>
            </a:r>
            <a:r>
              <a:rPr lang="zh-CN" altLang="en-US" sz="2400" b="1" dirty="0" smtClean="0">
                <a:solidFill>
                  <a:srgbClr val="000000"/>
                </a:solidFill>
                <a:effectLst/>
              </a:rPr>
              <a:t>分别得到的</a:t>
            </a:r>
            <a:r>
              <a:rPr lang="en-US" altLang="zh-CN" sz="2400" b="1" dirty="0" smtClean="0">
                <a:solidFill>
                  <a:srgbClr val="990000"/>
                </a:solidFill>
                <a:effectLst/>
              </a:rPr>
              <a:t>SPEC</a:t>
            </a:r>
            <a:r>
              <a:rPr lang="zh-CN" altLang="en-US" sz="2400" b="1" dirty="0" smtClean="0">
                <a:solidFill>
                  <a:srgbClr val="990000"/>
                </a:solidFill>
                <a:effectLst/>
              </a:rPr>
              <a:t>率</a:t>
            </a:r>
            <a:r>
              <a:rPr lang="zh-CN" altLang="en-US" sz="2400" b="1" dirty="0" smtClean="0">
                <a:solidFill>
                  <a:srgbClr val="0000FF"/>
                </a:solidFill>
                <a:effectLst/>
              </a:rPr>
              <a:t>的几何平均值</a:t>
            </a:r>
            <a:r>
              <a:rPr lang="zh-CN" altLang="en-US" sz="2400" b="1" dirty="0" smtClean="0">
                <a:solidFill>
                  <a:srgbClr val="000000"/>
                </a:solidFill>
                <a:effectLst/>
              </a:rPr>
              <a:t>。若某被测计算机的</a:t>
            </a:r>
            <a:r>
              <a:rPr lang="en-US" altLang="zh-CN" sz="2400" b="1" dirty="0" smtClean="0">
                <a:solidFill>
                  <a:srgbClr val="000000"/>
                </a:solidFill>
                <a:effectLst/>
              </a:rPr>
              <a:t>SPEC</a:t>
            </a:r>
            <a:r>
              <a:rPr lang="zh-CN" altLang="en-US" sz="2400" b="1" dirty="0" smtClean="0">
                <a:solidFill>
                  <a:srgbClr val="000000"/>
                </a:solidFill>
                <a:effectLst/>
              </a:rPr>
              <a:t>率有</a:t>
            </a:r>
            <a:r>
              <a:rPr lang="en-US" altLang="zh-CN" sz="2400" b="1" dirty="0" smtClean="0">
                <a:solidFill>
                  <a:srgbClr val="000000"/>
                </a:solidFill>
                <a:effectLst/>
              </a:rPr>
              <a:t>n</a:t>
            </a:r>
            <a:r>
              <a:rPr lang="zh-CN" altLang="en-US" sz="2400" b="1" dirty="0" smtClean="0">
                <a:solidFill>
                  <a:srgbClr val="000000"/>
                </a:solidFill>
                <a:effectLst/>
              </a:rPr>
              <a:t>个数值，则该计算机的</a:t>
            </a:r>
            <a:r>
              <a:rPr lang="en-US" altLang="zh-CN" sz="2400" b="1" dirty="0" smtClean="0">
                <a:solidFill>
                  <a:srgbClr val="000000"/>
                </a:solidFill>
                <a:effectLst/>
              </a:rPr>
              <a:t>SPEC</a:t>
            </a:r>
            <a:r>
              <a:rPr lang="zh-CN" altLang="en-US" sz="2400" b="1" dirty="0" smtClean="0">
                <a:solidFill>
                  <a:srgbClr val="000000"/>
                </a:solidFill>
                <a:effectLst/>
              </a:rPr>
              <a:t>率的几何平均值的计算公式为：</a:t>
            </a:r>
            <a:endParaRPr lang="zh-CN" altLang="en-US" sz="2800" dirty="0" smtClean="0">
              <a:solidFill>
                <a:srgbClr val="000000"/>
              </a:solidFill>
              <a:effectLst/>
            </a:endParaRPr>
          </a:p>
        </p:txBody>
      </p:sp>
      <p:sp>
        <p:nvSpPr>
          <p:cNvPr id="51204" name="Text Box 9"/>
          <p:cNvSpPr txBox="1">
            <a:spLocks noChangeArrowheads="1"/>
          </p:cNvSpPr>
          <p:nvPr/>
        </p:nvSpPr>
        <p:spPr bwMode="auto">
          <a:xfrm>
            <a:off x="928688" y="4071938"/>
            <a:ext cx="770413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dirty="0">
                <a:solidFill>
                  <a:srgbClr val="0000FF"/>
                </a:solidFill>
              </a:rPr>
              <a:t>SM</a:t>
            </a:r>
            <a:r>
              <a:rPr lang="zh-CN" altLang="en-US" sz="2800" b="1" dirty="0">
                <a:solidFill>
                  <a:srgbClr val="990000"/>
                </a:solidFill>
              </a:rPr>
              <a:t>是一个综合指标以衡量不同计算机的性能</a:t>
            </a:r>
            <a:r>
              <a:rPr lang="zh-CN" altLang="en-US" sz="2800" b="1" dirty="0">
                <a:solidFill>
                  <a:srgbClr val="0000FF"/>
                </a:solidFill>
              </a:rPr>
              <a:t>。</a:t>
            </a:r>
            <a:endParaRPr lang="en-US" altLang="zh-CN" sz="2800" b="1" dirty="0">
              <a:solidFill>
                <a:srgbClr val="FFFF00"/>
              </a:solidFill>
            </a:endParaRPr>
          </a:p>
          <a:p>
            <a:pPr eaLnBrk="1" hangingPunct="1">
              <a:spcBef>
                <a:spcPct val="50000"/>
              </a:spcBef>
              <a:buClrTx/>
              <a:buSzTx/>
              <a:buFontTx/>
              <a:buNone/>
            </a:pPr>
            <a:r>
              <a:rPr lang="en-US" altLang="zh-CN" sz="2400" b="1" dirty="0">
                <a:solidFill>
                  <a:srgbClr val="000000"/>
                </a:solidFill>
              </a:rPr>
              <a:t>        </a:t>
            </a:r>
            <a:r>
              <a:rPr lang="zh-CN" altLang="en-US" sz="2400" b="1" dirty="0">
                <a:solidFill>
                  <a:srgbClr val="000000"/>
                </a:solidFill>
              </a:rPr>
              <a:t>但是为了完整的表示出系统的性能特征，通常也将</a:t>
            </a:r>
            <a:endParaRPr lang="en-US" altLang="zh-CN" sz="2400" b="1" dirty="0">
              <a:solidFill>
                <a:srgbClr val="FFFFFF"/>
              </a:solidFill>
            </a:endParaRPr>
          </a:p>
          <a:p>
            <a:pPr eaLnBrk="1" hangingPunct="1">
              <a:spcBef>
                <a:spcPct val="50000"/>
              </a:spcBef>
              <a:buClrTx/>
              <a:buSzTx/>
              <a:buFontTx/>
              <a:buNone/>
            </a:pPr>
            <a:r>
              <a:rPr lang="en-US" altLang="zh-CN" sz="2400" b="1" dirty="0">
                <a:solidFill>
                  <a:srgbClr val="0000FF"/>
                </a:solidFill>
              </a:rPr>
              <a:t>n</a:t>
            </a:r>
            <a:r>
              <a:rPr lang="zh-CN" altLang="en-US" sz="2400" b="1" dirty="0">
                <a:solidFill>
                  <a:srgbClr val="0000FF"/>
                </a:solidFill>
              </a:rPr>
              <a:t>个基准程序的</a:t>
            </a:r>
            <a:r>
              <a:rPr lang="en-US" altLang="zh-CN" sz="2400" b="1" dirty="0">
                <a:solidFill>
                  <a:srgbClr val="0000FF"/>
                </a:solidFill>
              </a:rPr>
              <a:t>SPEC</a:t>
            </a:r>
            <a:r>
              <a:rPr lang="zh-CN" altLang="en-US" sz="2400" b="1" dirty="0">
                <a:solidFill>
                  <a:srgbClr val="0000FF"/>
                </a:solidFill>
              </a:rPr>
              <a:t>率列出</a:t>
            </a:r>
            <a:r>
              <a:rPr lang="zh-CN" altLang="en-US" sz="2400" b="1" dirty="0">
                <a:solidFill>
                  <a:srgbClr val="000000"/>
                </a:solidFill>
              </a:rPr>
              <a:t>，以分项比较分析。</a:t>
            </a:r>
            <a:endParaRPr lang="zh-CN" altLang="en-US" sz="2400" b="1" dirty="0">
              <a:solidFill>
                <a:srgbClr val="000000"/>
              </a:solidFill>
            </a:endParaRPr>
          </a:p>
        </p:txBody>
      </p:sp>
      <mc:AlternateContent xmlns:mc="http://schemas.openxmlformats.org/markup-compatibility/2006">
        <mc:Choice xmlns:a14="http://schemas.microsoft.com/office/drawing/2010/main" Requires="a14">
          <p:sp>
            <p:nvSpPr>
              <p:cNvPr id="2" name="文本框 1"/>
              <p:cNvSpPr txBox="1"/>
              <p:nvPr/>
            </p:nvSpPr>
            <p:spPr>
              <a:xfrm>
                <a:off x="2719592" y="2276872"/>
                <a:ext cx="3818096" cy="16762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000000"/>
                          </a:solidFill>
                          <a:latin typeface="Cambria Math" panose="02040503050406030204" pitchFamily="18" charset="0"/>
                        </a:rPr>
                        <m:t>𝑆𝑀</m:t>
                      </m:r>
                      <m:r>
                        <a:rPr lang="en-US" altLang="zh-CN" sz="2800" i="1" smtClean="0">
                          <a:solidFill>
                            <a:srgbClr val="000000"/>
                          </a:solidFill>
                          <a:latin typeface="Cambria Math" panose="02040503050406030204" pitchFamily="18" charset="0"/>
                        </a:rPr>
                        <m:t>=</m:t>
                      </m:r>
                      <m:rad>
                        <m:radPr>
                          <m:ctrlPr>
                            <a:rPr lang="en-US" altLang="zh-CN" sz="2800" i="1" smtClean="0">
                              <a:solidFill>
                                <a:srgbClr val="000000"/>
                              </a:solidFill>
                              <a:latin typeface="Cambria Math" panose="02040503050406030204" pitchFamily="18" charset="0"/>
                            </a:rPr>
                          </m:ctrlPr>
                        </m:radPr>
                        <m:deg>
                          <m:r>
                            <m:rPr>
                              <m:brk m:alnAt="7"/>
                            </m:rPr>
                            <a:rPr lang="en-US" altLang="zh-CN" sz="2800" b="0" i="1" smtClean="0">
                              <a:solidFill>
                                <a:srgbClr val="000000"/>
                              </a:solidFill>
                              <a:latin typeface="Cambria Math" panose="02040503050406030204" pitchFamily="18" charset="0"/>
                            </a:rPr>
                            <m:t>𝑛</m:t>
                          </m:r>
                        </m:deg>
                        <m:e>
                          <m:nary>
                            <m:naryPr>
                              <m:chr m:val="∏"/>
                              <m:ctrlPr>
                                <a:rPr lang="en-US" altLang="zh-CN" sz="2800" i="1" smtClean="0">
                                  <a:solidFill>
                                    <a:srgbClr val="000000"/>
                                  </a:solidFill>
                                  <a:latin typeface="Cambria Math" panose="02040503050406030204" pitchFamily="18" charset="0"/>
                                </a:rPr>
                              </m:ctrlPr>
                            </m:naryPr>
                            <m:sub>
                              <m:r>
                                <m:rPr>
                                  <m:brk m:alnAt="23"/>
                                </m:rPr>
                                <a:rPr lang="en-US" altLang="zh-CN" sz="2800" b="0" i="1"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𝑛</m:t>
                              </m:r>
                            </m:sup>
                            <m:e>
                              <m:r>
                                <a:rPr lang="en-US" altLang="zh-CN" sz="2800" b="0" i="1" smtClean="0">
                                  <a:solidFill>
                                    <a:srgbClr val="000000"/>
                                  </a:solidFill>
                                  <a:latin typeface="Cambria Math" panose="02040503050406030204" pitchFamily="18" charset="0"/>
                                </a:rPr>
                                <m:t>𝑆𝑃𝐸𝐶𝑅𝑎𝑡𝑖𝑜</m:t>
                              </m:r>
                              <m:r>
                                <a:rPr lang="en-US" altLang="zh-CN" sz="2800" b="0" i="1" baseline="-25000" smtClean="0">
                                  <a:solidFill>
                                    <a:srgbClr val="000000"/>
                                  </a:solidFill>
                                  <a:latin typeface="Cambria Math" panose="02040503050406030204" pitchFamily="18" charset="0"/>
                                </a:rPr>
                                <m:t>𝑖</m:t>
                              </m:r>
                            </m:e>
                          </m:nary>
                        </m:e>
                      </m:rad>
                    </m:oMath>
                  </m:oMathPara>
                </a14:m>
                <a:endParaRPr lang="zh-CN" altLang="en-US" sz="2800" dirty="0"/>
              </a:p>
            </p:txBody>
          </p:sp>
        </mc:Choice>
        <mc:Fallback>
          <p:sp>
            <p:nvSpPr>
              <p:cNvPr id="2" name="文本框 1"/>
              <p:cNvSpPr txBox="1">
                <a:spLocks noRot="1" noChangeAspect="1" noMove="1" noResize="1" noEditPoints="1" noAdjustHandles="1" noChangeArrowheads="1" noChangeShapeType="1" noTextEdit="1"/>
              </p:cNvSpPr>
              <p:nvPr/>
            </p:nvSpPr>
            <p:spPr>
              <a:xfrm>
                <a:off x="2719592" y="2276872"/>
                <a:ext cx="3818096" cy="1676293"/>
              </a:xfrm>
              <a:prstGeom prst="rect">
                <a:avLst/>
              </a:prstGeom>
              <a:blipFill rotWithShape="1">
                <a:blip r:embed="rId1"/>
                <a:stretch>
                  <a:fillRect l="-14" t="-24" r="-207" b="17"/>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ChangeArrowheads="1"/>
          </p:cNvSpPr>
          <p:nvPr/>
        </p:nvSpPr>
        <p:spPr bwMode="auto">
          <a:xfrm>
            <a:off x="323850" y="0"/>
            <a:ext cx="8459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sz="1800" b="1" dirty="0" smtClean="0">
                <a:solidFill>
                  <a:srgbClr val="000000"/>
                </a:solidFill>
                <a:latin typeface="Times New Roman" panose="02020603050405020304" pitchFamily="18" charset="0"/>
                <a:cs typeface="Times New Roman" panose="02020603050405020304" pitchFamily="18" charset="0"/>
              </a:rPr>
              <a:t>Figure 1.17  </a:t>
            </a:r>
            <a:r>
              <a:rPr lang="en-US" altLang="zh-CN" sz="1800" b="1" dirty="0">
                <a:solidFill>
                  <a:srgbClr val="000000"/>
                </a:solidFill>
                <a:latin typeface="Times New Roman" panose="02020603050405020304" pitchFamily="18" charset="0"/>
                <a:cs typeface="Times New Roman" panose="02020603050405020304" pitchFamily="18" charset="0"/>
              </a:rPr>
              <a:t>Ultra 5</a:t>
            </a:r>
            <a:r>
              <a:rPr lang="zh-CN" altLang="en-US" sz="1800" b="1" dirty="0">
                <a:solidFill>
                  <a:srgbClr val="000000"/>
                </a:solidFill>
                <a:latin typeface="Times New Roman" panose="02020603050405020304" pitchFamily="18" charset="0"/>
                <a:cs typeface="Times New Roman" panose="02020603050405020304" pitchFamily="18" charset="0"/>
              </a:rPr>
              <a:t>、</a:t>
            </a:r>
            <a:r>
              <a:rPr lang="en-US" altLang="zh-CN" sz="1800" b="1" dirty="0">
                <a:solidFill>
                  <a:srgbClr val="000000"/>
                </a:solidFill>
                <a:latin typeface="Times New Roman" panose="02020603050405020304" pitchFamily="18" charset="0"/>
                <a:cs typeface="Times New Roman" panose="02020603050405020304" pitchFamily="18" charset="0"/>
              </a:rPr>
              <a:t>Itanium 2</a:t>
            </a:r>
            <a:r>
              <a:rPr lang="zh-CN" altLang="en-US" sz="1800" b="1" dirty="0">
                <a:solidFill>
                  <a:srgbClr val="000000"/>
                </a:solidFill>
                <a:latin typeface="Times New Roman" panose="02020603050405020304" pitchFamily="18" charset="0"/>
                <a:cs typeface="Times New Roman" panose="02020603050405020304" pitchFamily="18" charset="0"/>
              </a:rPr>
              <a:t>、</a:t>
            </a:r>
            <a:r>
              <a:rPr lang="en-US" altLang="zh-CN" sz="1800" b="1" dirty="0">
                <a:solidFill>
                  <a:srgbClr val="000000"/>
                </a:solidFill>
                <a:latin typeface="Times New Roman" panose="02020603050405020304" pitchFamily="18" charset="0"/>
                <a:cs typeface="Times New Roman" panose="02020603050405020304" pitchFamily="18" charset="0"/>
              </a:rPr>
              <a:t>Opteron</a:t>
            </a:r>
            <a:r>
              <a:rPr lang="zh-CN" altLang="en-US" sz="1800" b="1" dirty="0">
                <a:solidFill>
                  <a:srgbClr val="000000"/>
                </a:solidFill>
                <a:latin typeface="Times New Roman" panose="02020603050405020304" pitchFamily="18" charset="0"/>
                <a:cs typeface="Times New Roman" panose="02020603050405020304" pitchFamily="18" charset="0"/>
              </a:rPr>
              <a:t>的</a:t>
            </a:r>
            <a:r>
              <a:rPr lang="en-US" altLang="zh-CN" sz="1800" b="1" dirty="0">
                <a:solidFill>
                  <a:srgbClr val="0000FF"/>
                </a:solidFill>
                <a:latin typeface="Times New Roman" panose="02020603050405020304" pitchFamily="18" charset="0"/>
                <a:cs typeface="Times New Roman" panose="02020603050405020304" pitchFamily="18" charset="0"/>
              </a:rPr>
              <a:t>SPECfp2000</a:t>
            </a:r>
            <a:r>
              <a:rPr lang="zh-CN" altLang="en-US" sz="1800" b="1" dirty="0">
                <a:solidFill>
                  <a:srgbClr val="000000"/>
                </a:solidFill>
                <a:latin typeface="Times New Roman" panose="02020603050405020304" pitchFamily="18" charset="0"/>
                <a:cs typeface="Times New Roman" panose="02020603050405020304" pitchFamily="18" charset="0"/>
              </a:rPr>
              <a:t>执行时间和</a:t>
            </a:r>
            <a:r>
              <a:rPr lang="en-US" altLang="zh-CN" sz="1800" b="1" i="1" dirty="0" err="1">
                <a:solidFill>
                  <a:srgbClr val="000000"/>
                </a:solidFill>
                <a:latin typeface="Times New Roman" panose="02020603050405020304" pitchFamily="18" charset="0"/>
                <a:cs typeface="Times New Roman" panose="02020603050405020304" pitchFamily="18" charset="0"/>
              </a:rPr>
              <a:t>SPECRatio</a:t>
            </a:r>
            <a:endParaRPr lang="en-US" altLang="zh-CN" sz="1800" b="1" dirty="0">
              <a:solidFill>
                <a:srgbClr val="000000"/>
              </a:solidFill>
              <a:latin typeface="Times New Roman" panose="02020603050405020304" pitchFamily="18" charset="0"/>
            </a:endParaRPr>
          </a:p>
        </p:txBody>
      </p:sp>
      <p:graphicFrame>
        <p:nvGraphicFramePr>
          <p:cNvPr id="190198" name="Group 758"/>
          <p:cNvGraphicFramePr>
            <a:graphicFrameLocks noGrp="1"/>
          </p:cNvGraphicFramePr>
          <p:nvPr/>
        </p:nvGraphicFramePr>
        <p:xfrm>
          <a:off x="323850" y="476672"/>
          <a:ext cx="8280921" cy="5907312"/>
        </p:xfrm>
        <a:graphic>
          <a:graphicData uri="http://schemas.openxmlformats.org/drawingml/2006/table">
            <a:tbl>
              <a:tblPr/>
              <a:tblGrid>
                <a:gridCol w="1010675"/>
                <a:gridCol w="1108435"/>
                <a:gridCol w="1173131"/>
                <a:gridCol w="1043741"/>
                <a:gridCol w="1108436"/>
                <a:gridCol w="1216261"/>
                <a:gridCol w="1620242"/>
              </a:tblGrid>
              <a:tr h="745287">
                <a:tc>
                  <a:txBody>
                    <a:bodyPr/>
                    <a:lstStyle/>
                    <a:p>
                      <a:pPr marL="342900" marR="0" lvl="0" indent="-34290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基准</a:t>
                      </a:r>
                      <a:endParaRPr kumimoji="0" lang="zh-CN" altLang="en-US" sz="1400" b="1" i="0" u="none" strike="noStrike" cap="none" normalizeH="0" baseline="0" dirty="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测试程序</a:t>
                      </a:r>
                      <a:endParaRPr kumimoji="0"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Ultra 5</a:t>
                      </a:r>
                      <a:endParaRPr kumimoji="0" lang="en-US" altLang="zh-CN" sz="1400" b="1" i="0" u="none" strike="noStrike" cap="none" normalizeH="0" baseline="0" dirty="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时间（秒）</a:t>
                      </a:r>
                      <a:endParaRPr kumimoji="0"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Opteron</a:t>
                      </a:r>
                      <a:endParaRPr kumimoji="0" lang="en-US" altLang="zh-CN" sz="1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时间（秒）</a:t>
                      </a:r>
                      <a:endPar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Opteron</a:t>
                      </a:r>
                      <a:endParaRPr kumimoji="0" lang="en-US" altLang="zh-CN" sz="1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SPECRatio</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Itanium 2</a:t>
                      </a:r>
                      <a:endParaRPr kumimoji="0" lang="en-US" altLang="zh-CN" sz="1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时间（秒）</a:t>
                      </a:r>
                      <a:endPar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Itanium 2</a:t>
                      </a:r>
                      <a:endParaRPr kumimoji="0" lang="en-US" altLang="zh-CN" sz="1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SPECRatio</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Itanium / Opteron</a:t>
                      </a:r>
                      <a:endParaRPr kumimoji="0" lang="en-US" altLang="zh-CN" sz="1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SPECRatio</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wupwise</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1600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51.5</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31.06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56.1</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28.53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0.92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swim</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3100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125.0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24.73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70.7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43.85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1.77</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mgrid</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1800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98.0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18.37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65.8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27.36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1.49</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applu</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94.0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22.34</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50.9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41.25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1.85</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mesa</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64.6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21.67</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108.0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12.99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0.60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galgel</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2900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86.4</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33.57</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40.0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72.47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2.16</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art</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2600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92.4</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28.13</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123.67</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4.40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equake</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72.6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17.92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36.3</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35.78</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facerec</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73.6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25.80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86.9</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21.86</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0.85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ammp</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2200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136.0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16.14</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132.0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16.63</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1.03</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lucas</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88.8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22.52</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107.0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18.76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0.83</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fma3d</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17.48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131.0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16.09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0.92</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sixtrack</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123.0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8.95</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68.8</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15.99</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1.79</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25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apsi</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2600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150.0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17.36</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231.0</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11.27</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0.65</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r>
              <a:tr h="52448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几何平均值</a:t>
                      </a:r>
                      <a:r>
                        <a:rPr kumimoji="0" lang="en-US" altLang="zh-CN"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SM</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en-US" sz="1600" b="1" i="0" u="none" strike="noStrike" cap="none" normalizeH="0" baseline="0" dirty="0" smtClean="0">
                        <a:ln>
                          <a:noFill/>
                        </a:ln>
                        <a:solidFill>
                          <a:schemeClr val="tx1"/>
                        </a:solidFill>
                        <a:effectLst/>
                        <a:latin typeface="Garamond" panose="02020404030301010803"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en-US" sz="1600" b="1" i="0" u="none" strike="noStrike" cap="none" normalizeH="0" baseline="0" dirty="0" smtClean="0">
                        <a:ln>
                          <a:noFill/>
                        </a:ln>
                        <a:solidFill>
                          <a:schemeClr val="tx1"/>
                        </a:solidFill>
                        <a:effectLst/>
                        <a:latin typeface="Garamond" panose="02020404030301010803"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20.86</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en-US" sz="1600" b="1" i="0" u="none" strike="noStrike" cap="none" normalizeH="0" baseline="0" dirty="0" smtClean="0">
                        <a:ln>
                          <a:noFill/>
                        </a:ln>
                        <a:solidFill>
                          <a:schemeClr val="tx1"/>
                        </a:solidFill>
                        <a:effectLst/>
                        <a:latin typeface="Garamond" panose="02020404030301010803"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27.12</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1.30</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82809" marR="82809" marT="41407" marB="414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2">
                        <a:lumMod val="50000"/>
                        <a:lumOff val="50000"/>
                      </a:schemeClr>
                    </a:solidFill>
                  </a:tcPr>
                </a:tc>
              </a:tr>
            </a:tbl>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 1.6</a:t>
            </a:r>
            <a:endParaRPr lang="zh-CN" altLang="en-US" dirty="0"/>
          </a:p>
        </p:txBody>
      </p:sp>
      <p:sp>
        <p:nvSpPr>
          <p:cNvPr id="3" name="内容占位符 2"/>
          <p:cNvSpPr>
            <a:spLocks noGrp="1"/>
          </p:cNvSpPr>
          <p:nvPr>
            <p:ph idx="1"/>
          </p:nvPr>
        </p:nvSpPr>
        <p:spPr>
          <a:xfrm>
            <a:off x="396000" y="819000"/>
            <a:ext cx="8229600" cy="1817912"/>
          </a:xfrm>
        </p:spPr>
        <p:txBody>
          <a:bodyPr/>
          <a:lstStyle/>
          <a:p>
            <a:pPr marL="342900" lvl="1" indent="-342900">
              <a:buClr>
                <a:schemeClr val="hlink"/>
              </a:buClr>
              <a:buFont typeface="Wingdings" panose="05000000000000000000" pitchFamily="2" charset="2"/>
              <a:buChar char="v"/>
            </a:pPr>
            <a:r>
              <a:rPr lang="en-US" altLang="zh-CN" sz="1550" dirty="0">
                <a:solidFill>
                  <a:srgbClr val="2E3092"/>
                </a:solidFill>
                <a:latin typeface="Times New Roman" panose="02020603050405020304"/>
                <a:cs typeface="Times New Roman" panose="02020603050405020304"/>
              </a:rPr>
              <a:t>Figure </a:t>
            </a:r>
            <a:r>
              <a:rPr lang="en-US" altLang="zh-CN" sz="1550" spc="-5" dirty="0">
                <a:solidFill>
                  <a:srgbClr val="2E3092"/>
                </a:solidFill>
                <a:latin typeface="Times New Roman" panose="02020603050405020304"/>
                <a:cs typeface="Times New Roman" panose="02020603050405020304"/>
              </a:rPr>
              <a:t>1.24 </a:t>
            </a:r>
            <a:r>
              <a:rPr lang="en-US" altLang="zh-CN" sz="1550" spc="5" dirty="0">
                <a:solidFill>
                  <a:srgbClr val="231F20"/>
                </a:solidFill>
                <a:latin typeface="Times New Roman" panose="02020603050405020304"/>
                <a:cs typeface="Times New Roman" panose="02020603050405020304"/>
              </a:rPr>
              <a:t>gives </a:t>
            </a:r>
            <a:r>
              <a:rPr lang="en-US" altLang="zh-CN" sz="1550" dirty="0">
                <a:solidFill>
                  <a:srgbClr val="231F20"/>
                </a:solidFill>
                <a:latin typeface="Times New Roman" panose="02020603050405020304"/>
                <a:cs typeface="Times New Roman" panose="02020603050405020304"/>
              </a:rPr>
              <a:t>a comparison of </a:t>
            </a:r>
            <a:r>
              <a:rPr lang="en-US" altLang="zh-CN" sz="1550" spc="-5" dirty="0">
                <a:solidFill>
                  <a:srgbClr val="231F20"/>
                </a:solidFill>
                <a:latin typeface="Times New Roman" panose="02020603050405020304"/>
                <a:cs typeface="Times New Roman" panose="02020603050405020304"/>
              </a:rPr>
              <a:t>power </a:t>
            </a:r>
            <a:r>
              <a:rPr lang="en-US" altLang="zh-CN" sz="1550" dirty="0">
                <a:solidFill>
                  <a:srgbClr val="231F20"/>
                </a:solidFill>
                <a:latin typeface="Times New Roman" panose="02020603050405020304"/>
                <a:cs typeface="Times New Roman" panose="02020603050405020304"/>
              </a:rPr>
              <a:t>and performance  </a:t>
            </a:r>
            <a:r>
              <a:rPr lang="en-US" altLang="zh-CN" sz="1550" spc="-5" dirty="0">
                <a:solidFill>
                  <a:srgbClr val="231F20"/>
                </a:solidFill>
                <a:latin typeface="Times New Roman" panose="02020603050405020304"/>
                <a:cs typeface="Times New Roman" panose="02020603050405020304"/>
              </a:rPr>
              <a:t>for several </a:t>
            </a:r>
            <a:r>
              <a:rPr lang="en-US" altLang="zh-CN" sz="1550" dirty="0">
                <a:solidFill>
                  <a:srgbClr val="231F20"/>
                </a:solidFill>
                <a:latin typeface="Times New Roman" panose="02020603050405020304"/>
                <a:cs typeface="Times New Roman" panose="02020603050405020304"/>
              </a:rPr>
              <a:t>benchmarks comparing </a:t>
            </a:r>
            <a:r>
              <a:rPr lang="en-US" altLang="zh-CN" sz="1550" spc="-5" dirty="0">
                <a:solidFill>
                  <a:srgbClr val="231F20"/>
                </a:solidFill>
                <a:latin typeface="Times New Roman" panose="02020603050405020304"/>
                <a:cs typeface="Times New Roman" panose="02020603050405020304"/>
              </a:rPr>
              <a:t>two </a:t>
            </a:r>
            <a:r>
              <a:rPr lang="en-US" altLang="zh-CN" sz="1550" dirty="0">
                <a:solidFill>
                  <a:srgbClr val="231F20"/>
                </a:solidFill>
                <a:latin typeface="Times New Roman" panose="02020603050405020304"/>
                <a:cs typeface="Times New Roman" panose="02020603050405020304"/>
              </a:rPr>
              <a:t>servers: </a:t>
            </a:r>
            <a:r>
              <a:rPr lang="en-US" altLang="zh-CN" sz="1550" spc="-5" dirty="0">
                <a:solidFill>
                  <a:srgbClr val="231F20"/>
                </a:solidFill>
                <a:latin typeface="Times New Roman" panose="02020603050405020304"/>
                <a:cs typeface="Times New Roman" panose="02020603050405020304"/>
              </a:rPr>
              <a:t>Sun Fire </a:t>
            </a:r>
            <a:r>
              <a:rPr lang="en-US" altLang="zh-CN" sz="1550" dirty="0">
                <a:solidFill>
                  <a:srgbClr val="231F20"/>
                </a:solidFill>
                <a:latin typeface="Times New Roman" panose="02020603050405020304"/>
                <a:cs typeface="Times New Roman" panose="02020603050405020304"/>
              </a:rPr>
              <a:t>T2000 (which </a:t>
            </a:r>
            <a:r>
              <a:rPr lang="en-US" altLang="zh-CN" sz="1550" spc="5" dirty="0">
                <a:solidFill>
                  <a:srgbClr val="231F20"/>
                </a:solidFill>
                <a:latin typeface="Times New Roman" panose="02020603050405020304"/>
                <a:cs typeface="Times New Roman" panose="02020603050405020304"/>
              </a:rPr>
              <a:t>uses  </a:t>
            </a:r>
            <a:r>
              <a:rPr lang="en-US" altLang="zh-CN" sz="1550" dirty="0">
                <a:solidFill>
                  <a:srgbClr val="231F20"/>
                </a:solidFill>
                <a:latin typeface="Times New Roman" panose="02020603050405020304"/>
                <a:cs typeface="Times New Roman" panose="02020603050405020304"/>
              </a:rPr>
              <a:t>Niagara) and IBM x346 (using Intel Xeon processors). This information </a:t>
            </a:r>
            <a:r>
              <a:rPr lang="en-US" altLang="zh-CN" sz="1550" spc="5" dirty="0">
                <a:solidFill>
                  <a:srgbClr val="231F20"/>
                </a:solidFill>
                <a:latin typeface="Times New Roman" panose="02020603050405020304"/>
                <a:cs typeface="Times New Roman" panose="02020603050405020304"/>
              </a:rPr>
              <a:t>was </a:t>
            </a:r>
            <a:r>
              <a:rPr lang="en-US" altLang="zh-CN" sz="1550" dirty="0" smtClean="0">
                <a:solidFill>
                  <a:srgbClr val="231F20"/>
                </a:solidFill>
                <a:latin typeface="Times New Roman" panose="02020603050405020304"/>
                <a:cs typeface="Times New Roman" panose="02020603050405020304"/>
              </a:rPr>
              <a:t>reported </a:t>
            </a:r>
            <a:r>
              <a:rPr lang="en-US" altLang="zh-CN" sz="1550" dirty="0">
                <a:solidFill>
                  <a:srgbClr val="231F20"/>
                </a:solidFill>
                <a:latin typeface="Times New Roman" panose="02020603050405020304"/>
                <a:cs typeface="Times New Roman" panose="02020603050405020304"/>
              </a:rPr>
              <a:t>on a Sun </a:t>
            </a:r>
            <a:r>
              <a:rPr lang="en-US" altLang="zh-CN" sz="1550" spc="-40" dirty="0">
                <a:solidFill>
                  <a:srgbClr val="231F20"/>
                </a:solidFill>
                <a:latin typeface="Times New Roman" panose="02020603050405020304"/>
                <a:cs typeface="Times New Roman" panose="02020603050405020304"/>
              </a:rPr>
              <a:t>Web </a:t>
            </a:r>
            <a:r>
              <a:rPr lang="en-US" altLang="zh-CN" sz="1550" dirty="0">
                <a:solidFill>
                  <a:srgbClr val="231F20"/>
                </a:solidFill>
                <a:latin typeface="Times New Roman" panose="02020603050405020304"/>
                <a:cs typeface="Times New Roman" panose="02020603050405020304"/>
              </a:rPr>
              <a:t>site. </a:t>
            </a:r>
            <a:r>
              <a:rPr lang="en-US" altLang="zh-CN" sz="1550" spc="-5" dirty="0">
                <a:solidFill>
                  <a:srgbClr val="231F20"/>
                </a:solidFill>
                <a:latin typeface="Times New Roman" panose="02020603050405020304"/>
                <a:cs typeface="Times New Roman" panose="02020603050405020304"/>
              </a:rPr>
              <a:t>There </a:t>
            </a:r>
            <a:r>
              <a:rPr lang="en-US" altLang="zh-CN" sz="1550" dirty="0">
                <a:solidFill>
                  <a:srgbClr val="231F20"/>
                </a:solidFill>
                <a:latin typeface="Times New Roman" panose="02020603050405020304"/>
                <a:cs typeface="Times New Roman" panose="02020603050405020304"/>
              </a:rPr>
              <a:t>are two </a:t>
            </a:r>
            <a:r>
              <a:rPr lang="en-US" altLang="zh-CN" sz="1550" spc="-5" dirty="0">
                <a:solidFill>
                  <a:srgbClr val="231F20"/>
                </a:solidFill>
                <a:latin typeface="Times New Roman" panose="02020603050405020304"/>
                <a:cs typeface="Times New Roman" panose="02020603050405020304"/>
              </a:rPr>
              <a:t>pieces of information </a:t>
            </a:r>
            <a:r>
              <a:rPr lang="en-US" altLang="zh-CN" sz="1550" dirty="0">
                <a:solidFill>
                  <a:srgbClr val="231F20"/>
                </a:solidFill>
                <a:latin typeface="Times New Roman" panose="02020603050405020304"/>
                <a:cs typeface="Times New Roman" panose="02020603050405020304"/>
              </a:rPr>
              <a:t>reported: power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speed on </a:t>
            </a:r>
            <a:r>
              <a:rPr lang="en-US" altLang="zh-CN" sz="1550" spc="-5" dirty="0">
                <a:solidFill>
                  <a:srgbClr val="231F20"/>
                </a:solidFill>
                <a:latin typeface="Times New Roman" panose="02020603050405020304"/>
                <a:cs typeface="Times New Roman" panose="02020603050405020304"/>
              </a:rPr>
              <a:t>two </a:t>
            </a:r>
            <a:r>
              <a:rPr lang="en-US" altLang="zh-CN" sz="1550" dirty="0">
                <a:solidFill>
                  <a:srgbClr val="231F20"/>
                </a:solidFill>
                <a:latin typeface="Times New Roman" panose="02020603050405020304"/>
                <a:cs typeface="Times New Roman" panose="02020603050405020304"/>
              </a:rPr>
              <a:t>benchmarks. For the results shown, the Sun </a:t>
            </a:r>
            <a:r>
              <a:rPr lang="en-US" altLang="zh-CN" sz="1550" spc="-5" dirty="0">
                <a:solidFill>
                  <a:srgbClr val="231F20"/>
                </a:solidFill>
                <a:latin typeface="Times New Roman" panose="02020603050405020304"/>
                <a:cs typeface="Times New Roman" panose="02020603050405020304"/>
              </a:rPr>
              <a:t>Fire T2000 </a:t>
            </a:r>
            <a:r>
              <a:rPr lang="en-US" altLang="zh-CN" sz="1550" spc="5" dirty="0">
                <a:solidFill>
                  <a:srgbClr val="231F20"/>
                </a:solidFill>
                <a:latin typeface="Times New Roman" panose="02020603050405020304"/>
                <a:cs typeface="Times New Roman" panose="02020603050405020304"/>
              </a:rPr>
              <a:t>is </a:t>
            </a:r>
            <a:r>
              <a:rPr lang="en-US" altLang="zh-CN" sz="1550" spc="5" dirty="0" smtClean="0">
                <a:solidFill>
                  <a:srgbClr val="231F20"/>
                </a:solidFill>
                <a:latin typeface="Times New Roman" panose="02020603050405020304"/>
                <a:cs typeface="Times New Roman" panose="02020603050405020304"/>
              </a:rPr>
              <a:t>clearly </a:t>
            </a:r>
            <a:r>
              <a:rPr lang="en-US" altLang="zh-CN" sz="1550" spc="-10" dirty="0">
                <a:solidFill>
                  <a:srgbClr val="231F20"/>
                </a:solidFill>
                <a:latin typeface="Times New Roman" panose="02020603050405020304"/>
                <a:cs typeface="Times New Roman" panose="02020603050405020304"/>
              </a:rPr>
              <a:t>superior. </a:t>
            </a:r>
            <a:r>
              <a:rPr lang="en-US" altLang="zh-CN" sz="1550" dirty="0">
                <a:solidFill>
                  <a:srgbClr val="231F20"/>
                </a:solidFill>
                <a:latin typeface="Times New Roman" panose="02020603050405020304"/>
                <a:cs typeface="Times New Roman" panose="02020603050405020304"/>
              </a:rPr>
              <a:t>What </a:t>
            </a:r>
            <a:r>
              <a:rPr lang="en-US" altLang="zh-CN" sz="1550" spc="5" dirty="0">
                <a:solidFill>
                  <a:srgbClr val="231F20"/>
                </a:solidFill>
                <a:latin typeface="Times New Roman" panose="02020603050405020304"/>
                <a:cs typeface="Times New Roman" panose="02020603050405020304"/>
              </a:rPr>
              <a:t>other </a:t>
            </a:r>
            <a:r>
              <a:rPr lang="en-US" altLang="zh-CN" sz="1550" dirty="0">
                <a:solidFill>
                  <a:srgbClr val="231F20"/>
                </a:solidFill>
                <a:latin typeface="Times New Roman" panose="02020603050405020304"/>
                <a:cs typeface="Times New Roman" panose="02020603050405020304"/>
              </a:rPr>
              <a:t>factors </a:t>
            </a:r>
            <a:r>
              <a:rPr lang="en-US" altLang="zh-CN" sz="1550" spc="-5" dirty="0">
                <a:solidFill>
                  <a:srgbClr val="231F20"/>
                </a:solidFill>
                <a:latin typeface="Times New Roman" panose="02020603050405020304"/>
                <a:cs typeface="Times New Roman" panose="02020603050405020304"/>
              </a:rPr>
              <a:t>might </a:t>
            </a:r>
            <a:r>
              <a:rPr lang="en-US" altLang="zh-CN" sz="1550" dirty="0">
                <a:solidFill>
                  <a:srgbClr val="231F20"/>
                </a:solidFill>
                <a:latin typeface="Times New Roman" panose="02020603050405020304"/>
                <a:cs typeface="Times New Roman" panose="02020603050405020304"/>
              </a:rPr>
              <a:t>be important and thus cause someone </a:t>
            </a:r>
            <a:r>
              <a:rPr lang="en-US" altLang="zh-CN" sz="1550" dirty="0" smtClean="0">
                <a:solidFill>
                  <a:srgbClr val="231F20"/>
                </a:solidFill>
                <a:latin typeface="Times New Roman" panose="02020603050405020304"/>
                <a:cs typeface="Times New Roman" panose="02020603050405020304"/>
              </a:rPr>
              <a:t>to </a:t>
            </a:r>
            <a:r>
              <a:rPr lang="en-US" altLang="zh-CN" sz="1550" spc="-5" dirty="0">
                <a:solidFill>
                  <a:srgbClr val="231F20"/>
                </a:solidFill>
                <a:latin typeface="Times New Roman" panose="02020603050405020304"/>
                <a:cs typeface="Times New Roman" panose="02020603050405020304"/>
              </a:rPr>
              <a:t>choose the IBM x346 </a:t>
            </a:r>
            <a:r>
              <a:rPr lang="en-US" altLang="zh-CN" sz="1550" dirty="0">
                <a:solidFill>
                  <a:srgbClr val="231F20"/>
                </a:solidFill>
                <a:latin typeface="Times New Roman" panose="02020603050405020304"/>
                <a:cs typeface="Times New Roman" panose="02020603050405020304"/>
              </a:rPr>
              <a:t>if </a:t>
            </a:r>
            <a:r>
              <a:rPr lang="en-US" altLang="zh-CN" sz="1550" spc="5" dirty="0">
                <a:solidFill>
                  <a:srgbClr val="231F20"/>
                </a:solidFill>
                <a:latin typeface="Times New Roman" panose="02020603050405020304"/>
                <a:cs typeface="Times New Roman" panose="02020603050405020304"/>
              </a:rPr>
              <a:t>it </a:t>
            </a:r>
            <a:r>
              <a:rPr lang="en-US" altLang="zh-CN" sz="1550" spc="-5" dirty="0">
                <a:solidFill>
                  <a:srgbClr val="231F20"/>
                </a:solidFill>
                <a:latin typeface="Times New Roman" panose="02020603050405020304"/>
                <a:cs typeface="Times New Roman" panose="02020603050405020304"/>
              </a:rPr>
              <a:t>were superior </a:t>
            </a:r>
            <a:r>
              <a:rPr lang="en-US" altLang="zh-CN" sz="1550" dirty="0">
                <a:solidFill>
                  <a:srgbClr val="231F20"/>
                </a:solidFill>
                <a:latin typeface="Times New Roman" panose="02020603050405020304"/>
                <a:cs typeface="Times New Roman" panose="02020603050405020304"/>
              </a:rPr>
              <a:t>in </a:t>
            </a:r>
            <a:r>
              <a:rPr lang="en-US" altLang="zh-CN" sz="1550" spc="-5" dirty="0">
                <a:solidFill>
                  <a:srgbClr val="231F20"/>
                </a:solidFill>
                <a:latin typeface="Times New Roman" panose="02020603050405020304"/>
                <a:cs typeface="Times New Roman" panose="02020603050405020304"/>
              </a:rPr>
              <a:t>those</a:t>
            </a:r>
            <a:r>
              <a:rPr lang="en-US" altLang="zh-CN" sz="1550" spc="9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areas</a:t>
            </a:r>
            <a:r>
              <a:rPr lang="en-US" altLang="zh-CN" sz="1550" spc="-5" dirty="0" smtClean="0">
                <a:solidFill>
                  <a:srgbClr val="231F20"/>
                </a:solidFill>
                <a:latin typeface="Times New Roman" panose="02020603050405020304"/>
                <a:cs typeface="Times New Roman" panose="02020603050405020304"/>
              </a:rPr>
              <a:t>?</a:t>
            </a:r>
            <a:endParaRPr lang="zh-CN" altLang="en-US" dirty="0"/>
          </a:p>
        </p:txBody>
      </p:sp>
      <p:graphicFrame>
        <p:nvGraphicFramePr>
          <p:cNvPr id="6" name="object 3"/>
          <p:cNvGraphicFramePr>
            <a:graphicFrameLocks noGrp="1"/>
          </p:cNvGraphicFramePr>
          <p:nvPr/>
        </p:nvGraphicFramePr>
        <p:xfrm>
          <a:off x="867002" y="2780928"/>
          <a:ext cx="6421754" cy="1551468"/>
        </p:xfrm>
        <a:graphic>
          <a:graphicData uri="http://schemas.openxmlformats.org/drawingml/2006/table">
            <a:tbl>
              <a:tblPr firstRow="1" bandRow="1">
                <a:tableStyleId>{2D5ABB26-0587-4C30-8999-92F81FD0307C}</a:tableStyleId>
              </a:tblPr>
              <a:tblGrid>
                <a:gridCol w="2372360"/>
                <a:gridCol w="2157730"/>
                <a:gridCol w="1891664"/>
              </a:tblGrid>
              <a:tr h="395585">
                <a:tc>
                  <a:txBody>
                    <a:bodyPr/>
                    <a:lstStyle/>
                    <a:p>
                      <a:pPr>
                        <a:lnSpc>
                          <a:spcPct val="100000"/>
                        </a:lnSpc>
                      </a:pPr>
                      <a:endParaRPr sz="1500">
                        <a:latin typeface="Times New Roman" panose="02020603050405020304"/>
                        <a:cs typeface="Times New Roman" panose="02020603050405020304"/>
                      </a:endParaRPr>
                    </a:p>
                  </a:txBody>
                  <a:tcPr marL="0" marR="0" marT="0" marB="0">
                    <a:lnT w="38100">
                      <a:solidFill>
                        <a:srgbClr val="231F20"/>
                      </a:solidFill>
                      <a:prstDash val="solid"/>
                    </a:lnT>
                    <a:lnB w="9525">
                      <a:solidFill>
                        <a:srgbClr val="231F20"/>
                      </a:solidFill>
                      <a:prstDash val="solid"/>
                    </a:lnB>
                  </a:tcPr>
                </a:tc>
                <a:tc>
                  <a:txBody>
                    <a:bodyPr/>
                    <a:lstStyle/>
                    <a:p>
                      <a:pPr marL="527685">
                        <a:lnSpc>
                          <a:spcPct val="100000"/>
                        </a:lnSpc>
                        <a:spcBef>
                          <a:spcPts val="610"/>
                        </a:spcBef>
                      </a:pPr>
                      <a:r>
                        <a:rPr sz="1400" spc="70" dirty="0">
                          <a:solidFill>
                            <a:srgbClr val="231F20"/>
                          </a:solidFill>
                          <a:latin typeface="Calibri" panose="020F0502020204030204"/>
                          <a:cs typeface="Calibri" panose="020F0502020204030204"/>
                        </a:rPr>
                        <a:t>Sun </a:t>
                      </a:r>
                      <a:r>
                        <a:rPr sz="1400" spc="25" dirty="0">
                          <a:solidFill>
                            <a:srgbClr val="231F20"/>
                          </a:solidFill>
                          <a:latin typeface="Calibri" panose="020F0502020204030204"/>
                          <a:cs typeface="Calibri" panose="020F0502020204030204"/>
                        </a:rPr>
                        <a:t>Fire</a:t>
                      </a:r>
                      <a:r>
                        <a:rPr sz="1400" spc="-150"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T2000</a:t>
                      </a:r>
                      <a:endParaRPr sz="1400">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c>
                  <a:txBody>
                    <a:bodyPr/>
                    <a:lstStyle/>
                    <a:p>
                      <a:pPr marL="498475">
                        <a:lnSpc>
                          <a:spcPct val="100000"/>
                        </a:lnSpc>
                        <a:spcBef>
                          <a:spcPts val="610"/>
                        </a:spcBef>
                      </a:pPr>
                      <a:r>
                        <a:rPr sz="1400" spc="5" dirty="0">
                          <a:solidFill>
                            <a:srgbClr val="231F20"/>
                          </a:solidFill>
                          <a:latin typeface="Calibri" panose="020F0502020204030204"/>
                          <a:cs typeface="Calibri" panose="020F0502020204030204"/>
                        </a:rPr>
                        <a:t>IBM</a:t>
                      </a:r>
                      <a:r>
                        <a:rPr sz="1400" spc="-25" dirty="0">
                          <a:solidFill>
                            <a:srgbClr val="231F20"/>
                          </a:solidFill>
                          <a:latin typeface="Calibri" panose="020F0502020204030204"/>
                          <a:cs typeface="Calibri" panose="020F0502020204030204"/>
                        </a:rPr>
                        <a:t> </a:t>
                      </a:r>
                      <a:r>
                        <a:rPr sz="1400" spc="45" dirty="0">
                          <a:solidFill>
                            <a:srgbClr val="231F20"/>
                          </a:solidFill>
                          <a:latin typeface="Calibri" panose="020F0502020204030204"/>
                          <a:cs typeface="Calibri" panose="020F0502020204030204"/>
                        </a:rPr>
                        <a:t>x346</a:t>
                      </a:r>
                      <a:endParaRPr sz="1400">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dirty="0">
                          <a:solidFill>
                            <a:srgbClr val="231F20"/>
                          </a:solidFill>
                          <a:latin typeface="Times New Roman" panose="02020603050405020304"/>
                          <a:cs typeface="Times New Roman" panose="02020603050405020304"/>
                        </a:rPr>
                        <a:t>Power</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(watts)</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248920" algn="ctr">
                        <a:lnSpc>
                          <a:spcPct val="100000"/>
                        </a:lnSpc>
                        <a:spcBef>
                          <a:spcPts val="150"/>
                        </a:spcBef>
                      </a:pPr>
                      <a:r>
                        <a:rPr sz="1400" spc="-5" dirty="0">
                          <a:solidFill>
                            <a:srgbClr val="231F20"/>
                          </a:solidFill>
                          <a:latin typeface="Times New Roman" panose="02020603050405020304"/>
                          <a:cs typeface="Times New Roman" panose="02020603050405020304"/>
                        </a:rPr>
                        <a:t>298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38735" algn="ctr">
                        <a:lnSpc>
                          <a:spcPct val="100000"/>
                        </a:lnSpc>
                        <a:spcBef>
                          <a:spcPts val="150"/>
                        </a:spcBef>
                      </a:pPr>
                      <a:r>
                        <a:rPr sz="1400" spc="-5" dirty="0">
                          <a:solidFill>
                            <a:srgbClr val="231F20"/>
                          </a:solidFill>
                          <a:latin typeface="Times New Roman" panose="02020603050405020304"/>
                          <a:cs typeface="Times New Roman" panose="02020603050405020304"/>
                        </a:rPr>
                        <a:t>438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dirty="0">
                          <a:solidFill>
                            <a:srgbClr val="231F20"/>
                          </a:solidFill>
                          <a:latin typeface="Times New Roman" panose="02020603050405020304"/>
                          <a:cs typeface="Times New Roman" panose="02020603050405020304"/>
                        </a:rPr>
                        <a:t>SPECjbb</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(operations/sec)</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27940" algn="ctr">
                        <a:lnSpc>
                          <a:spcPct val="100000"/>
                        </a:lnSpc>
                        <a:spcBef>
                          <a:spcPts val="170"/>
                        </a:spcBef>
                      </a:pPr>
                      <a:r>
                        <a:rPr sz="1400" dirty="0">
                          <a:solidFill>
                            <a:srgbClr val="231F20"/>
                          </a:solidFill>
                          <a:latin typeface="Times New Roman" panose="02020603050405020304"/>
                          <a:cs typeface="Times New Roman" panose="02020603050405020304"/>
                        </a:rPr>
                        <a:t>63,378</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10870">
                        <a:lnSpc>
                          <a:spcPct val="100000"/>
                        </a:lnSpc>
                        <a:spcBef>
                          <a:spcPts val="170"/>
                        </a:spcBef>
                      </a:pPr>
                      <a:r>
                        <a:rPr sz="1400" spc="-5" dirty="0">
                          <a:solidFill>
                            <a:srgbClr val="231F20"/>
                          </a:solidFill>
                          <a:latin typeface="Times New Roman" panose="02020603050405020304"/>
                          <a:cs typeface="Times New Roman" panose="02020603050405020304"/>
                        </a:rPr>
                        <a:t>39,985</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4">
                <a:tc>
                  <a:txBody>
                    <a:bodyPr/>
                    <a:lstStyle/>
                    <a:p>
                      <a:pPr marL="8255">
                        <a:lnSpc>
                          <a:spcPct val="100000"/>
                        </a:lnSpc>
                        <a:spcBef>
                          <a:spcPts val="150"/>
                        </a:spcBef>
                      </a:pPr>
                      <a:r>
                        <a:rPr sz="1400" dirty="0">
                          <a:solidFill>
                            <a:srgbClr val="231F20"/>
                          </a:solidFill>
                          <a:latin typeface="Times New Roman" panose="02020603050405020304"/>
                          <a:cs typeface="Times New Roman" panose="02020603050405020304"/>
                        </a:rPr>
                        <a:t>Power</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(watts)</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248285" algn="ctr">
                        <a:lnSpc>
                          <a:spcPct val="100000"/>
                        </a:lnSpc>
                        <a:spcBef>
                          <a:spcPts val="150"/>
                        </a:spcBef>
                      </a:pPr>
                      <a:r>
                        <a:rPr sz="1400" spc="-5" dirty="0">
                          <a:solidFill>
                            <a:srgbClr val="231F20"/>
                          </a:solidFill>
                          <a:latin typeface="Times New Roman" panose="02020603050405020304"/>
                          <a:cs typeface="Times New Roman" panose="02020603050405020304"/>
                        </a:rPr>
                        <a:t>330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38735" algn="ctr">
                        <a:lnSpc>
                          <a:spcPct val="100000"/>
                        </a:lnSpc>
                        <a:spcBef>
                          <a:spcPts val="150"/>
                        </a:spcBef>
                      </a:pPr>
                      <a:r>
                        <a:rPr sz="1400" spc="-5" dirty="0">
                          <a:solidFill>
                            <a:srgbClr val="231F20"/>
                          </a:solidFill>
                          <a:latin typeface="Times New Roman" panose="02020603050405020304"/>
                          <a:cs typeface="Times New Roman" panose="02020603050405020304"/>
                        </a:rPr>
                        <a:t>438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324313">
                <a:tc>
                  <a:txBody>
                    <a:bodyPr/>
                    <a:lstStyle/>
                    <a:p>
                      <a:pPr marL="7620">
                        <a:lnSpc>
                          <a:spcPct val="100000"/>
                        </a:lnSpc>
                        <a:spcBef>
                          <a:spcPts val="150"/>
                        </a:spcBef>
                      </a:pPr>
                      <a:r>
                        <a:rPr sz="1400" spc="-20" dirty="0">
                          <a:solidFill>
                            <a:srgbClr val="231F20"/>
                          </a:solidFill>
                          <a:latin typeface="Times New Roman" panose="02020603050405020304"/>
                          <a:cs typeface="Times New Roman" panose="02020603050405020304"/>
                        </a:rPr>
                        <a:t>SPECWeb</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(composite)</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20955" algn="ctr">
                        <a:lnSpc>
                          <a:spcPct val="100000"/>
                        </a:lnSpc>
                        <a:spcBef>
                          <a:spcPts val="150"/>
                        </a:spcBef>
                      </a:pPr>
                      <a:r>
                        <a:rPr sz="1400" dirty="0">
                          <a:solidFill>
                            <a:srgbClr val="231F20"/>
                          </a:solidFill>
                          <a:latin typeface="Times New Roman" panose="02020603050405020304"/>
                          <a:cs typeface="Times New Roman" panose="02020603050405020304"/>
                        </a:rPr>
                        <a:t>14,001</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R="44450" algn="ctr">
                        <a:lnSpc>
                          <a:spcPct val="100000"/>
                        </a:lnSpc>
                        <a:spcBef>
                          <a:spcPts val="150"/>
                        </a:spcBef>
                      </a:pPr>
                      <a:r>
                        <a:rPr sz="1400" spc="-5" dirty="0">
                          <a:solidFill>
                            <a:srgbClr val="231F20"/>
                          </a:solidFill>
                          <a:latin typeface="Times New Roman" panose="02020603050405020304"/>
                          <a:cs typeface="Times New Roman" panose="02020603050405020304"/>
                        </a:rPr>
                        <a:t>4348</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7" name="object 4"/>
          <p:cNvSpPr txBox="1"/>
          <p:nvPr/>
        </p:nvSpPr>
        <p:spPr>
          <a:xfrm>
            <a:off x="860504" y="4401639"/>
            <a:ext cx="6519808"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a:t>
            </a:r>
            <a:r>
              <a:rPr sz="1400" spc="-170" dirty="0">
                <a:solidFill>
                  <a:srgbClr val="231F20"/>
                </a:solidFill>
                <a:latin typeface="Lucida Sans"/>
                <a:cs typeface="Lucida Sans"/>
              </a:rPr>
              <a:t> </a:t>
            </a:r>
            <a:r>
              <a:rPr sz="1400" spc="-100" dirty="0">
                <a:solidFill>
                  <a:srgbClr val="231F20"/>
                </a:solidFill>
                <a:latin typeface="Lucida Sans"/>
                <a:cs typeface="Lucida Sans"/>
              </a:rPr>
              <a:t>1.24</a:t>
            </a:r>
            <a:r>
              <a:rPr sz="1400" spc="-70" dirty="0">
                <a:solidFill>
                  <a:srgbClr val="231F20"/>
                </a:solidFill>
                <a:latin typeface="Lucida Sans"/>
                <a:cs typeface="Lucida Sans"/>
              </a:rPr>
              <a:t> </a:t>
            </a:r>
            <a:r>
              <a:rPr sz="1400" spc="70" dirty="0">
                <a:solidFill>
                  <a:srgbClr val="231F20"/>
                </a:solidFill>
                <a:latin typeface="Calibri" panose="020F0502020204030204"/>
                <a:cs typeface="Calibri" panose="020F0502020204030204"/>
              </a:rPr>
              <a:t>Sun</a:t>
            </a:r>
            <a:r>
              <a:rPr sz="1400" spc="-30"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power/performance</a:t>
            </a:r>
            <a:r>
              <a:rPr sz="1400" spc="-2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comparison</a:t>
            </a:r>
            <a:r>
              <a:rPr sz="1400" spc="-10"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as</a:t>
            </a:r>
            <a:r>
              <a:rPr sz="1400" spc="-35"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selectively</a:t>
            </a:r>
            <a:r>
              <a:rPr sz="1400" spc="-30"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reported</a:t>
            </a:r>
            <a:r>
              <a:rPr sz="1400" spc="-20" dirty="0">
                <a:solidFill>
                  <a:srgbClr val="231F20"/>
                </a:solidFill>
                <a:latin typeface="Calibri" panose="020F0502020204030204"/>
                <a:cs typeface="Calibri" panose="020F0502020204030204"/>
              </a:rPr>
              <a:t> </a:t>
            </a:r>
            <a:r>
              <a:rPr sz="1400" spc="65" dirty="0">
                <a:solidFill>
                  <a:srgbClr val="231F20"/>
                </a:solidFill>
                <a:latin typeface="Calibri" panose="020F0502020204030204"/>
                <a:cs typeface="Calibri" panose="020F0502020204030204"/>
              </a:rPr>
              <a:t>by</a:t>
            </a:r>
            <a:r>
              <a:rPr sz="1400" spc="-2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Sun.</a:t>
            </a:r>
            <a:endParaRPr sz="1400"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00" y="28337"/>
            <a:ext cx="7162800" cy="563563"/>
          </a:xfrm>
        </p:spPr>
        <p:txBody>
          <a:bodyPr/>
          <a:lstStyle/>
          <a:p>
            <a:r>
              <a:rPr lang="en-US" altLang="zh-CN" dirty="0" smtClean="0"/>
              <a:t>Discussion 1.6</a:t>
            </a:r>
            <a:endParaRPr lang="zh-CN" altLang="en-US" dirty="0"/>
          </a:p>
        </p:txBody>
      </p:sp>
      <p:sp>
        <p:nvSpPr>
          <p:cNvPr id="3" name="内容占位符 2"/>
          <p:cNvSpPr>
            <a:spLocks noGrp="1"/>
          </p:cNvSpPr>
          <p:nvPr>
            <p:ph idx="1"/>
          </p:nvPr>
        </p:nvSpPr>
        <p:spPr>
          <a:xfrm>
            <a:off x="396000" y="618737"/>
            <a:ext cx="8229600" cy="1817912"/>
          </a:xfrm>
        </p:spPr>
        <p:txBody>
          <a:bodyPr/>
          <a:lstStyle/>
          <a:p>
            <a:pPr marL="342900" lvl="1" indent="-342900">
              <a:buClr>
                <a:schemeClr val="hlink"/>
              </a:buClr>
              <a:buFont typeface="Wingdings" panose="05000000000000000000" pitchFamily="2" charset="2"/>
              <a:buChar char="v"/>
            </a:pPr>
            <a:r>
              <a:rPr lang="en-US" altLang="zh-CN" sz="1550" dirty="0">
                <a:solidFill>
                  <a:srgbClr val="2E3092"/>
                </a:solidFill>
                <a:latin typeface="Times New Roman" panose="02020603050405020304"/>
                <a:cs typeface="Times New Roman" panose="02020603050405020304"/>
              </a:rPr>
              <a:t>Figure </a:t>
            </a:r>
            <a:r>
              <a:rPr lang="en-US" altLang="zh-CN" sz="1550" spc="-5" dirty="0">
                <a:solidFill>
                  <a:srgbClr val="2E3092"/>
                </a:solidFill>
                <a:latin typeface="Times New Roman" panose="02020603050405020304"/>
                <a:cs typeface="Times New Roman" panose="02020603050405020304"/>
              </a:rPr>
              <a:t>1.24 </a:t>
            </a:r>
            <a:r>
              <a:rPr lang="en-US" altLang="zh-CN" sz="1550" spc="5" dirty="0">
                <a:solidFill>
                  <a:srgbClr val="231F20"/>
                </a:solidFill>
                <a:latin typeface="Times New Roman" panose="02020603050405020304"/>
                <a:cs typeface="Times New Roman" panose="02020603050405020304"/>
              </a:rPr>
              <a:t>gives </a:t>
            </a:r>
            <a:r>
              <a:rPr lang="en-US" altLang="zh-CN" sz="1550" dirty="0">
                <a:solidFill>
                  <a:srgbClr val="231F20"/>
                </a:solidFill>
                <a:latin typeface="Times New Roman" panose="02020603050405020304"/>
                <a:cs typeface="Times New Roman" panose="02020603050405020304"/>
              </a:rPr>
              <a:t>a comparison of </a:t>
            </a:r>
            <a:r>
              <a:rPr lang="en-US" altLang="zh-CN" sz="1550" spc="-5" dirty="0">
                <a:solidFill>
                  <a:srgbClr val="231F20"/>
                </a:solidFill>
                <a:latin typeface="Times New Roman" panose="02020603050405020304"/>
                <a:cs typeface="Times New Roman" panose="02020603050405020304"/>
              </a:rPr>
              <a:t>power </a:t>
            </a:r>
            <a:r>
              <a:rPr lang="en-US" altLang="zh-CN" sz="1550" dirty="0">
                <a:solidFill>
                  <a:srgbClr val="231F20"/>
                </a:solidFill>
                <a:latin typeface="Times New Roman" panose="02020603050405020304"/>
                <a:cs typeface="Times New Roman" panose="02020603050405020304"/>
              </a:rPr>
              <a:t>and performance  </a:t>
            </a:r>
            <a:r>
              <a:rPr lang="en-US" altLang="zh-CN" sz="1550" spc="-5" dirty="0">
                <a:solidFill>
                  <a:srgbClr val="231F20"/>
                </a:solidFill>
                <a:latin typeface="Times New Roman" panose="02020603050405020304"/>
                <a:cs typeface="Times New Roman" panose="02020603050405020304"/>
              </a:rPr>
              <a:t>for several </a:t>
            </a:r>
            <a:r>
              <a:rPr lang="en-US" altLang="zh-CN" sz="1550" dirty="0">
                <a:solidFill>
                  <a:srgbClr val="231F20"/>
                </a:solidFill>
                <a:latin typeface="Times New Roman" panose="02020603050405020304"/>
                <a:cs typeface="Times New Roman" panose="02020603050405020304"/>
              </a:rPr>
              <a:t>benchmarks comparing </a:t>
            </a:r>
            <a:r>
              <a:rPr lang="en-US" altLang="zh-CN" sz="1550" spc="-5" dirty="0">
                <a:solidFill>
                  <a:srgbClr val="231F20"/>
                </a:solidFill>
                <a:latin typeface="Times New Roman" panose="02020603050405020304"/>
                <a:cs typeface="Times New Roman" panose="02020603050405020304"/>
              </a:rPr>
              <a:t>two </a:t>
            </a:r>
            <a:r>
              <a:rPr lang="en-US" altLang="zh-CN" sz="1550" dirty="0">
                <a:solidFill>
                  <a:srgbClr val="231F20"/>
                </a:solidFill>
                <a:latin typeface="Times New Roman" panose="02020603050405020304"/>
                <a:cs typeface="Times New Roman" panose="02020603050405020304"/>
              </a:rPr>
              <a:t>servers: </a:t>
            </a:r>
            <a:r>
              <a:rPr lang="en-US" altLang="zh-CN" sz="1550" spc="-5" dirty="0">
                <a:solidFill>
                  <a:srgbClr val="231F20"/>
                </a:solidFill>
                <a:latin typeface="Times New Roman" panose="02020603050405020304"/>
                <a:cs typeface="Times New Roman" panose="02020603050405020304"/>
              </a:rPr>
              <a:t>Sun Fire </a:t>
            </a:r>
            <a:r>
              <a:rPr lang="en-US" altLang="zh-CN" sz="1550" dirty="0">
                <a:solidFill>
                  <a:srgbClr val="231F20"/>
                </a:solidFill>
                <a:latin typeface="Times New Roman" panose="02020603050405020304"/>
                <a:cs typeface="Times New Roman" panose="02020603050405020304"/>
              </a:rPr>
              <a:t>T2000 (which </a:t>
            </a:r>
            <a:r>
              <a:rPr lang="en-US" altLang="zh-CN" sz="1550" spc="5" dirty="0">
                <a:solidFill>
                  <a:srgbClr val="231F20"/>
                </a:solidFill>
                <a:latin typeface="Times New Roman" panose="02020603050405020304"/>
                <a:cs typeface="Times New Roman" panose="02020603050405020304"/>
              </a:rPr>
              <a:t>uses  </a:t>
            </a:r>
            <a:r>
              <a:rPr lang="en-US" altLang="zh-CN" sz="1550" dirty="0">
                <a:solidFill>
                  <a:srgbClr val="231F20"/>
                </a:solidFill>
                <a:latin typeface="Times New Roman" panose="02020603050405020304"/>
                <a:cs typeface="Times New Roman" panose="02020603050405020304"/>
              </a:rPr>
              <a:t>Niagara) and IBM x346 (using Intel Xeon processors). This information </a:t>
            </a:r>
            <a:r>
              <a:rPr lang="en-US" altLang="zh-CN" sz="1550" spc="5" dirty="0">
                <a:solidFill>
                  <a:srgbClr val="231F20"/>
                </a:solidFill>
                <a:latin typeface="Times New Roman" panose="02020603050405020304"/>
                <a:cs typeface="Times New Roman" panose="02020603050405020304"/>
              </a:rPr>
              <a:t>was </a:t>
            </a:r>
            <a:r>
              <a:rPr lang="en-US" altLang="zh-CN" sz="1550" dirty="0" smtClean="0">
                <a:solidFill>
                  <a:srgbClr val="231F20"/>
                </a:solidFill>
                <a:latin typeface="Times New Roman" panose="02020603050405020304"/>
                <a:cs typeface="Times New Roman" panose="02020603050405020304"/>
              </a:rPr>
              <a:t>reported </a:t>
            </a:r>
            <a:r>
              <a:rPr lang="en-US" altLang="zh-CN" sz="1550" dirty="0">
                <a:solidFill>
                  <a:srgbClr val="231F20"/>
                </a:solidFill>
                <a:latin typeface="Times New Roman" panose="02020603050405020304"/>
                <a:cs typeface="Times New Roman" panose="02020603050405020304"/>
              </a:rPr>
              <a:t>on a Sun </a:t>
            </a:r>
            <a:r>
              <a:rPr lang="en-US" altLang="zh-CN" sz="1550" spc="-40" dirty="0">
                <a:solidFill>
                  <a:srgbClr val="231F20"/>
                </a:solidFill>
                <a:latin typeface="Times New Roman" panose="02020603050405020304"/>
                <a:cs typeface="Times New Roman" panose="02020603050405020304"/>
              </a:rPr>
              <a:t>Web </a:t>
            </a:r>
            <a:r>
              <a:rPr lang="en-US" altLang="zh-CN" sz="1550" dirty="0">
                <a:solidFill>
                  <a:srgbClr val="231F20"/>
                </a:solidFill>
                <a:latin typeface="Times New Roman" panose="02020603050405020304"/>
                <a:cs typeface="Times New Roman" panose="02020603050405020304"/>
              </a:rPr>
              <a:t>site. </a:t>
            </a:r>
            <a:r>
              <a:rPr lang="en-US" altLang="zh-CN" sz="1550" spc="-5" dirty="0">
                <a:solidFill>
                  <a:srgbClr val="231F20"/>
                </a:solidFill>
                <a:latin typeface="Times New Roman" panose="02020603050405020304"/>
                <a:cs typeface="Times New Roman" panose="02020603050405020304"/>
              </a:rPr>
              <a:t>There </a:t>
            </a:r>
            <a:r>
              <a:rPr lang="en-US" altLang="zh-CN" sz="1550" dirty="0">
                <a:solidFill>
                  <a:srgbClr val="231F20"/>
                </a:solidFill>
                <a:latin typeface="Times New Roman" panose="02020603050405020304"/>
                <a:cs typeface="Times New Roman" panose="02020603050405020304"/>
              </a:rPr>
              <a:t>are two </a:t>
            </a:r>
            <a:r>
              <a:rPr lang="en-US" altLang="zh-CN" sz="1550" spc="-5" dirty="0">
                <a:solidFill>
                  <a:srgbClr val="231F20"/>
                </a:solidFill>
                <a:latin typeface="Times New Roman" panose="02020603050405020304"/>
                <a:cs typeface="Times New Roman" panose="02020603050405020304"/>
              </a:rPr>
              <a:t>pieces of information </a:t>
            </a:r>
            <a:r>
              <a:rPr lang="en-US" altLang="zh-CN" sz="1550" dirty="0">
                <a:solidFill>
                  <a:srgbClr val="231F20"/>
                </a:solidFill>
                <a:latin typeface="Times New Roman" panose="02020603050405020304"/>
                <a:cs typeface="Times New Roman" panose="02020603050405020304"/>
              </a:rPr>
              <a:t>reported: power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speed on </a:t>
            </a:r>
            <a:r>
              <a:rPr lang="en-US" altLang="zh-CN" sz="1550" spc="-5" dirty="0">
                <a:solidFill>
                  <a:srgbClr val="231F20"/>
                </a:solidFill>
                <a:latin typeface="Times New Roman" panose="02020603050405020304"/>
                <a:cs typeface="Times New Roman" panose="02020603050405020304"/>
              </a:rPr>
              <a:t>two </a:t>
            </a:r>
            <a:r>
              <a:rPr lang="en-US" altLang="zh-CN" sz="1550" dirty="0">
                <a:solidFill>
                  <a:srgbClr val="231F20"/>
                </a:solidFill>
                <a:latin typeface="Times New Roman" panose="02020603050405020304"/>
                <a:cs typeface="Times New Roman" panose="02020603050405020304"/>
              </a:rPr>
              <a:t>benchmarks. For the results shown, the Sun </a:t>
            </a:r>
            <a:r>
              <a:rPr lang="en-US" altLang="zh-CN" sz="1550" spc="-5" dirty="0">
                <a:solidFill>
                  <a:srgbClr val="231F20"/>
                </a:solidFill>
                <a:latin typeface="Times New Roman" panose="02020603050405020304"/>
                <a:cs typeface="Times New Roman" panose="02020603050405020304"/>
              </a:rPr>
              <a:t>Fire T2000 </a:t>
            </a:r>
            <a:r>
              <a:rPr lang="en-US" altLang="zh-CN" sz="1550" spc="5" dirty="0">
                <a:solidFill>
                  <a:srgbClr val="231F20"/>
                </a:solidFill>
                <a:latin typeface="Times New Roman" panose="02020603050405020304"/>
                <a:cs typeface="Times New Roman" panose="02020603050405020304"/>
              </a:rPr>
              <a:t>is </a:t>
            </a:r>
            <a:r>
              <a:rPr lang="en-US" altLang="zh-CN" sz="1550" spc="5" dirty="0" smtClean="0">
                <a:solidFill>
                  <a:srgbClr val="231F20"/>
                </a:solidFill>
                <a:latin typeface="Times New Roman" panose="02020603050405020304"/>
                <a:cs typeface="Times New Roman" panose="02020603050405020304"/>
              </a:rPr>
              <a:t>clearly </a:t>
            </a:r>
            <a:r>
              <a:rPr lang="en-US" altLang="zh-CN" sz="1550" spc="-10" dirty="0">
                <a:solidFill>
                  <a:srgbClr val="231F20"/>
                </a:solidFill>
                <a:latin typeface="Times New Roman" panose="02020603050405020304"/>
                <a:cs typeface="Times New Roman" panose="02020603050405020304"/>
              </a:rPr>
              <a:t>superior. </a:t>
            </a:r>
            <a:r>
              <a:rPr lang="en-US" altLang="zh-CN" sz="1550" dirty="0">
                <a:solidFill>
                  <a:srgbClr val="231F20"/>
                </a:solidFill>
                <a:latin typeface="Times New Roman" panose="02020603050405020304"/>
                <a:cs typeface="Times New Roman" panose="02020603050405020304"/>
              </a:rPr>
              <a:t>What </a:t>
            </a:r>
            <a:r>
              <a:rPr lang="en-US" altLang="zh-CN" sz="1550" spc="5" dirty="0">
                <a:solidFill>
                  <a:srgbClr val="231F20"/>
                </a:solidFill>
                <a:latin typeface="Times New Roman" panose="02020603050405020304"/>
                <a:cs typeface="Times New Roman" panose="02020603050405020304"/>
              </a:rPr>
              <a:t>other </a:t>
            </a:r>
            <a:r>
              <a:rPr lang="en-US" altLang="zh-CN" sz="1550" dirty="0">
                <a:solidFill>
                  <a:srgbClr val="231F20"/>
                </a:solidFill>
                <a:latin typeface="Times New Roman" panose="02020603050405020304"/>
                <a:cs typeface="Times New Roman" panose="02020603050405020304"/>
              </a:rPr>
              <a:t>factors </a:t>
            </a:r>
            <a:r>
              <a:rPr lang="en-US" altLang="zh-CN" sz="1550" spc="-5" dirty="0">
                <a:solidFill>
                  <a:srgbClr val="231F20"/>
                </a:solidFill>
                <a:latin typeface="Times New Roman" panose="02020603050405020304"/>
                <a:cs typeface="Times New Roman" panose="02020603050405020304"/>
              </a:rPr>
              <a:t>might </a:t>
            </a:r>
            <a:r>
              <a:rPr lang="en-US" altLang="zh-CN" sz="1550" dirty="0">
                <a:solidFill>
                  <a:srgbClr val="231F20"/>
                </a:solidFill>
                <a:latin typeface="Times New Roman" panose="02020603050405020304"/>
                <a:cs typeface="Times New Roman" panose="02020603050405020304"/>
              </a:rPr>
              <a:t>be important and thus cause someone </a:t>
            </a:r>
            <a:r>
              <a:rPr lang="en-US" altLang="zh-CN" sz="1550" dirty="0" smtClean="0">
                <a:solidFill>
                  <a:srgbClr val="231F20"/>
                </a:solidFill>
                <a:latin typeface="Times New Roman" panose="02020603050405020304"/>
                <a:cs typeface="Times New Roman" panose="02020603050405020304"/>
              </a:rPr>
              <a:t>to </a:t>
            </a:r>
            <a:r>
              <a:rPr lang="en-US" altLang="zh-CN" sz="1550" spc="-5" dirty="0">
                <a:solidFill>
                  <a:srgbClr val="231F20"/>
                </a:solidFill>
                <a:latin typeface="Times New Roman" panose="02020603050405020304"/>
                <a:cs typeface="Times New Roman" panose="02020603050405020304"/>
              </a:rPr>
              <a:t>choose the IBM x346 </a:t>
            </a:r>
            <a:r>
              <a:rPr lang="en-US" altLang="zh-CN" sz="1550" dirty="0">
                <a:solidFill>
                  <a:srgbClr val="231F20"/>
                </a:solidFill>
                <a:latin typeface="Times New Roman" panose="02020603050405020304"/>
                <a:cs typeface="Times New Roman" panose="02020603050405020304"/>
              </a:rPr>
              <a:t>if </a:t>
            </a:r>
            <a:r>
              <a:rPr lang="en-US" altLang="zh-CN" sz="1550" spc="5" dirty="0">
                <a:solidFill>
                  <a:srgbClr val="231F20"/>
                </a:solidFill>
                <a:latin typeface="Times New Roman" panose="02020603050405020304"/>
                <a:cs typeface="Times New Roman" panose="02020603050405020304"/>
              </a:rPr>
              <a:t>it </a:t>
            </a:r>
            <a:r>
              <a:rPr lang="en-US" altLang="zh-CN" sz="1550" spc="-5" dirty="0">
                <a:solidFill>
                  <a:srgbClr val="231F20"/>
                </a:solidFill>
                <a:latin typeface="Times New Roman" panose="02020603050405020304"/>
                <a:cs typeface="Times New Roman" panose="02020603050405020304"/>
              </a:rPr>
              <a:t>were superior </a:t>
            </a:r>
            <a:r>
              <a:rPr lang="en-US" altLang="zh-CN" sz="1550" dirty="0">
                <a:solidFill>
                  <a:srgbClr val="231F20"/>
                </a:solidFill>
                <a:latin typeface="Times New Roman" panose="02020603050405020304"/>
                <a:cs typeface="Times New Roman" panose="02020603050405020304"/>
              </a:rPr>
              <a:t>in </a:t>
            </a:r>
            <a:r>
              <a:rPr lang="en-US" altLang="zh-CN" sz="1550" spc="-5" dirty="0">
                <a:solidFill>
                  <a:srgbClr val="231F20"/>
                </a:solidFill>
                <a:latin typeface="Times New Roman" panose="02020603050405020304"/>
                <a:cs typeface="Times New Roman" panose="02020603050405020304"/>
              </a:rPr>
              <a:t>those</a:t>
            </a:r>
            <a:r>
              <a:rPr lang="en-US" altLang="zh-CN" sz="1550" spc="9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areas</a:t>
            </a:r>
            <a:r>
              <a:rPr lang="en-US" altLang="zh-CN" sz="1550" spc="-5" dirty="0" smtClean="0">
                <a:solidFill>
                  <a:srgbClr val="231F20"/>
                </a:solidFill>
                <a:latin typeface="Times New Roman" panose="02020603050405020304"/>
                <a:cs typeface="Times New Roman" panose="02020603050405020304"/>
              </a:rPr>
              <a:t>?</a:t>
            </a:r>
            <a:endParaRPr lang="zh-CN" altLang="en-US" dirty="0"/>
          </a:p>
        </p:txBody>
      </p:sp>
      <p:graphicFrame>
        <p:nvGraphicFramePr>
          <p:cNvPr id="6" name="object 3"/>
          <p:cNvGraphicFramePr>
            <a:graphicFrameLocks noGrp="1"/>
          </p:cNvGraphicFramePr>
          <p:nvPr/>
        </p:nvGraphicFramePr>
        <p:xfrm>
          <a:off x="867002" y="2372109"/>
          <a:ext cx="6421754" cy="1551468"/>
        </p:xfrm>
        <a:graphic>
          <a:graphicData uri="http://schemas.openxmlformats.org/drawingml/2006/table">
            <a:tbl>
              <a:tblPr firstRow="1" bandRow="1">
                <a:tableStyleId>{2D5ABB26-0587-4C30-8999-92F81FD0307C}</a:tableStyleId>
              </a:tblPr>
              <a:tblGrid>
                <a:gridCol w="2372360"/>
                <a:gridCol w="2157730"/>
                <a:gridCol w="1891664"/>
              </a:tblGrid>
              <a:tr h="395585">
                <a:tc>
                  <a:txBody>
                    <a:bodyPr/>
                    <a:lstStyle/>
                    <a:p>
                      <a:pPr>
                        <a:lnSpc>
                          <a:spcPct val="100000"/>
                        </a:lnSpc>
                      </a:pPr>
                      <a:endParaRPr sz="1500">
                        <a:latin typeface="Times New Roman" panose="02020603050405020304"/>
                        <a:cs typeface="Times New Roman" panose="02020603050405020304"/>
                      </a:endParaRPr>
                    </a:p>
                  </a:txBody>
                  <a:tcPr marL="0" marR="0" marT="0" marB="0">
                    <a:lnT w="38100">
                      <a:solidFill>
                        <a:srgbClr val="231F20"/>
                      </a:solidFill>
                      <a:prstDash val="solid"/>
                    </a:lnT>
                    <a:lnB w="9525">
                      <a:solidFill>
                        <a:srgbClr val="231F20"/>
                      </a:solidFill>
                      <a:prstDash val="solid"/>
                    </a:lnB>
                  </a:tcPr>
                </a:tc>
                <a:tc>
                  <a:txBody>
                    <a:bodyPr/>
                    <a:lstStyle/>
                    <a:p>
                      <a:pPr marL="527685">
                        <a:lnSpc>
                          <a:spcPct val="100000"/>
                        </a:lnSpc>
                        <a:spcBef>
                          <a:spcPts val="610"/>
                        </a:spcBef>
                      </a:pPr>
                      <a:r>
                        <a:rPr sz="1400" spc="70" dirty="0">
                          <a:solidFill>
                            <a:srgbClr val="231F20"/>
                          </a:solidFill>
                          <a:latin typeface="Calibri" panose="020F0502020204030204"/>
                          <a:cs typeface="Calibri" panose="020F0502020204030204"/>
                        </a:rPr>
                        <a:t>Sun </a:t>
                      </a:r>
                      <a:r>
                        <a:rPr sz="1400" spc="25" dirty="0">
                          <a:solidFill>
                            <a:srgbClr val="231F20"/>
                          </a:solidFill>
                          <a:latin typeface="Calibri" panose="020F0502020204030204"/>
                          <a:cs typeface="Calibri" panose="020F0502020204030204"/>
                        </a:rPr>
                        <a:t>Fire</a:t>
                      </a:r>
                      <a:r>
                        <a:rPr sz="1400" spc="-150"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T2000</a:t>
                      </a:r>
                      <a:endParaRPr sz="1400">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c>
                  <a:txBody>
                    <a:bodyPr/>
                    <a:lstStyle/>
                    <a:p>
                      <a:pPr marL="498475">
                        <a:lnSpc>
                          <a:spcPct val="100000"/>
                        </a:lnSpc>
                        <a:spcBef>
                          <a:spcPts val="610"/>
                        </a:spcBef>
                      </a:pPr>
                      <a:r>
                        <a:rPr sz="1400" spc="5" dirty="0">
                          <a:solidFill>
                            <a:srgbClr val="231F20"/>
                          </a:solidFill>
                          <a:latin typeface="Calibri" panose="020F0502020204030204"/>
                          <a:cs typeface="Calibri" panose="020F0502020204030204"/>
                        </a:rPr>
                        <a:t>IBM</a:t>
                      </a:r>
                      <a:r>
                        <a:rPr sz="1400" spc="-25" dirty="0">
                          <a:solidFill>
                            <a:srgbClr val="231F20"/>
                          </a:solidFill>
                          <a:latin typeface="Calibri" panose="020F0502020204030204"/>
                          <a:cs typeface="Calibri" panose="020F0502020204030204"/>
                        </a:rPr>
                        <a:t> </a:t>
                      </a:r>
                      <a:r>
                        <a:rPr sz="1400" spc="45" dirty="0">
                          <a:solidFill>
                            <a:srgbClr val="231F20"/>
                          </a:solidFill>
                          <a:latin typeface="Calibri" panose="020F0502020204030204"/>
                          <a:cs typeface="Calibri" panose="020F0502020204030204"/>
                        </a:rPr>
                        <a:t>x346</a:t>
                      </a:r>
                      <a:endParaRPr sz="1400">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r>
              <a:tr h="275609">
                <a:tc>
                  <a:txBody>
                    <a:bodyPr/>
                    <a:lstStyle/>
                    <a:p>
                      <a:pPr marL="8255">
                        <a:lnSpc>
                          <a:spcPct val="100000"/>
                        </a:lnSpc>
                        <a:spcBef>
                          <a:spcPts val="150"/>
                        </a:spcBef>
                      </a:pPr>
                      <a:r>
                        <a:rPr sz="1400" dirty="0">
                          <a:solidFill>
                            <a:srgbClr val="231F20"/>
                          </a:solidFill>
                          <a:latin typeface="Times New Roman" panose="02020603050405020304"/>
                          <a:cs typeface="Times New Roman" panose="02020603050405020304"/>
                        </a:rPr>
                        <a:t>Power</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(watts)</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248920" algn="ctr">
                        <a:lnSpc>
                          <a:spcPct val="100000"/>
                        </a:lnSpc>
                        <a:spcBef>
                          <a:spcPts val="150"/>
                        </a:spcBef>
                      </a:pPr>
                      <a:r>
                        <a:rPr sz="1400" spc="-5" dirty="0">
                          <a:solidFill>
                            <a:srgbClr val="231F20"/>
                          </a:solidFill>
                          <a:latin typeface="Times New Roman" panose="02020603050405020304"/>
                          <a:cs typeface="Times New Roman" panose="02020603050405020304"/>
                        </a:rPr>
                        <a:t>298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38735" algn="ctr">
                        <a:lnSpc>
                          <a:spcPct val="100000"/>
                        </a:lnSpc>
                        <a:spcBef>
                          <a:spcPts val="150"/>
                        </a:spcBef>
                      </a:pPr>
                      <a:r>
                        <a:rPr sz="1400" spc="-5" dirty="0">
                          <a:solidFill>
                            <a:srgbClr val="231F20"/>
                          </a:solidFill>
                          <a:latin typeface="Times New Roman" panose="02020603050405020304"/>
                          <a:cs typeface="Times New Roman" panose="02020603050405020304"/>
                        </a:rPr>
                        <a:t>438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8255">
                        <a:lnSpc>
                          <a:spcPct val="100000"/>
                        </a:lnSpc>
                        <a:spcBef>
                          <a:spcPts val="170"/>
                        </a:spcBef>
                      </a:pPr>
                      <a:r>
                        <a:rPr sz="1400" dirty="0">
                          <a:solidFill>
                            <a:srgbClr val="231F20"/>
                          </a:solidFill>
                          <a:latin typeface="Times New Roman" panose="02020603050405020304"/>
                          <a:cs typeface="Times New Roman" panose="02020603050405020304"/>
                        </a:rPr>
                        <a:t>SPECjbb</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(operations/sec)</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27940" algn="ctr">
                        <a:lnSpc>
                          <a:spcPct val="100000"/>
                        </a:lnSpc>
                        <a:spcBef>
                          <a:spcPts val="170"/>
                        </a:spcBef>
                      </a:pPr>
                      <a:r>
                        <a:rPr sz="1400" dirty="0">
                          <a:solidFill>
                            <a:srgbClr val="231F20"/>
                          </a:solidFill>
                          <a:latin typeface="Times New Roman" panose="02020603050405020304"/>
                          <a:cs typeface="Times New Roman" panose="02020603050405020304"/>
                        </a:rPr>
                        <a:t>63,378</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610870">
                        <a:lnSpc>
                          <a:spcPct val="100000"/>
                        </a:lnSpc>
                        <a:spcBef>
                          <a:spcPts val="170"/>
                        </a:spcBef>
                      </a:pPr>
                      <a:r>
                        <a:rPr sz="1400" spc="-5" dirty="0">
                          <a:solidFill>
                            <a:srgbClr val="231F20"/>
                          </a:solidFill>
                          <a:latin typeface="Times New Roman" panose="02020603050405020304"/>
                          <a:cs typeface="Times New Roman" panose="02020603050405020304"/>
                        </a:rPr>
                        <a:t>39,985</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4">
                <a:tc>
                  <a:txBody>
                    <a:bodyPr/>
                    <a:lstStyle/>
                    <a:p>
                      <a:pPr marL="8255">
                        <a:lnSpc>
                          <a:spcPct val="100000"/>
                        </a:lnSpc>
                        <a:spcBef>
                          <a:spcPts val="150"/>
                        </a:spcBef>
                      </a:pPr>
                      <a:r>
                        <a:rPr sz="1400" dirty="0">
                          <a:solidFill>
                            <a:srgbClr val="231F20"/>
                          </a:solidFill>
                          <a:latin typeface="Times New Roman" panose="02020603050405020304"/>
                          <a:cs typeface="Times New Roman" panose="02020603050405020304"/>
                        </a:rPr>
                        <a:t>Power</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(watts)</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248285" algn="ctr">
                        <a:lnSpc>
                          <a:spcPct val="100000"/>
                        </a:lnSpc>
                        <a:spcBef>
                          <a:spcPts val="150"/>
                        </a:spcBef>
                      </a:pPr>
                      <a:r>
                        <a:rPr sz="1400" spc="-5" dirty="0">
                          <a:solidFill>
                            <a:srgbClr val="231F20"/>
                          </a:solidFill>
                          <a:latin typeface="Times New Roman" panose="02020603050405020304"/>
                          <a:cs typeface="Times New Roman" panose="02020603050405020304"/>
                        </a:rPr>
                        <a:t>330</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38735" algn="ctr">
                        <a:lnSpc>
                          <a:spcPct val="100000"/>
                        </a:lnSpc>
                        <a:spcBef>
                          <a:spcPts val="150"/>
                        </a:spcBef>
                      </a:pPr>
                      <a:r>
                        <a:rPr sz="1400" spc="-5" dirty="0">
                          <a:solidFill>
                            <a:srgbClr val="231F20"/>
                          </a:solidFill>
                          <a:latin typeface="Times New Roman" panose="02020603050405020304"/>
                          <a:cs typeface="Times New Roman" panose="02020603050405020304"/>
                        </a:rPr>
                        <a:t>438</a:t>
                      </a:r>
                      <a:endParaRPr sz="140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324313">
                <a:tc>
                  <a:txBody>
                    <a:bodyPr/>
                    <a:lstStyle/>
                    <a:p>
                      <a:pPr marL="7620">
                        <a:lnSpc>
                          <a:spcPct val="100000"/>
                        </a:lnSpc>
                        <a:spcBef>
                          <a:spcPts val="150"/>
                        </a:spcBef>
                      </a:pPr>
                      <a:r>
                        <a:rPr sz="1400" spc="-20" dirty="0">
                          <a:solidFill>
                            <a:srgbClr val="231F20"/>
                          </a:solidFill>
                          <a:latin typeface="Times New Roman" panose="02020603050405020304"/>
                          <a:cs typeface="Times New Roman" panose="02020603050405020304"/>
                        </a:rPr>
                        <a:t>SPECWeb</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(composite)</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L="20955" algn="ctr">
                        <a:lnSpc>
                          <a:spcPct val="100000"/>
                        </a:lnSpc>
                        <a:spcBef>
                          <a:spcPts val="150"/>
                        </a:spcBef>
                      </a:pPr>
                      <a:r>
                        <a:rPr sz="1400" dirty="0">
                          <a:solidFill>
                            <a:srgbClr val="231F20"/>
                          </a:solidFill>
                          <a:latin typeface="Times New Roman" panose="02020603050405020304"/>
                          <a:cs typeface="Times New Roman" panose="02020603050405020304"/>
                        </a:rPr>
                        <a:t>14,001</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c>
                  <a:txBody>
                    <a:bodyPr/>
                    <a:lstStyle/>
                    <a:p>
                      <a:pPr marR="44450" algn="ctr">
                        <a:lnSpc>
                          <a:spcPct val="100000"/>
                        </a:lnSpc>
                        <a:spcBef>
                          <a:spcPts val="150"/>
                        </a:spcBef>
                      </a:pPr>
                      <a:r>
                        <a:rPr sz="1400" spc="-5" dirty="0">
                          <a:solidFill>
                            <a:srgbClr val="231F20"/>
                          </a:solidFill>
                          <a:latin typeface="Times New Roman" panose="02020603050405020304"/>
                          <a:cs typeface="Times New Roman" panose="02020603050405020304"/>
                        </a:rPr>
                        <a:t>4348</a:t>
                      </a:r>
                      <a:endParaRPr sz="1400">
                        <a:latin typeface="Times New Roman" panose="02020603050405020304"/>
                        <a:cs typeface="Times New Roman" panose="02020603050405020304"/>
                      </a:endParaRPr>
                    </a:p>
                  </a:txBody>
                  <a:tcPr marL="0" marR="0" marT="19050" marB="0">
                    <a:lnT w="9525">
                      <a:solidFill>
                        <a:srgbClr val="231F20"/>
                      </a:solidFill>
                      <a:prstDash val="solid"/>
                    </a:lnT>
                    <a:lnB w="38100">
                      <a:solidFill>
                        <a:srgbClr val="231F20"/>
                      </a:solidFill>
                      <a:prstDash val="solid"/>
                    </a:lnB>
                  </a:tcPr>
                </a:tc>
              </a:tr>
            </a:tbl>
          </a:graphicData>
        </a:graphic>
      </p:graphicFrame>
      <p:sp>
        <p:nvSpPr>
          <p:cNvPr id="7" name="object 4"/>
          <p:cNvSpPr txBox="1"/>
          <p:nvPr/>
        </p:nvSpPr>
        <p:spPr>
          <a:xfrm>
            <a:off x="860504" y="3992820"/>
            <a:ext cx="6519808" cy="228268"/>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231F20"/>
                </a:solidFill>
                <a:latin typeface="Lucida Sans"/>
                <a:cs typeface="Lucida Sans"/>
              </a:rPr>
              <a:t>Figure</a:t>
            </a:r>
            <a:r>
              <a:rPr sz="1400" spc="-170" dirty="0">
                <a:solidFill>
                  <a:srgbClr val="231F20"/>
                </a:solidFill>
                <a:latin typeface="Lucida Sans"/>
                <a:cs typeface="Lucida Sans"/>
              </a:rPr>
              <a:t> </a:t>
            </a:r>
            <a:r>
              <a:rPr sz="1400" spc="-100" dirty="0">
                <a:solidFill>
                  <a:srgbClr val="231F20"/>
                </a:solidFill>
                <a:latin typeface="Lucida Sans"/>
                <a:cs typeface="Lucida Sans"/>
              </a:rPr>
              <a:t>1.24</a:t>
            </a:r>
            <a:r>
              <a:rPr sz="1400" spc="-70" dirty="0">
                <a:solidFill>
                  <a:srgbClr val="231F20"/>
                </a:solidFill>
                <a:latin typeface="Lucida Sans"/>
                <a:cs typeface="Lucida Sans"/>
              </a:rPr>
              <a:t> </a:t>
            </a:r>
            <a:r>
              <a:rPr sz="1400" spc="70" dirty="0">
                <a:solidFill>
                  <a:srgbClr val="231F20"/>
                </a:solidFill>
                <a:latin typeface="Calibri" panose="020F0502020204030204"/>
                <a:cs typeface="Calibri" panose="020F0502020204030204"/>
              </a:rPr>
              <a:t>Sun</a:t>
            </a:r>
            <a:r>
              <a:rPr sz="1400" spc="-30" dirty="0">
                <a:solidFill>
                  <a:srgbClr val="231F20"/>
                </a:solidFill>
                <a:latin typeface="Calibri" panose="020F0502020204030204"/>
                <a:cs typeface="Calibri" panose="020F0502020204030204"/>
              </a:rPr>
              <a:t> </a:t>
            </a:r>
            <a:r>
              <a:rPr sz="1400" spc="30" dirty="0">
                <a:solidFill>
                  <a:srgbClr val="231F20"/>
                </a:solidFill>
                <a:latin typeface="Calibri" panose="020F0502020204030204"/>
                <a:cs typeface="Calibri" panose="020F0502020204030204"/>
              </a:rPr>
              <a:t>power/performance</a:t>
            </a:r>
            <a:r>
              <a:rPr sz="1400" spc="-2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comparison</a:t>
            </a:r>
            <a:r>
              <a:rPr sz="1400" spc="-10"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as</a:t>
            </a:r>
            <a:r>
              <a:rPr sz="1400" spc="-35"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selectively</a:t>
            </a:r>
            <a:r>
              <a:rPr sz="1400" spc="-30"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reported</a:t>
            </a:r>
            <a:r>
              <a:rPr sz="1400" spc="-20" dirty="0">
                <a:solidFill>
                  <a:srgbClr val="231F20"/>
                </a:solidFill>
                <a:latin typeface="Calibri" panose="020F0502020204030204"/>
                <a:cs typeface="Calibri" panose="020F0502020204030204"/>
              </a:rPr>
              <a:t> </a:t>
            </a:r>
            <a:r>
              <a:rPr sz="1400" spc="65" dirty="0">
                <a:solidFill>
                  <a:srgbClr val="231F20"/>
                </a:solidFill>
                <a:latin typeface="Calibri" panose="020F0502020204030204"/>
                <a:cs typeface="Calibri" panose="020F0502020204030204"/>
              </a:rPr>
              <a:t>by</a:t>
            </a:r>
            <a:r>
              <a:rPr sz="1400" spc="-2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Sun.</a:t>
            </a:r>
            <a:endParaRPr sz="1400" dirty="0">
              <a:latin typeface="Calibri" panose="020F0502020204030204"/>
              <a:cs typeface="Calibri" panose="020F0502020204030204"/>
            </a:endParaRPr>
          </a:p>
        </p:txBody>
      </p:sp>
      <p:sp>
        <p:nvSpPr>
          <p:cNvPr id="8" name="object 4"/>
          <p:cNvSpPr txBox="1"/>
          <p:nvPr/>
        </p:nvSpPr>
        <p:spPr>
          <a:xfrm>
            <a:off x="838800" y="4221088"/>
            <a:ext cx="6901552" cy="2239716"/>
          </a:xfrm>
          <a:prstGeom prst="rect">
            <a:avLst/>
          </a:prstGeom>
        </p:spPr>
        <p:txBody>
          <a:bodyPr vert="horz" wrap="square" lIns="0" tIns="92075" rIns="0" bIns="0" rtlCol="0">
            <a:spAutoFit/>
          </a:bodyPr>
          <a:lstStyle/>
          <a:p>
            <a:pPr marR="5080">
              <a:spcBef>
                <a:spcPts val="0"/>
              </a:spcBef>
            </a:pPr>
            <a:r>
              <a:rPr sz="1550" spc="-5" dirty="0" smtClean="0">
                <a:solidFill>
                  <a:srgbClr val="00B050"/>
                </a:solidFill>
                <a:latin typeface="Times New Roman" panose="02020603050405020304"/>
                <a:cs typeface="Times New Roman" panose="02020603050405020304"/>
              </a:rPr>
              <a:t>The </a:t>
            </a:r>
            <a:r>
              <a:rPr sz="1550" spc="5" dirty="0">
                <a:solidFill>
                  <a:srgbClr val="00B050"/>
                </a:solidFill>
                <a:latin typeface="Times New Roman" panose="02020603050405020304"/>
                <a:cs typeface="Times New Roman" panose="02020603050405020304"/>
              </a:rPr>
              <a:t>IBM </a:t>
            </a:r>
            <a:r>
              <a:rPr sz="1550" dirty="0">
                <a:solidFill>
                  <a:srgbClr val="00B050"/>
                </a:solidFill>
                <a:latin typeface="Times New Roman" panose="02020603050405020304"/>
                <a:cs typeface="Times New Roman" panose="02020603050405020304"/>
              </a:rPr>
              <a:t>x346 </a:t>
            </a:r>
            <a:r>
              <a:rPr sz="1550" spc="5" dirty="0">
                <a:solidFill>
                  <a:srgbClr val="00B050"/>
                </a:solidFill>
                <a:latin typeface="Times New Roman" panose="02020603050405020304"/>
                <a:cs typeface="Times New Roman" panose="02020603050405020304"/>
              </a:rPr>
              <a:t>could </a:t>
            </a:r>
            <a:r>
              <a:rPr sz="1550" spc="-5" dirty="0">
                <a:solidFill>
                  <a:srgbClr val="00B050"/>
                </a:solidFill>
                <a:latin typeface="Times New Roman" panose="02020603050405020304"/>
                <a:cs typeface="Times New Roman" panose="02020603050405020304"/>
              </a:rPr>
              <a:t>take </a:t>
            </a:r>
            <a:r>
              <a:rPr sz="1550" dirty="0">
                <a:solidFill>
                  <a:srgbClr val="00B050"/>
                </a:solidFill>
                <a:latin typeface="Times New Roman" panose="02020603050405020304"/>
                <a:cs typeface="Times New Roman" panose="02020603050405020304"/>
              </a:rPr>
              <a:t>less space, </a:t>
            </a:r>
            <a:r>
              <a:rPr sz="1550" spc="5" dirty="0">
                <a:solidFill>
                  <a:srgbClr val="00B050"/>
                </a:solidFill>
                <a:latin typeface="Times New Roman" panose="02020603050405020304"/>
                <a:cs typeface="Times New Roman" panose="02020603050405020304"/>
              </a:rPr>
              <a:t>which </a:t>
            </a:r>
            <a:r>
              <a:rPr sz="1550" spc="-5" dirty="0">
                <a:solidFill>
                  <a:srgbClr val="00B050"/>
                </a:solidFill>
                <a:latin typeface="Times New Roman" panose="02020603050405020304"/>
                <a:cs typeface="Times New Roman" panose="02020603050405020304"/>
              </a:rPr>
              <a:t>would </a:t>
            </a:r>
            <a:r>
              <a:rPr sz="1550" spc="-15" dirty="0">
                <a:solidFill>
                  <a:srgbClr val="00B050"/>
                </a:solidFill>
                <a:latin typeface="Times New Roman" panose="02020603050405020304"/>
                <a:cs typeface="Times New Roman" panose="02020603050405020304"/>
              </a:rPr>
              <a:t>save </a:t>
            </a:r>
            <a:r>
              <a:rPr sz="1550" spc="-5" dirty="0">
                <a:solidFill>
                  <a:srgbClr val="00B050"/>
                </a:solidFill>
                <a:latin typeface="Times New Roman" panose="02020603050405020304"/>
                <a:cs typeface="Times New Roman" panose="02020603050405020304"/>
              </a:rPr>
              <a:t>money </a:t>
            </a:r>
            <a:r>
              <a:rPr sz="1550" dirty="0">
                <a:solidFill>
                  <a:srgbClr val="00B050"/>
                </a:solidFill>
                <a:latin typeface="Times New Roman" panose="02020603050405020304"/>
                <a:cs typeface="Times New Roman" panose="02020603050405020304"/>
              </a:rPr>
              <a:t>in real </a:t>
            </a:r>
            <a:r>
              <a:rPr sz="1550" spc="5" dirty="0">
                <a:solidFill>
                  <a:srgbClr val="00B050"/>
                </a:solidFill>
                <a:latin typeface="Times New Roman" panose="02020603050405020304"/>
                <a:cs typeface="Times New Roman" panose="02020603050405020304"/>
              </a:rPr>
              <a:t>estate. </a:t>
            </a:r>
            <a:endParaRPr lang="en-US" sz="1550" spc="5" dirty="0" smtClean="0">
              <a:solidFill>
                <a:srgbClr val="00B050"/>
              </a:solidFill>
              <a:latin typeface="Times New Roman" panose="02020603050405020304"/>
              <a:cs typeface="Times New Roman" panose="02020603050405020304"/>
            </a:endParaRPr>
          </a:p>
          <a:p>
            <a:pPr marR="5080">
              <a:spcBef>
                <a:spcPts val="0"/>
              </a:spcBef>
            </a:pPr>
            <a:endParaRPr lang="en-US" sz="1550" spc="-5" dirty="0" smtClean="0">
              <a:solidFill>
                <a:srgbClr val="00B050"/>
              </a:solidFill>
              <a:latin typeface="Times New Roman" panose="02020603050405020304"/>
              <a:cs typeface="Times New Roman" panose="02020603050405020304"/>
            </a:endParaRPr>
          </a:p>
          <a:p>
            <a:pPr marR="5080">
              <a:spcBef>
                <a:spcPts val="0"/>
              </a:spcBef>
            </a:pPr>
            <a:r>
              <a:rPr sz="1550" spc="-5" dirty="0" smtClean="0">
                <a:solidFill>
                  <a:srgbClr val="00B050"/>
                </a:solidFill>
                <a:latin typeface="Times New Roman" panose="02020603050405020304"/>
                <a:cs typeface="Times New Roman" panose="02020603050405020304"/>
              </a:rPr>
              <a:t>The </a:t>
            </a:r>
            <a:r>
              <a:rPr sz="1550" spc="-5" dirty="0">
                <a:solidFill>
                  <a:srgbClr val="00B050"/>
                </a:solidFill>
                <a:latin typeface="Times New Roman" panose="02020603050405020304"/>
                <a:cs typeface="Times New Roman" panose="02020603050405020304"/>
              </a:rPr>
              <a:t>racks </a:t>
            </a:r>
            <a:r>
              <a:rPr sz="1550" dirty="0">
                <a:solidFill>
                  <a:srgbClr val="00B050"/>
                </a:solidFill>
                <a:latin typeface="Times New Roman" panose="02020603050405020304"/>
                <a:cs typeface="Times New Roman" panose="02020603050405020304"/>
              </a:rPr>
              <a:t>might be </a:t>
            </a:r>
            <a:r>
              <a:rPr sz="1550" spc="-5" dirty="0">
                <a:solidFill>
                  <a:srgbClr val="00B050"/>
                </a:solidFill>
                <a:latin typeface="Times New Roman" panose="02020603050405020304"/>
                <a:cs typeface="Times New Roman" panose="02020603050405020304"/>
              </a:rPr>
              <a:t>better </a:t>
            </a:r>
            <a:r>
              <a:rPr sz="1550" dirty="0">
                <a:solidFill>
                  <a:srgbClr val="00B050"/>
                </a:solidFill>
                <a:latin typeface="Times New Roman" panose="02020603050405020304"/>
                <a:cs typeface="Times New Roman" panose="02020603050405020304"/>
              </a:rPr>
              <a:t>laid </a:t>
            </a:r>
            <a:r>
              <a:rPr sz="1550" spc="-5" dirty="0">
                <a:solidFill>
                  <a:srgbClr val="00B050"/>
                </a:solidFill>
                <a:latin typeface="Times New Roman" panose="02020603050405020304"/>
                <a:cs typeface="Times New Roman" panose="02020603050405020304"/>
              </a:rPr>
              <a:t>out. </a:t>
            </a:r>
            <a:r>
              <a:rPr sz="1550" dirty="0">
                <a:solidFill>
                  <a:srgbClr val="00B050"/>
                </a:solidFill>
                <a:latin typeface="Times New Roman" panose="02020603050405020304"/>
                <a:cs typeface="Times New Roman" panose="02020603050405020304"/>
              </a:rPr>
              <a:t>It could </a:t>
            </a:r>
            <a:r>
              <a:rPr sz="1550" spc="-5" dirty="0">
                <a:solidFill>
                  <a:srgbClr val="00B050"/>
                </a:solidFill>
                <a:latin typeface="Times New Roman" panose="02020603050405020304"/>
                <a:cs typeface="Times New Roman" panose="02020603050405020304"/>
              </a:rPr>
              <a:t>also </a:t>
            </a:r>
            <a:r>
              <a:rPr sz="1550" dirty="0">
                <a:solidFill>
                  <a:srgbClr val="00B050"/>
                </a:solidFill>
                <a:latin typeface="Times New Roman" panose="02020603050405020304"/>
                <a:cs typeface="Times New Roman" panose="02020603050405020304"/>
              </a:rPr>
              <a:t>be </a:t>
            </a:r>
            <a:r>
              <a:rPr sz="1550" spc="-5" dirty="0">
                <a:solidFill>
                  <a:srgbClr val="00B050"/>
                </a:solidFill>
                <a:latin typeface="Times New Roman" panose="02020603050405020304"/>
                <a:cs typeface="Times New Roman" panose="02020603050405020304"/>
              </a:rPr>
              <a:t>much </a:t>
            </a:r>
            <a:r>
              <a:rPr sz="1550" spc="-15" dirty="0">
                <a:solidFill>
                  <a:srgbClr val="00B050"/>
                </a:solidFill>
                <a:latin typeface="Times New Roman" panose="02020603050405020304"/>
                <a:cs typeface="Times New Roman" panose="02020603050405020304"/>
              </a:rPr>
              <a:t>cheaper. </a:t>
            </a:r>
            <a:endParaRPr lang="en-US" sz="1550" spc="-15" dirty="0" smtClean="0">
              <a:solidFill>
                <a:srgbClr val="00B050"/>
              </a:solidFill>
              <a:latin typeface="Times New Roman" panose="02020603050405020304"/>
              <a:cs typeface="Times New Roman" panose="02020603050405020304"/>
            </a:endParaRPr>
          </a:p>
          <a:p>
            <a:pPr marR="5080">
              <a:spcBef>
                <a:spcPts val="0"/>
              </a:spcBef>
            </a:pPr>
            <a:endParaRPr lang="en-US" sz="1550" dirty="0" smtClean="0">
              <a:solidFill>
                <a:srgbClr val="00B050"/>
              </a:solidFill>
              <a:latin typeface="Times New Roman" panose="02020603050405020304"/>
              <a:cs typeface="Times New Roman" panose="02020603050405020304"/>
            </a:endParaRPr>
          </a:p>
          <a:p>
            <a:pPr marR="5080">
              <a:spcBef>
                <a:spcPts val="0"/>
              </a:spcBef>
            </a:pPr>
            <a:r>
              <a:rPr sz="1550" dirty="0" smtClean="0">
                <a:solidFill>
                  <a:srgbClr val="00B050"/>
                </a:solidFill>
                <a:latin typeface="Times New Roman" panose="02020603050405020304"/>
                <a:cs typeface="Times New Roman" panose="02020603050405020304"/>
              </a:rPr>
              <a:t>In </a:t>
            </a:r>
            <a:r>
              <a:rPr sz="1550" dirty="0">
                <a:solidFill>
                  <a:srgbClr val="00B050"/>
                </a:solidFill>
                <a:latin typeface="Times New Roman" panose="02020603050405020304"/>
                <a:cs typeface="Times New Roman" panose="02020603050405020304"/>
              </a:rPr>
              <a:t>addition,  if we were </a:t>
            </a:r>
            <a:r>
              <a:rPr sz="1550" spc="-5" dirty="0">
                <a:solidFill>
                  <a:srgbClr val="00B050"/>
                </a:solidFill>
                <a:latin typeface="Times New Roman" panose="02020603050405020304"/>
                <a:cs typeface="Times New Roman" panose="02020603050405020304"/>
              </a:rPr>
              <a:t>running applications </a:t>
            </a:r>
            <a:r>
              <a:rPr sz="1550" dirty="0">
                <a:solidFill>
                  <a:srgbClr val="00B050"/>
                </a:solidFill>
                <a:latin typeface="Times New Roman" panose="02020603050405020304"/>
                <a:cs typeface="Times New Roman" panose="02020603050405020304"/>
              </a:rPr>
              <a:t>that did </a:t>
            </a:r>
            <a:r>
              <a:rPr sz="1550" spc="-5" dirty="0">
                <a:solidFill>
                  <a:srgbClr val="00B050"/>
                </a:solidFill>
                <a:latin typeface="Times New Roman" panose="02020603050405020304"/>
                <a:cs typeface="Times New Roman" panose="02020603050405020304"/>
              </a:rPr>
              <a:t>not </a:t>
            </a:r>
            <a:r>
              <a:rPr sz="1550" dirty="0">
                <a:solidFill>
                  <a:srgbClr val="00B050"/>
                </a:solidFill>
                <a:latin typeface="Times New Roman" panose="02020603050405020304"/>
                <a:cs typeface="Times New Roman" panose="02020603050405020304"/>
              </a:rPr>
              <a:t>match the characteristics of these  </a:t>
            </a:r>
            <a:r>
              <a:rPr sz="1550" spc="-5" dirty="0">
                <a:solidFill>
                  <a:srgbClr val="00B050"/>
                </a:solidFill>
                <a:latin typeface="Times New Roman" panose="02020603050405020304"/>
                <a:cs typeface="Times New Roman" panose="02020603050405020304"/>
              </a:rPr>
              <a:t>benchmarks, </a:t>
            </a:r>
            <a:r>
              <a:rPr sz="1550" dirty="0">
                <a:solidFill>
                  <a:srgbClr val="00B050"/>
                </a:solidFill>
                <a:latin typeface="Times New Roman" panose="02020603050405020304"/>
                <a:cs typeface="Times New Roman" panose="02020603050405020304"/>
              </a:rPr>
              <a:t>the IBM </a:t>
            </a:r>
            <a:r>
              <a:rPr sz="1550" spc="-5" dirty="0">
                <a:solidFill>
                  <a:srgbClr val="00B050"/>
                </a:solidFill>
                <a:latin typeface="Times New Roman" panose="02020603050405020304"/>
                <a:cs typeface="Times New Roman" panose="02020603050405020304"/>
              </a:rPr>
              <a:t>x346 </a:t>
            </a:r>
            <a:r>
              <a:rPr sz="1550" dirty="0">
                <a:solidFill>
                  <a:srgbClr val="00B050"/>
                </a:solidFill>
                <a:latin typeface="Times New Roman" panose="02020603050405020304"/>
                <a:cs typeface="Times New Roman" panose="02020603050405020304"/>
              </a:rPr>
              <a:t>might be </a:t>
            </a:r>
            <a:r>
              <a:rPr sz="1550" spc="-20" dirty="0">
                <a:solidFill>
                  <a:srgbClr val="00B050"/>
                </a:solidFill>
                <a:latin typeface="Times New Roman" panose="02020603050405020304"/>
                <a:cs typeface="Times New Roman" panose="02020603050405020304"/>
              </a:rPr>
              <a:t>faster. </a:t>
            </a:r>
            <a:endParaRPr lang="en-US" sz="1550" spc="-20" dirty="0" smtClean="0">
              <a:solidFill>
                <a:srgbClr val="00B050"/>
              </a:solidFill>
              <a:latin typeface="Times New Roman" panose="02020603050405020304"/>
              <a:cs typeface="Times New Roman" panose="02020603050405020304"/>
            </a:endParaRPr>
          </a:p>
          <a:p>
            <a:pPr marR="5080">
              <a:spcBef>
                <a:spcPts val="0"/>
              </a:spcBef>
            </a:pPr>
            <a:endParaRPr lang="en-US" sz="1550" spc="-15" dirty="0" smtClean="0">
              <a:solidFill>
                <a:srgbClr val="00B050"/>
              </a:solidFill>
              <a:latin typeface="Times New Roman" panose="02020603050405020304"/>
              <a:cs typeface="Times New Roman" panose="02020603050405020304"/>
            </a:endParaRPr>
          </a:p>
          <a:p>
            <a:pPr marR="5080">
              <a:spcBef>
                <a:spcPts val="0"/>
              </a:spcBef>
            </a:pPr>
            <a:r>
              <a:rPr sz="1550" spc="-15" dirty="0" smtClean="0">
                <a:solidFill>
                  <a:srgbClr val="00B050"/>
                </a:solidFill>
                <a:latin typeface="Times New Roman" panose="02020603050405020304"/>
                <a:cs typeface="Times New Roman" panose="02020603050405020304"/>
              </a:rPr>
              <a:t>Finally</a:t>
            </a:r>
            <a:r>
              <a:rPr sz="1550" spc="-15" dirty="0">
                <a:solidFill>
                  <a:srgbClr val="00B050"/>
                </a:solidFill>
                <a:latin typeface="Times New Roman" panose="02020603050405020304"/>
                <a:cs typeface="Times New Roman" panose="02020603050405020304"/>
              </a:rPr>
              <a:t>, </a:t>
            </a:r>
            <a:r>
              <a:rPr sz="1550" spc="-5" dirty="0">
                <a:solidFill>
                  <a:srgbClr val="00B050"/>
                </a:solidFill>
                <a:latin typeface="Times New Roman" panose="02020603050405020304"/>
                <a:cs typeface="Times New Roman" panose="02020603050405020304"/>
              </a:rPr>
              <a:t>there are </a:t>
            </a:r>
            <a:r>
              <a:rPr sz="1550" dirty="0">
                <a:solidFill>
                  <a:srgbClr val="00B050"/>
                </a:solidFill>
                <a:latin typeface="Times New Roman" panose="02020603050405020304"/>
                <a:cs typeface="Times New Roman" panose="02020603050405020304"/>
              </a:rPr>
              <a:t>no </a:t>
            </a:r>
            <a:r>
              <a:rPr sz="1550" dirty="0" smtClean="0">
                <a:solidFill>
                  <a:srgbClr val="00B050"/>
                </a:solidFill>
                <a:latin typeface="Times New Roman" panose="02020603050405020304"/>
                <a:cs typeface="Times New Roman" panose="02020603050405020304"/>
              </a:rPr>
              <a:t>reliability numbers </a:t>
            </a:r>
            <a:r>
              <a:rPr sz="1550" spc="-5" dirty="0">
                <a:solidFill>
                  <a:srgbClr val="00B050"/>
                </a:solidFill>
                <a:latin typeface="Times New Roman" panose="02020603050405020304"/>
                <a:cs typeface="Times New Roman" panose="02020603050405020304"/>
              </a:rPr>
              <a:t>shown. </a:t>
            </a:r>
            <a:r>
              <a:rPr sz="1550" dirty="0">
                <a:solidFill>
                  <a:srgbClr val="00B050"/>
                </a:solidFill>
                <a:latin typeface="Times New Roman" panose="02020603050405020304"/>
                <a:cs typeface="Times New Roman" panose="02020603050405020304"/>
              </a:rPr>
              <a:t>Although we do </a:t>
            </a:r>
            <a:r>
              <a:rPr sz="1550" spc="-5" dirty="0">
                <a:solidFill>
                  <a:srgbClr val="00B050"/>
                </a:solidFill>
                <a:latin typeface="Times New Roman" panose="02020603050405020304"/>
                <a:cs typeface="Times New Roman" panose="02020603050405020304"/>
              </a:rPr>
              <a:t>not </a:t>
            </a:r>
            <a:r>
              <a:rPr sz="1550" spc="-10" dirty="0">
                <a:solidFill>
                  <a:srgbClr val="00B050"/>
                </a:solidFill>
                <a:latin typeface="Times New Roman" panose="02020603050405020304"/>
                <a:cs typeface="Times New Roman" panose="02020603050405020304"/>
              </a:rPr>
              <a:t>know </a:t>
            </a:r>
            <a:r>
              <a:rPr sz="1550" dirty="0">
                <a:solidFill>
                  <a:srgbClr val="00B050"/>
                </a:solidFill>
                <a:latin typeface="Times New Roman" panose="02020603050405020304"/>
                <a:cs typeface="Times New Roman" panose="02020603050405020304"/>
              </a:rPr>
              <a:t>that the IBM x346 </a:t>
            </a:r>
            <a:r>
              <a:rPr sz="1550" spc="-5" dirty="0">
                <a:solidFill>
                  <a:srgbClr val="00B050"/>
                </a:solidFill>
                <a:latin typeface="Times New Roman" panose="02020603050405020304"/>
                <a:cs typeface="Times New Roman" panose="02020603050405020304"/>
              </a:rPr>
              <a:t>is </a:t>
            </a:r>
            <a:r>
              <a:rPr sz="1550" dirty="0">
                <a:solidFill>
                  <a:srgbClr val="00B050"/>
                </a:solidFill>
                <a:latin typeface="Times New Roman" panose="02020603050405020304"/>
                <a:cs typeface="Times New Roman" panose="02020603050405020304"/>
              </a:rPr>
              <a:t>better </a:t>
            </a:r>
            <a:r>
              <a:rPr sz="1550" spc="-5" dirty="0">
                <a:solidFill>
                  <a:srgbClr val="00B050"/>
                </a:solidFill>
                <a:latin typeface="Times New Roman" panose="02020603050405020304"/>
                <a:cs typeface="Times New Roman" panose="02020603050405020304"/>
              </a:rPr>
              <a:t>in </a:t>
            </a:r>
            <a:r>
              <a:rPr sz="1550" spc="-10" dirty="0">
                <a:solidFill>
                  <a:srgbClr val="00B050"/>
                </a:solidFill>
                <a:latin typeface="Times New Roman" panose="02020603050405020304"/>
                <a:cs typeface="Times New Roman" panose="02020603050405020304"/>
              </a:rPr>
              <a:t>any  </a:t>
            </a:r>
            <a:r>
              <a:rPr sz="1550" spc="-5" dirty="0">
                <a:solidFill>
                  <a:srgbClr val="00B050"/>
                </a:solidFill>
                <a:latin typeface="Times New Roman" panose="02020603050405020304"/>
                <a:cs typeface="Times New Roman" panose="02020603050405020304"/>
              </a:rPr>
              <a:t>of </a:t>
            </a:r>
            <a:r>
              <a:rPr sz="1550" dirty="0">
                <a:solidFill>
                  <a:srgbClr val="00B050"/>
                </a:solidFill>
                <a:latin typeface="Times New Roman" panose="02020603050405020304"/>
                <a:cs typeface="Times New Roman" panose="02020603050405020304"/>
              </a:rPr>
              <a:t>these areas, we </a:t>
            </a:r>
            <a:r>
              <a:rPr sz="1550" spc="-5" dirty="0">
                <a:solidFill>
                  <a:srgbClr val="00B050"/>
                </a:solidFill>
                <a:latin typeface="Times New Roman" panose="02020603050405020304"/>
                <a:cs typeface="Times New Roman" panose="02020603050405020304"/>
              </a:rPr>
              <a:t>do not </a:t>
            </a:r>
            <a:r>
              <a:rPr sz="1550" spc="-10" dirty="0">
                <a:solidFill>
                  <a:srgbClr val="00B050"/>
                </a:solidFill>
                <a:latin typeface="Times New Roman" panose="02020603050405020304"/>
                <a:cs typeface="Times New Roman" panose="02020603050405020304"/>
              </a:rPr>
              <a:t>know </a:t>
            </a:r>
            <a:r>
              <a:rPr sz="1550" dirty="0">
                <a:solidFill>
                  <a:srgbClr val="00B050"/>
                </a:solidFill>
                <a:latin typeface="Times New Roman" panose="02020603050405020304"/>
                <a:cs typeface="Times New Roman" panose="02020603050405020304"/>
              </a:rPr>
              <a:t>it is </a:t>
            </a:r>
            <a:r>
              <a:rPr sz="1550" spc="-5" dirty="0">
                <a:solidFill>
                  <a:srgbClr val="00B050"/>
                </a:solidFill>
                <a:latin typeface="Times New Roman" panose="02020603050405020304"/>
                <a:cs typeface="Times New Roman" panose="02020603050405020304"/>
              </a:rPr>
              <a:t>worse,</a:t>
            </a:r>
            <a:r>
              <a:rPr sz="1550" spc="75" dirty="0">
                <a:solidFill>
                  <a:srgbClr val="00B050"/>
                </a:solidFill>
                <a:latin typeface="Times New Roman" panose="02020603050405020304"/>
                <a:cs typeface="Times New Roman" panose="02020603050405020304"/>
              </a:rPr>
              <a:t> </a:t>
            </a:r>
            <a:r>
              <a:rPr sz="1550" spc="-15" dirty="0">
                <a:solidFill>
                  <a:srgbClr val="00B050"/>
                </a:solidFill>
                <a:latin typeface="Times New Roman" panose="02020603050405020304"/>
                <a:cs typeface="Times New Roman" panose="02020603050405020304"/>
              </a:rPr>
              <a:t>either</a:t>
            </a:r>
            <a:r>
              <a:rPr sz="1550" spc="-15" dirty="0" smtClean="0">
                <a:solidFill>
                  <a:srgbClr val="00B050"/>
                </a:solidFill>
                <a:latin typeface="Times New Roman" panose="02020603050405020304"/>
                <a:cs typeface="Times New Roman" panose="02020603050405020304"/>
              </a:rPr>
              <a:t>.</a:t>
            </a:r>
            <a:endParaRPr sz="1550" dirty="0">
              <a:solidFill>
                <a:srgbClr val="00B050"/>
              </a:solidFill>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矩形 2"/>
          <p:cNvSpPr>
            <a:spLocks noChangeArrowheads="1"/>
          </p:cNvSpPr>
          <p:nvPr/>
        </p:nvSpPr>
        <p:spPr bwMode="auto">
          <a:xfrm>
            <a:off x="25400" y="115888"/>
            <a:ext cx="8856663" cy="2656205"/>
          </a:xfrm>
          <a:prstGeom prst="rect">
            <a:avLst/>
          </a:prstGeom>
          <a:noFill/>
          <a:ln>
            <a:noFill/>
          </a:ln>
        </p:spPr>
        <p:txBody>
          <a:bodyPr>
            <a:spAutoFit/>
          </a:bodyPr>
          <a:lstStyle>
            <a:lvl1pPr marL="342900" indent="-342900" eaLnBrk="0" hangingPunct="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2014</a:t>
            </a:r>
            <a:r>
              <a:rPr lang="zh-CN" altLang="zh-CN" sz="2400" b="1" dirty="0" smtClean="0">
                <a:solidFill>
                  <a:srgbClr val="000000"/>
                </a:solidFill>
              </a:rPr>
              <a:t>年</a:t>
            </a:r>
            <a:r>
              <a:rPr lang="en-US" altLang="zh-CN" sz="2400" b="1" dirty="0" smtClean="0">
                <a:solidFill>
                  <a:srgbClr val="000000"/>
                </a:solidFill>
              </a:rPr>
              <a:t>6</a:t>
            </a:r>
            <a:r>
              <a:rPr lang="zh-CN" altLang="zh-CN" sz="2400" b="1" dirty="0" smtClean="0">
                <a:solidFill>
                  <a:srgbClr val="000000"/>
                </a:solidFill>
              </a:rPr>
              <a:t>月，华为发布</a:t>
            </a:r>
            <a:r>
              <a:rPr lang="zh-CN" altLang="zh-CN" sz="2400" b="1" dirty="0" smtClean="0">
                <a:solidFill>
                  <a:srgbClr val="0000FF"/>
                </a:solidFill>
              </a:rPr>
              <a:t>麒麟</a:t>
            </a:r>
            <a:r>
              <a:rPr lang="en-US" altLang="zh-CN" sz="2400" b="1" dirty="0" smtClean="0">
                <a:solidFill>
                  <a:srgbClr val="0000FF"/>
                </a:solidFill>
              </a:rPr>
              <a:t>920 </a:t>
            </a:r>
            <a:r>
              <a:rPr lang="en-US" altLang="zh-CN" sz="2400" b="1" dirty="0" err="1" smtClean="0">
                <a:solidFill>
                  <a:srgbClr val="000000"/>
                </a:solidFill>
              </a:rPr>
              <a:t>SoC</a:t>
            </a:r>
            <a:r>
              <a:rPr lang="zh-CN" altLang="zh-CN" sz="2400" b="1" dirty="0" smtClean="0">
                <a:solidFill>
                  <a:srgbClr val="000000"/>
                </a:solidFill>
              </a:rPr>
              <a:t>芯片，</a:t>
            </a:r>
            <a:r>
              <a:rPr lang="en-US" altLang="zh-CN" sz="2400" b="1" dirty="0" smtClean="0">
                <a:solidFill>
                  <a:srgbClr val="003FFF"/>
                </a:solidFill>
              </a:rPr>
              <a:t>28nm</a:t>
            </a:r>
            <a:r>
              <a:rPr lang="zh-CN" altLang="zh-CN" sz="2400" b="1" dirty="0" smtClean="0">
                <a:solidFill>
                  <a:srgbClr val="000000"/>
                </a:solidFill>
              </a:rPr>
              <a:t>制造工艺，</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结构，将</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0000"/>
                </a:solidFill>
              </a:rPr>
              <a:t>ARM </a:t>
            </a:r>
            <a:r>
              <a:rPr lang="en-US" altLang="zh-CN" sz="2400" dirty="0" smtClean="0">
                <a:solidFill>
                  <a:srgbClr val="003FFF"/>
                </a:solidFill>
                <a:sym typeface="+mn-ea"/>
              </a:rPr>
              <a:t>Cortex-A15</a:t>
            </a:r>
            <a:r>
              <a:rPr lang="zh-CN" altLang="zh-CN" sz="2400" b="1" dirty="0" smtClean="0">
                <a:solidFill>
                  <a:srgbClr val="000000"/>
                </a:solidFill>
              </a:rPr>
              <a:t>和4个</a:t>
            </a:r>
            <a:r>
              <a:rPr lang="en-US" altLang="zh-CN" sz="2400" dirty="0" smtClean="0">
                <a:solidFill>
                  <a:srgbClr val="003FFF"/>
                </a:solidFill>
                <a:sym typeface="+mn-ea"/>
              </a:rPr>
              <a:t>Cortex-A7</a:t>
            </a:r>
            <a:r>
              <a:rPr lang="zh-CN" altLang="zh-CN" sz="2400" b="1" dirty="0" smtClean="0">
                <a:solidFill>
                  <a:srgbClr val="000000"/>
                </a:solidFill>
              </a:rPr>
              <a:t>处理器结合在一起，使同一应用程序可以在二者之间无缝切换</a:t>
            </a:r>
            <a:r>
              <a:rPr lang="zh-CN" altLang="en-US" sz="2400" b="1" dirty="0" smtClean="0">
                <a:solidFill>
                  <a:srgbClr val="000000"/>
                </a:solidFill>
              </a:rPr>
              <a:t>。</a:t>
            </a:r>
            <a:r>
              <a:rPr lang="zh-CN" altLang="zh-CN" sz="2400" b="1" dirty="0" smtClean="0">
                <a:solidFill>
                  <a:srgbClr val="000000"/>
                </a:solidFill>
              </a:rPr>
              <a:t>集成了协处理器</a:t>
            </a:r>
            <a:r>
              <a:rPr lang="en-US" altLang="zh-CN" sz="2400" b="1" dirty="0" smtClean="0">
                <a:solidFill>
                  <a:srgbClr val="000000"/>
                </a:solidFill>
              </a:rPr>
              <a:t>i3</a:t>
            </a:r>
            <a:r>
              <a:rPr lang="zh-CN" altLang="zh-CN" sz="2400" b="1" dirty="0" smtClean="0">
                <a:solidFill>
                  <a:srgbClr val="000000"/>
                </a:solidFill>
              </a:rPr>
              <a:t>，能以极低的功耗运行，持续采集</a:t>
            </a:r>
            <a:r>
              <a:rPr lang="zh-CN" altLang="zh-CN" sz="2400" b="1" dirty="0" smtClean="0">
                <a:solidFill>
                  <a:schemeClr val="tx2"/>
                </a:solidFill>
              </a:rPr>
              <a:t>加速计、陀螺仪和指南针</a:t>
            </a:r>
            <a:r>
              <a:rPr lang="zh-CN" altLang="zh-CN" sz="2400" b="1" dirty="0" smtClean="0">
                <a:solidFill>
                  <a:srgbClr val="000000"/>
                </a:solidFill>
              </a:rPr>
              <a:t>等数据，使一些智能应用可以在待机下一直运行。</a:t>
            </a:r>
            <a:endParaRPr lang="zh-CN" altLang="en-US" sz="2400" b="1" dirty="0" smtClean="0">
              <a:solidFill>
                <a:srgbClr val="000000"/>
              </a:solidFill>
            </a:endParaRPr>
          </a:p>
        </p:txBody>
      </p:sp>
      <p:sp>
        <p:nvSpPr>
          <p:cNvPr id="23556" name="矩形 3"/>
          <p:cNvSpPr>
            <a:spLocks noChangeArrowheads="1"/>
          </p:cNvSpPr>
          <p:nvPr/>
        </p:nvSpPr>
        <p:spPr bwMode="auto">
          <a:xfrm>
            <a:off x="25400" y="2838453"/>
            <a:ext cx="8785225" cy="3683060"/>
          </a:xfrm>
          <a:prstGeom prst="rect">
            <a:avLst/>
          </a:prstGeom>
          <a:noFill/>
          <a:ln>
            <a:noFill/>
          </a:ln>
        </p:spPr>
        <p:txBody>
          <a:bodyPr>
            <a:spAutoFit/>
          </a:bodyPr>
          <a:lstStyle>
            <a:lvl1pPr marL="342900" indent="-342900" eaLnBrk="0" hangingPunct="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2015</a:t>
            </a:r>
            <a:r>
              <a:rPr lang="zh-CN" altLang="zh-CN" sz="2400" b="1" dirty="0" smtClean="0">
                <a:solidFill>
                  <a:srgbClr val="000000"/>
                </a:solidFill>
              </a:rPr>
              <a:t>年</a:t>
            </a:r>
            <a:r>
              <a:rPr lang="en-US" altLang="zh-CN" sz="2400" b="1" dirty="0" smtClean="0">
                <a:solidFill>
                  <a:srgbClr val="000000"/>
                </a:solidFill>
              </a:rPr>
              <a:t>11</a:t>
            </a:r>
            <a:r>
              <a:rPr lang="zh-CN" altLang="zh-CN" sz="2400" b="1" dirty="0" smtClean="0">
                <a:solidFill>
                  <a:srgbClr val="000000"/>
                </a:solidFill>
              </a:rPr>
              <a:t>月华为发布了</a:t>
            </a:r>
            <a:r>
              <a:rPr lang="zh-CN" altLang="zh-CN" sz="2400" b="1" dirty="0" smtClean="0">
                <a:solidFill>
                  <a:srgbClr val="0000FF"/>
                </a:solidFill>
              </a:rPr>
              <a:t>麒麟</a:t>
            </a:r>
            <a:r>
              <a:rPr lang="en-US" altLang="zh-CN" sz="2400" b="1" dirty="0" smtClean="0">
                <a:solidFill>
                  <a:srgbClr val="0000FF"/>
                </a:solidFill>
              </a:rPr>
              <a:t>950 </a:t>
            </a:r>
            <a:r>
              <a:rPr lang="en-US" altLang="zh-CN" sz="2400" b="1" dirty="0" err="1" smtClean="0">
                <a:solidFill>
                  <a:srgbClr val="000000"/>
                </a:solidFill>
              </a:rPr>
              <a:t>SoC</a:t>
            </a:r>
            <a:r>
              <a:rPr lang="zh-CN" altLang="zh-CN" sz="2400" b="1" dirty="0" smtClean="0">
                <a:solidFill>
                  <a:srgbClr val="000000"/>
                </a:solidFill>
              </a:rPr>
              <a:t>芯片，</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结构包括</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Cortex-A72</a:t>
            </a:r>
            <a:r>
              <a:rPr lang="zh-CN" altLang="zh-CN" sz="2400" b="1" dirty="0" smtClean="0">
                <a:solidFill>
                  <a:srgbClr val="000000"/>
                </a:solidFill>
              </a:rPr>
              <a:t>和</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Cortex-A53</a:t>
            </a:r>
            <a:r>
              <a:rPr lang="zh-CN" altLang="zh-CN" sz="2400" b="1" dirty="0" smtClean="0">
                <a:solidFill>
                  <a:srgbClr val="000000"/>
                </a:solidFill>
              </a:rPr>
              <a:t>，</a:t>
            </a:r>
            <a:r>
              <a:rPr lang="en-US" altLang="zh-CN" sz="2400" b="1" dirty="0" smtClean="0">
                <a:solidFill>
                  <a:srgbClr val="003FFF"/>
                </a:solidFill>
              </a:rPr>
              <a:t>16nm</a:t>
            </a:r>
            <a:r>
              <a:rPr lang="zh-CN" altLang="zh-CN" sz="2400" b="1" dirty="0" smtClean="0">
                <a:solidFill>
                  <a:srgbClr val="000000"/>
                </a:solidFill>
              </a:rPr>
              <a:t>制造工艺，集成自研</a:t>
            </a:r>
            <a:r>
              <a:rPr lang="en-US" altLang="zh-CN" sz="2400" b="1" dirty="0" smtClean="0">
                <a:solidFill>
                  <a:srgbClr val="000000"/>
                </a:solidFill>
              </a:rPr>
              <a:t>Balong720</a:t>
            </a:r>
            <a:r>
              <a:rPr lang="zh-CN" altLang="zh-CN" sz="2400" b="1" dirty="0" smtClean="0">
                <a:solidFill>
                  <a:srgbClr val="000000"/>
                </a:solidFill>
              </a:rPr>
              <a:t>基带、双核</a:t>
            </a:r>
            <a:r>
              <a:rPr lang="en-US" altLang="zh-CN" sz="2400" b="1" dirty="0" smtClean="0">
                <a:solidFill>
                  <a:srgbClr val="000000"/>
                </a:solidFill>
              </a:rPr>
              <a:t>14-bit ISP</a:t>
            </a:r>
            <a:r>
              <a:rPr lang="zh-CN" altLang="zh-CN" sz="2400" b="1" dirty="0" smtClean="0">
                <a:solidFill>
                  <a:srgbClr val="000000"/>
                </a:solidFill>
              </a:rPr>
              <a:t>和音视频解码芯片，还集成了</a:t>
            </a:r>
            <a:r>
              <a:rPr lang="en-US" altLang="zh-CN" sz="2400" b="1" dirty="0" smtClean="0">
                <a:solidFill>
                  <a:srgbClr val="000000"/>
                </a:solidFill>
              </a:rPr>
              <a:t>i5</a:t>
            </a:r>
            <a:r>
              <a:rPr lang="zh-CN" altLang="zh-CN" sz="2400" b="1" dirty="0" smtClean="0">
                <a:solidFill>
                  <a:srgbClr val="000000"/>
                </a:solidFill>
              </a:rPr>
              <a:t>协处理器，是一款集成度非常高的</a:t>
            </a:r>
            <a:r>
              <a:rPr lang="en-US" altLang="zh-CN" sz="2400" b="1" dirty="0" err="1" smtClean="0">
                <a:solidFill>
                  <a:srgbClr val="000000"/>
                </a:solidFill>
              </a:rPr>
              <a:t>SoC</a:t>
            </a:r>
            <a:r>
              <a:rPr lang="zh-CN" altLang="zh-CN" sz="2400" b="1" dirty="0" smtClean="0">
                <a:solidFill>
                  <a:srgbClr val="000000"/>
                </a:solidFill>
              </a:rPr>
              <a:t>。</a:t>
            </a:r>
            <a:endParaRPr lang="en-US" altLang="zh-CN" sz="2400" b="1" dirty="0" smtClean="0">
              <a:solidFill>
                <a:srgbClr val="FFFFFF"/>
              </a:solidFill>
            </a:endParaRPr>
          </a:p>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2016</a:t>
            </a:r>
            <a:r>
              <a:rPr lang="zh-CN" altLang="zh-CN" sz="2400" b="1" dirty="0" smtClean="0">
                <a:solidFill>
                  <a:srgbClr val="000000"/>
                </a:solidFill>
              </a:rPr>
              <a:t>年</a:t>
            </a:r>
            <a:r>
              <a:rPr lang="en-US" altLang="zh-CN" sz="2400" b="1" dirty="0" smtClean="0">
                <a:solidFill>
                  <a:srgbClr val="000000"/>
                </a:solidFill>
              </a:rPr>
              <a:t>10</a:t>
            </a:r>
            <a:r>
              <a:rPr lang="zh-CN" altLang="zh-CN" sz="2400" b="1" dirty="0" smtClean="0">
                <a:solidFill>
                  <a:srgbClr val="000000"/>
                </a:solidFill>
              </a:rPr>
              <a:t>月，华为发布了</a:t>
            </a:r>
            <a:r>
              <a:rPr lang="zh-CN" altLang="zh-CN" sz="2400" b="1" dirty="0" smtClean="0">
                <a:solidFill>
                  <a:srgbClr val="0000FF"/>
                </a:solidFill>
              </a:rPr>
              <a:t>麒麟</a:t>
            </a:r>
            <a:r>
              <a:rPr lang="en-US" altLang="zh-CN" sz="2400" b="1" dirty="0" smtClean="0">
                <a:solidFill>
                  <a:srgbClr val="0000FF"/>
                </a:solidFill>
              </a:rPr>
              <a:t>960 </a:t>
            </a:r>
            <a:r>
              <a:rPr lang="en-US" altLang="zh-CN" sz="2400" b="1" dirty="0" err="1" smtClean="0">
                <a:solidFill>
                  <a:srgbClr val="000000"/>
                </a:solidFill>
              </a:rPr>
              <a:t>SoC</a:t>
            </a:r>
            <a:r>
              <a:rPr lang="zh-CN" altLang="zh-CN" sz="2400" b="1" dirty="0" smtClean="0">
                <a:solidFill>
                  <a:srgbClr val="000000"/>
                </a:solidFill>
              </a:rPr>
              <a:t>芯片，</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结构包括</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Cortex-A73</a:t>
            </a:r>
            <a:r>
              <a:rPr lang="zh-CN" altLang="zh-CN" sz="2400" b="1" dirty="0" smtClean="0">
                <a:solidFill>
                  <a:srgbClr val="000000"/>
                </a:solidFill>
              </a:rPr>
              <a:t>和</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Cortex-A53</a:t>
            </a:r>
            <a:r>
              <a:rPr lang="zh-CN" altLang="zh-CN" sz="2400" b="1" dirty="0" smtClean="0">
                <a:solidFill>
                  <a:srgbClr val="000000"/>
                </a:solidFill>
              </a:rPr>
              <a:t>，仍然是</a:t>
            </a:r>
            <a:r>
              <a:rPr lang="en-US" altLang="zh-CN" sz="2400" b="1" dirty="0" smtClean="0">
                <a:solidFill>
                  <a:srgbClr val="003FFF"/>
                </a:solidFill>
              </a:rPr>
              <a:t>16nm</a:t>
            </a:r>
            <a:r>
              <a:rPr lang="zh-CN" altLang="zh-CN" sz="2400" b="1" dirty="0" smtClean="0">
                <a:solidFill>
                  <a:srgbClr val="000000"/>
                </a:solidFill>
              </a:rPr>
              <a:t>制造工艺，</a:t>
            </a:r>
            <a:r>
              <a:rPr lang="en-US" altLang="zh-CN" sz="2400" b="1" dirty="0" smtClean="0">
                <a:solidFill>
                  <a:srgbClr val="000000"/>
                </a:solidFill>
              </a:rPr>
              <a:t>GPU</a:t>
            </a:r>
            <a:r>
              <a:rPr lang="zh-CN" altLang="zh-CN" sz="2400" b="1" dirty="0" smtClean="0">
                <a:solidFill>
                  <a:srgbClr val="000000"/>
                </a:solidFill>
              </a:rPr>
              <a:t>为</a:t>
            </a:r>
            <a:r>
              <a:rPr lang="en-US" altLang="zh-CN" sz="2400" b="1" dirty="0" smtClean="0">
                <a:solidFill>
                  <a:srgbClr val="000000"/>
                </a:solidFill>
              </a:rPr>
              <a:t>Mali G71 MP8</a:t>
            </a:r>
            <a:r>
              <a:rPr lang="zh-CN" altLang="zh-CN" sz="2400" b="1" dirty="0" smtClean="0">
                <a:solidFill>
                  <a:srgbClr val="000000"/>
                </a:solidFill>
              </a:rPr>
              <a:t>。</a:t>
            </a:r>
            <a:endParaRPr lang="zh-CN" altLang="zh-CN" sz="2400" b="1" dirty="0" smtClean="0">
              <a:solidFill>
                <a:srgbClr val="000000"/>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1.9  </a:t>
            </a:r>
            <a:r>
              <a:rPr lang="zh-CN" altLang="en-US" sz="2800" b="1" kern="0" dirty="0">
                <a:solidFill>
                  <a:srgbClr val="003FFF"/>
                </a:solidFill>
                <a:latin typeface="Comic Sans MS" panose="030F0702030302020204" pitchFamily="66" charset="0"/>
                <a:ea typeface="+mn-ea"/>
              </a:rPr>
              <a:t>计算机设计的量化原则</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1.10  </a:t>
            </a:r>
            <a:r>
              <a:rPr lang="zh-CN" altLang="en-US" sz="2800" b="1" kern="0" dirty="0">
                <a:solidFill>
                  <a:srgbClr val="000000"/>
                </a:solidFill>
                <a:latin typeface="Comic Sans MS" panose="030F0702030302020204" pitchFamily="66" charset="0"/>
                <a:ea typeface="+mn-ea"/>
              </a:rPr>
              <a:t>综合：性能和性价比</a:t>
            </a:r>
            <a:endParaRPr lang="en-US" altLang="zh-CN" sz="2800" b="1" kern="0" dirty="0">
              <a:solidFill>
                <a:srgbClr val="000000"/>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1000125" y="500063"/>
            <a:ext cx="7273925" cy="766762"/>
          </a:xfrm>
        </p:spPr>
        <p:txBody>
          <a:bodyPr/>
          <a:lstStyle/>
          <a:p>
            <a:pPr>
              <a:defRPr/>
            </a:pPr>
            <a:r>
              <a:rPr lang="en-US" altLang="zh-CN" sz="4000" dirty="0">
                <a:solidFill>
                  <a:srgbClr val="1A1A00"/>
                </a:solidFill>
              </a:rPr>
              <a:t>1.9 </a:t>
            </a:r>
            <a:r>
              <a:rPr lang="en-US" altLang="zh-CN" sz="4000" dirty="0" smtClean="0">
                <a:solidFill>
                  <a:srgbClr val="1A1A00"/>
                </a:solidFill>
              </a:rPr>
              <a:t>  </a:t>
            </a:r>
            <a:r>
              <a:rPr lang="zh-CN" altLang="en-US" sz="4000" dirty="0" smtClean="0">
                <a:solidFill>
                  <a:srgbClr val="1A1A00"/>
                </a:solidFill>
              </a:rPr>
              <a:t>计算机设计的量化原则</a:t>
            </a:r>
            <a:endParaRPr lang="en-US" altLang="zh-CN" sz="4000" dirty="0">
              <a:solidFill>
                <a:srgbClr val="1A1A00"/>
              </a:solidFill>
              <a:latin typeface="MyriadMM_700_600_" charset="0"/>
            </a:endParaRPr>
          </a:p>
        </p:txBody>
      </p:sp>
      <p:sp>
        <p:nvSpPr>
          <p:cNvPr id="281603" name="Rectangle 3"/>
          <p:cNvSpPr>
            <a:spLocks noGrp="1" noChangeArrowheads="1"/>
          </p:cNvSpPr>
          <p:nvPr>
            <p:ph type="body" idx="1"/>
          </p:nvPr>
        </p:nvSpPr>
        <p:spPr>
          <a:xfrm>
            <a:off x="960438" y="1704975"/>
            <a:ext cx="7508875" cy="3092177"/>
          </a:xfrm>
        </p:spPr>
        <p:txBody>
          <a:bodyPr/>
          <a:lstStyle/>
          <a:p>
            <a:pPr>
              <a:defRPr/>
            </a:pPr>
            <a:r>
              <a:rPr lang="zh-CN" altLang="en-US" b="1" dirty="0" smtClean="0">
                <a:solidFill>
                  <a:srgbClr val="000000"/>
                </a:solidFill>
                <a:effectLst/>
                <a:latin typeface="Comic Sans MS" panose="030F0702030302020204" pitchFamily="66" charset="0"/>
              </a:rPr>
              <a:t>利用并行性</a:t>
            </a:r>
            <a:r>
              <a:rPr lang="zh-CN" altLang="en-US" dirty="0" smtClean="0">
                <a:solidFill>
                  <a:srgbClr val="000000"/>
                </a:solidFill>
                <a:latin typeface="Comic Sans MS" panose="030F0702030302020204" pitchFamily="66" charset="0"/>
              </a:rPr>
              <a:t>（</a:t>
            </a:r>
            <a:r>
              <a:rPr lang="en-US" altLang="zh-CN" dirty="0" smtClean="0">
                <a:solidFill>
                  <a:srgbClr val="000000"/>
                </a:solidFill>
                <a:latin typeface="Comic Sans MS" panose="030F0702030302020204" pitchFamily="66" charset="0"/>
              </a:rPr>
              <a:t>parallelism</a:t>
            </a:r>
            <a:r>
              <a:rPr lang="zh-CN" altLang="en-US" dirty="0" smtClean="0">
                <a:solidFill>
                  <a:srgbClr val="000000"/>
                </a:solidFill>
                <a:latin typeface="Comic Sans MS" panose="030F0702030302020204" pitchFamily="66" charset="0"/>
              </a:rPr>
              <a:t>）</a:t>
            </a:r>
            <a:endParaRPr lang="en-US" altLang="zh-CN" dirty="0">
              <a:solidFill>
                <a:srgbClr val="FFFFFF"/>
              </a:solidFill>
              <a:latin typeface="Comic Sans MS" panose="030F0702030302020204" pitchFamily="66" charset="0"/>
            </a:endParaRPr>
          </a:p>
          <a:p>
            <a:pPr>
              <a:defRPr/>
            </a:pPr>
            <a:r>
              <a:rPr lang="zh-CN" altLang="en-US" b="1" dirty="0" smtClean="0">
                <a:solidFill>
                  <a:srgbClr val="000000"/>
                </a:solidFill>
                <a:effectLst/>
                <a:latin typeface="Comic Sans MS" panose="030F0702030302020204" pitchFamily="66" charset="0"/>
              </a:rPr>
              <a:t>局部性原理</a:t>
            </a:r>
            <a:r>
              <a:rPr lang="zh-CN" altLang="en-US" dirty="0" smtClean="0">
                <a:solidFill>
                  <a:srgbClr val="000000"/>
                </a:solidFill>
                <a:latin typeface="Comic Sans MS" panose="030F0702030302020204" pitchFamily="66" charset="0"/>
              </a:rPr>
              <a:t>（</a:t>
            </a:r>
            <a:r>
              <a:rPr lang="en-US" altLang="zh-CN" dirty="0" smtClean="0">
                <a:solidFill>
                  <a:srgbClr val="000000"/>
                </a:solidFill>
                <a:latin typeface="Comic Sans MS" panose="030F0702030302020204" pitchFamily="66" charset="0"/>
              </a:rPr>
              <a:t>Principle </a:t>
            </a:r>
            <a:r>
              <a:rPr lang="en-US" altLang="zh-CN" dirty="0">
                <a:solidFill>
                  <a:srgbClr val="000000"/>
                </a:solidFill>
                <a:latin typeface="Comic Sans MS" panose="030F0702030302020204" pitchFamily="66" charset="0"/>
              </a:rPr>
              <a:t>of </a:t>
            </a:r>
            <a:r>
              <a:rPr lang="en-US" altLang="zh-CN" dirty="0" smtClean="0">
                <a:solidFill>
                  <a:srgbClr val="000000"/>
                </a:solidFill>
                <a:latin typeface="Comic Sans MS" panose="030F0702030302020204" pitchFamily="66" charset="0"/>
              </a:rPr>
              <a:t>Locality</a:t>
            </a:r>
            <a:r>
              <a:rPr lang="zh-CN" altLang="en-US" dirty="0" smtClean="0">
                <a:solidFill>
                  <a:srgbClr val="000000"/>
                </a:solidFill>
                <a:latin typeface="Comic Sans MS" panose="030F0702030302020204" pitchFamily="66" charset="0"/>
              </a:rPr>
              <a:t>）</a:t>
            </a:r>
            <a:endParaRPr lang="en-US" altLang="zh-CN" dirty="0">
              <a:solidFill>
                <a:srgbClr val="FFFFFF"/>
              </a:solidFill>
              <a:latin typeface="Comic Sans MS" panose="030F0702030302020204" pitchFamily="66" charset="0"/>
            </a:endParaRPr>
          </a:p>
          <a:p>
            <a:pPr>
              <a:defRPr/>
            </a:pPr>
            <a:r>
              <a:rPr lang="zh-CN" altLang="en-US" b="1" dirty="0" smtClean="0">
                <a:solidFill>
                  <a:srgbClr val="000000"/>
                </a:solidFill>
                <a:effectLst/>
                <a:latin typeface="Comic Sans MS" panose="030F0702030302020204" pitchFamily="66" charset="0"/>
              </a:rPr>
              <a:t>注重经常性事件</a:t>
            </a:r>
            <a:r>
              <a:rPr lang="zh-CN" altLang="en-US" dirty="0" smtClean="0">
                <a:solidFill>
                  <a:srgbClr val="000000"/>
                </a:solidFill>
                <a:latin typeface="Comic Sans MS" panose="030F0702030302020204" pitchFamily="66" charset="0"/>
              </a:rPr>
              <a:t>（</a:t>
            </a:r>
            <a:r>
              <a:rPr lang="en-US" altLang="zh-CN" dirty="0" smtClean="0">
                <a:solidFill>
                  <a:srgbClr val="000000"/>
                </a:solidFill>
                <a:latin typeface="Comic Sans MS" panose="030F0702030302020204" pitchFamily="66" charset="0"/>
              </a:rPr>
              <a:t>the </a:t>
            </a:r>
            <a:r>
              <a:rPr lang="en-US" altLang="zh-CN" dirty="0">
                <a:solidFill>
                  <a:srgbClr val="000000"/>
                </a:solidFill>
                <a:latin typeface="Comic Sans MS" panose="030F0702030302020204" pitchFamily="66" charset="0"/>
              </a:rPr>
              <a:t>common </a:t>
            </a:r>
            <a:r>
              <a:rPr lang="en-US" altLang="zh-CN" dirty="0" smtClean="0">
                <a:solidFill>
                  <a:srgbClr val="000000"/>
                </a:solidFill>
                <a:latin typeface="Comic Sans MS" panose="030F0702030302020204" pitchFamily="66" charset="0"/>
              </a:rPr>
              <a:t>case</a:t>
            </a:r>
            <a:r>
              <a:rPr lang="zh-CN" altLang="en-US" dirty="0" smtClean="0">
                <a:solidFill>
                  <a:srgbClr val="000000"/>
                </a:solidFill>
                <a:latin typeface="Comic Sans MS" panose="030F0702030302020204" pitchFamily="66" charset="0"/>
              </a:rPr>
              <a:t>）</a:t>
            </a:r>
            <a:endParaRPr lang="en-US" altLang="zh-CN" dirty="0">
              <a:solidFill>
                <a:srgbClr val="FFFFFF"/>
              </a:solidFill>
              <a:latin typeface="Comic Sans MS" panose="030F0702030302020204" pitchFamily="66" charset="0"/>
            </a:endParaRPr>
          </a:p>
          <a:p>
            <a:pPr>
              <a:defRPr/>
            </a:pPr>
            <a:r>
              <a:rPr lang="en-US" altLang="zh-CN" dirty="0" smtClean="0">
                <a:solidFill>
                  <a:srgbClr val="000000"/>
                </a:solidFill>
                <a:latin typeface="Comic Sans MS" panose="030F0702030302020204" pitchFamily="66" charset="0"/>
              </a:rPr>
              <a:t>Amdahl‘s </a:t>
            </a:r>
            <a:r>
              <a:rPr lang="zh-CN" altLang="en-US" b="1" dirty="0" smtClean="0">
                <a:solidFill>
                  <a:srgbClr val="000000"/>
                </a:solidFill>
                <a:effectLst/>
                <a:latin typeface="Comic Sans MS" panose="030F0702030302020204" pitchFamily="66" charset="0"/>
              </a:rPr>
              <a:t>定律</a:t>
            </a:r>
            <a:r>
              <a:rPr lang="en-US" altLang="zh-CN" dirty="0" smtClean="0">
                <a:solidFill>
                  <a:srgbClr val="000000"/>
                </a:solidFill>
                <a:latin typeface="Comic Sans MS" panose="030F0702030302020204" pitchFamily="66" charset="0"/>
              </a:rPr>
              <a:t> </a:t>
            </a:r>
            <a:endParaRPr lang="en-US" altLang="zh-CN" dirty="0">
              <a:solidFill>
                <a:srgbClr val="FFFFFF"/>
              </a:solidFill>
              <a:latin typeface="Comic Sans MS" panose="030F0702030302020204" pitchFamily="66" charset="0"/>
            </a:endParaRPr>
          </a:p>
          <a:p>
            <a:pPr>
              <a:defRPr/>
            </a:pPr>
            <a:r>
              <a:rPr lang="en-US" altLang="zh-CN" dirty="0">
                <a:solidFill>
                  <a:srgbClr val="000000"/>
                </a:solidFill>
                <a:latin typeface="Comic Sans MS" panose="030F0702030302020204" pitchFamily="66" charset="0"/>
              </a:rPr>
              <a:t>CPU </a:t>
            </a:r>
            <a:r>
              <a:rPr lang="zh-CN" altLang="en-US" b="1" dirty="0" smtClean="0">
                <a:solidFill>
                  <a:srgbClr val="000000"/>
                </a:solidFill>
                <a:effectLst/>
                <a:latin typeface="Comic Sans MS" panose="030F0702030302020204" pitchFamily="66" charset="0"/>
              </a:rPr>
              <a:t>性能公式</a:t>
            </a:r>
            <a:endParaRPr lang="en-US" altLang="zh-CN" b="1" dirty="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a:defRPr/>
            </a:pPr>
            <a:r>
              <a:rPr lang="zh-CN" altLang="en-US" dirty="0" smtClean="0">
                <a:solidFill>
                  <a:srgbClr val="1A1A00"/>
                </a:solidFill>
              </a:rPr>
              <a:t>利用并行性</a:t>
            </a:r>
            <a:endParaRPr lang="en-US" altLang="zh-CN" dirty="0">
              <a:solidFill>
                <a:srgbClr val="1A1A00"/>
              </a:solidFill>
            </a:endParaRPr>
          </a:p>
        </p:txBody>
      </p:sp>
      <p:sp>
        <p:nvSpPr>
          <p:cNvPr id="55300" name="Rectangle 3"/>
          <p:cNvSpPr>
            <a:spLocks noGrp="1" noChangeArrowheads="1"/>
          </p:cNvSpPr>
          <p:nvPr>
            <p:ph type="body" idx="1"/>
          </p:nvPr>
        </p:nvSpPr>
        <p:spPr/>
        <p:txBody>
          <a:bodyPr/>
          <a:lstStyle/>
          <a:p>
            <a:pPr>
              <a:lnSpc>
                <a:spcPct val="90000"/>
              </a:lnSpc>
            </a:pPr>
            <a:r>
              <a:rPr lang="zh-CN" altLang="en-US" b="1" dirty="0" smtClean="0">
                <a:solidFill>
                  <a:srgbClr val="000000"/>
                </a:solidFill>
                <a:effectLst/>
              </a:rPr>
              <a:t>改善计算机性能最重要的方法</a:t>
            </a:r>
            <a:endParaRPr lang="en-US" altLang="zh-CN" b="1" dirty="0" smtClean="0">
              <a:solidFill>
                <a:srgbClr val="FFFFFF"/>
              </a:solidFill>
              <a:effectLst/>
            </a:endParaRPr>
          </a:p>
          <a:p>
            <a:pPr>
              <a:lnSpc>
                <a:spcPct val="90000"/>
              </a:lnSpc>
            </a:pPr>
            <a:r>
              <a:rPr lang="zh-CN" altLang="en-US" b="1" dirty="0" smtClean="0">
                <a:solidFill>
                  <a:srgbClr val="000000"/>
                </a:solidFill>
                <a:effectLst/>
              </a:rPr>
              <a:t>并行性的</a:t>
            </a:r>
            <a:r>
              <a:rPr lang="zh-CN" altLang="en-US" b="1" dirty="0" smtClean="0">
                <a:solidFill>
                  <a:srgbClr val="0000FF"/>
                </a:solidFill>
                <a:effectLst/>
              </a:rPr>
              <a:t>层次</a:t>
            </a:r>
            <a:r>
              <a:rPr lang="en-US" altLang="zh-CN" b="1" dirty="0" smtClean="0">
                <a:solidFill>
                  <a:srgbClr val="000000"/>
                </a:solidFill>
                <a:effectLst/>
              </a:rPr>
              <a:t> </a:t>
            </a:r>
            <a:endParaRPr lang="en-US" altLang="zh-CN" b="1" dirty="0" smtClean="0">
              <a:solidFill>
                <a:srgbClr val="FFFFFF"/>
              </a:solidFill>
              <a:effectLst/>
            </a:endParaRPr>
          </a:p>
          <a:p>
            <a:pPr lvl="1">
              <a:lnSpc>
                <a:spcPct val="90000"/>
              </a:lnSpc>
            </a:pPr>
            <a:r>
              <a:rPr lang="zh-CN" altLang="en-US" b="1" dirty="0" smtClean="0">
                <a:solidFill>
                  <a:srgbClr val="0000FF"/>
                </a:solidFill>
                <a:effectLst/>
              </a:rPr>
              <a:t>系统级</a:t>
            </a:r>
            <a:r>
              <a:rPr lang="en-US" altLang="zh-CN" b="1" dirty="0" smtClean="0">
                <a:solidFill>
                  <a:srgbClr val="000000"/>
                </a:solidFill>
                <a:effectLst/>
              </a:rPr>
              <a:t>: </a:t>
            </a:r>
            <a:r>
              <a:rPr lang="zh-CN" altLang="en-US" b="1" dirty="0" smtClean="0">
                <a:solidFill>
                  <a:srgbClr val="000000"/>
                </a:solidFill>
                <a:effectLst/>
              </a:rPr>
              <a:t>多线程，多个处理器</a:t>
            </a:r>
            <a:endParaRPr lang="en-US" altLang="zh-CN" b="1" dirty="0" smtClean="0">
              <a:solidFill>
                <a:srgbClr val="FFFFFF"/>
              </a:solidFill>
              <a:effectLst/>
            </a:endParaRPr>
          </a:p>
          <a:p>
            <a:pPr lvl="1">
              <a:lnSpc>
                <a:spcPct val="90000"/>
              </a:lnSpc>
            </a:pPr>
            <a:r>
              <a:rPr lang="zh-CN" altLang="en-US" b="1" dirty="0" smtClean="0">
                <a:solidFill>
                  <a:srgbClr val="0000FF"/>
                </a:solidFill>
                <a:effectLst/>
              </a:rPr>
              <a:t>指令级</a:t>
            </a:r>
            <a:r>
              <a:rPr lang="en-US" altLang="zh-CN" b="1" dirty="0" smtClean="0">
                <a:solidFill>
                  <a:srgbClr val="000000"/>
                </a:solidFill>
                <a:effectLst/>
              </a:rPr>
              <a:t>:</a:t>
            </a:r>
            <a:endParaRPr lang="en-US" altLang="zh-CN" b="1" dirty="0" smtClean="0">
              <a:solidFill>
                <a:srgbClr val="FFFFFF"/>
              </a:solidFill>
              <a:effectLst/>
            </a:endParaRPr>
          </a:p>
          <a:p>
            <a:pPr lvl="2">
              <a:lnSpc>
                <a:spcPct val="90000"/>
              </a:lnSpc>
            </a:pPr>
            <a:r>
              <a:rPr lang="zh-CN" altLang="en-US" b="1" dirty="0" smtClean="0">
                <a:solidFill>
                  <a:srgbClr val="000000"/>
                </a:solidFill>
                <a:effectLst/>
              </a:rPr>
              <a:t>流水线、超标量（多发射）、</a:t>
            </a:r>
            <a:r>
              <a:rPr lang="en-US" altLang="zh-CN" b="1" dirty="0" smtClean="0">
                <a:solidFill>
                  <a:srgbClr val="000000"/>
                </a:solidFill>
                <a:effectLst/>
              </a:rPr>
              <a:t>Out Of Order</a:t>
            </a:r>
            <a:r>
              <a:rPr lang="zh-CN" altLang="en-US" b="1" dirty="0" smtClean="0">
                <a:solidFill>
                  <a:srgbClr val="000000"/>
                </a:solidFill>
                <a:effectLst/>
              </a:rPr>
              <a:t>等</a:t>
            </a:r>
            <a:endParaRPr lang="en-US" altLang="zh-CN" b="1" dirty="0" smtClean="0">
              <a:solidFill>
                <a:srgbClr val="FFFFFF"/>
              </a:solidFill>
              <a:effectLst/>
            </a:endParaRPr>
          </a:p>
          <a:p>
            <a:pPr lvl="1">
              <a:lnSpc>
                <a:spcPct val="90000"/>
              </a:lnSpc>
            </a:pPr>
            <a:r>
              <a:rPr lang="zh-CN" altLang="en-US" b="1" dirty="0" smtClean="0">
                <a:solidFill>
                  <a:srgbClr val="0000FF"/>
                </a:solidFill>
                <a:effectLst/>
              </a:rPr>
              <a:t>操作级</a:t>
            </a:r>
            <a:r>
              <a:rPr lang="en-US" altLang="zh-CN" b="1" dirty="0" smtClean="0">
                <a:solidFill>
                  <a:srgbClr val="000000"/>
                </a:solidFill>
                <a:effectLst/>
              </a:rPr>
              <a:t>: </a:t>
            </a:r>
            <a:endParaRPr lang="en-US" altLang="zh-CN" b="1" dirty="0" smtClean="0">
              <a:solidFill>
                <a:srgbClr val="FFFFFF"/>
              </a:solidFill>
              <a:effectLst/>
            </a:endParaRPr>
          </a:p>
          <a:p>
            <a:pPr lvl="2">
              <a:lnSpc>
                <a:spcPct val="90000"/>
              </a:lnSpc>
            </a:pPr>
            <a:r>
              <a:rPr lang="zh-CN" altLang="en-US" b="1" dirty="0" smtClean="0">
                <a:solidFill>
                  <a:srgbClr val="000000"/>
                </a:solidFill>
                <a:effectLst/>
              </a:rPr>
              <a:t>并行加法器</a:t>
            </a:r>
            <a:endParaRPr lang="en-US" altLang="zh-CN" b="1" dirty="0" smtClean="0">
              <a:solidFill>
                <a:srgbClr val="FFFFFF"/>
              </a:solidFill>
              <a:effectLst/>
            </a:endParaRPr>
          </a:p>
          <a:p>
            <a:pPr lvl="2">
              <a:lnSpc>
                <a:spcPct val="90000"/>
              </a:lnSpc>
            </a:pPr>
            <a:r>
              <a:rPr lang="zh-CN" altLang="en-US" b="1" dirty="0" smtClean="0">
                <a:solidFill>
                  <a:srgbClr val="000000"/>
                </a:solidFill>
                <a:effectLst/>
              </a:rPr>
              <a:t>组相联</a:t>
            </a:r>
            <a:r>
              <a:rPr lang="en-US" altLang="zh-CN" b="1" dirty="0" smtClean="0">
                <a:solidFill>
                  <a:srgbClr val="000000"/>
                </a:solidFill>
                <a:effectLst/>
              </a:rPr>
              <a:t>cache</a:t>
            </a:r>
            <a:endParaRPr lang="en-US" altLang="zh-CN" b="1" dirty="0" smtClean="0">
              <a:solidFill>
                <a:srgbClr val="FFFFFF"/>
              </a:solidFill>
              <a:effectLst/>
            </a:endParaRPr>
          </a:p>
          <a:p>
            <a:pPr lvl="2">
              <a:lnSpc>
                <a:spcPct val="90000"/>
              </a:lnSpc>
            </a:pPr>
            <a:r>
              <a:rPr lang="zh-CN" altLang="en-US" b="1" dirty="0" smtClean="0">
                <a:solidFill>
                  <a:srgbClr val="000000"/>
                </a:solidFill>
                <a:effectLst/>
              </a:rPr>
              <a:t>功能部件流水线</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969963" y="404813"/>
            <a:ext cx="7273925" cy="612775"/>
          </a:xfrm>
        </p:spPr>
        <p:txBody>
          <a:bodyPr/>
          <a:lstStyle/>
          <a:p>
            <a:pPr>
              <a:defRPr/>
            </a:pPr>
            <a:r>
              <a:rPr lang="zh-CN" altLang="en-US" sz="4000" dirty="0" smtClean="0">
                <a:solidFill>
                  <a:srgbClr val="1A1A00"/>
                </a:solidFill>
                <a:latin typeface="MyriadMM_565_600_" charset="0"/>
              </a:rPr>
              <a:t>局部性原理</a:t>
            </a:r>
            <a:endParaRPr lang="en-US" altLang="zh-CN" sz="4000" dirty="0">
              <a:solidFill>
                <a:srgbClr val="1A1A00"/>
              </a:solidFill>
              <a:latin typeface="MyriadMM_565_600_" charset="0"/>
            </a:endParaRPr>
          </a:p>
        </p:txBody>
      </p:sp>
      <p:sp>
        <p:nvSpPr>
          <p:cNvPr id="283651" name="Rectangle 3"/>
          <p:cNvSpPr>
            <a:spLocks noGrp="1" noChangeArrowheads="1"/>
          </p:cNvSpPr>
          <p:nvPr>
            <p:ph type="body" idx="1"/>
          </p:nvPr>
        </p:nvSpPr>
        <p:spPr>
          <a:xfrm>
            <a:off x="539750" y="1125538"/>
            <a:ext cx="8382000" cy="4800600"/>
          </a:xfrm>
        </p:spPr>
        <p:txBody>
          <a:bodyPr/>
          <a:lstStyle/>
          <a:p>
            <a:pPr>
              <a:lnSpc>
                <a:spcPts val="3840"/>
              </a:lnSpc>
              <a:spcBef>
                <a:spcPct val="30000"/>
              </a:spcBef>
              <a:defRPr/>
            </a:pPr>
            <a:r>
              <a:rPr lang="zh-CN" altLang="en-US" b="1" dirty="0" smtClean="0">
                <a:solidFill>
                  <a:srgbClr val="0033FF"/>
                </a:solidFill>
                <a:effectLst/>
                <a:latin typeface="Comic Sans MS" panose="030F0702030302020204" pitchFamily="66" charset="0"/>
              </a:rPr>
              <a:t>程序特性：</a:t>
            </a:r>
            <a:r>
              <a:rPr lang="zh-CN" altLang="en-US" sz="2800" b="1" dirty="0" smtClean="0">
                <a:solidFill>
                  <a:srgbClr val="990000"/>
                </a:solidFill>
                <a:effectLst/>
                <a:latin typeface="Comic Sans MS" panose="030F0702030302020204" pitchFamily="66" charset="0"/>
              </a:rPr>
              <a:t>趋向于重用最近用过的数据和指令</a:t>
            </a:r>
            <a:endParaRPr lang="en-US" altLang="zh-CN" sz="2800" b="1" dirty="0">
              <a:solidFill>
                <a:srgbClr val="66FFFF"/>
              </a:solidFill>
              <a:effectLst/>
              <a:latin typeface="Comic Sans MS" panose="030F0702030302020204" pitchFamily="66" charset="0"/>
            </a:endParaRPr>
          </a:p>
          <a:p>
            <a:pPr>
              <a:lnSpc>
                <a:spcPts val="3840"/>
              </a:lnSpc>
              <a:spcBef>
                <a:spcPct val="30000"/>
              </a:spcBef>
              <a:defRPr/>
            </a:pPr>
            <a:r>
              <a:rPr lang="zh-CN" altLang="en-US" b="1" dirty="0" smtClean="0">
                <a:solidFill>
                  <a:srgbClr val="000000"/>
                </a:solidFill>
                <a:effectLst/>
                <a:latin typeface="Comic Sans MS" panose="030F0702030302020204" pitchFamily="66" charset="0"/>
              </a:rPr>
              <a:t>经验法则：</a:t>
            </a:r>
            <a:endParaRPr lang="en-US" altLang="zh-CN" b="1" dirty="0">
              <a:solidFill>
                <a:srgbClr val="FFFFFF"/>
              </a:solidFill>
              <a:effectLst/>
              <a:latin typeface="Comic Sans MS" panose="030F0702030302020204" pitchFamily="66" charset="0"/>
            </a:endParaRPr>
          </a:p>
          <a:p>
            <a:pPr lvl="1">
              <a:lnSpc>
                <a:spcPts val="3840"/>
              </a:lnSpc>
              <a:spcBef>
                <a:spcPct val="30000"/>
              </a:spcBef>
              <a:defRPr/>
            </a:pPr>
            <a:r>
              <a:rPr lang="zh-CN" altLang="en-US" b="1" dirty="0" smtClean="0">
                <a:solidFill>
                  <a:srgbClr val="000000"/>
                </a:solidFill>
                <a:effectLst/>
                <a:latin typeface="Comic Sans MS" panose="030F0702030302020204" pitchFamily="66" charset="0"/>
              </a:rPr>
              <a:t>一个程序</a:t>
            </a:r>
            <a:r>
              <a:rPr lang="en-US" altLang="zh-CN" b="1" dirty="0" smtClean="0">
                <a:solidFill>
                  <a:srgbClr val="990000"/>
                </a:solidFill>
                <a:effectLst/>
                <a:latin typeface="Comic Sans MS" panose="030F0702030302020204" pitchFamily="66" charset="0"/>
              </a:rPr>
              <a:t>90</a:t>
            </a:r>
            <a:r>
              <a:rPr lang="en-US" altLang="zh-CN" b="1" dirty="0">
                <a:solidFill>
                  <a:srgbClr val="99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的执行时间仅仅执行</a:t>
            </a:r>
            <a:r>
              <a:rPr lang="en-US" altLang="zh-CN" b="1" dirty="0" smtClean="0">
                <a:solidFill>
                  <a:srgbClr val="00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其</a:t>
            </a:r>
            <a:r>
              <a:rPr lang="en-US" altLang="zh-CN" b="1" dirty="0" smtClean="0">
                <a:solidFill>
                  <a:srgbClr val="0000FF"/>
                </a:solidFill>
                <a:effectLst/>
                <a:latin typeface="Comic Sans MS" panose="030F0702030302020204" pitchFamily="66" charset="0"/>
              </a:rPr>
              <a:t>10</a:t>
            </a:r>
            <a:r>
              <a:rPr lang="en-US" altLang="zh-CN" b="1" dirty="0">
                <a:solidFill>
                  <a:srgbClr val="0000FF"/>
                </a:solidFill>
                <a:effectLst/>
                <a:latin typeface="Comic Sans MS" panose="030F0702030302020204" pitchFamily="66" charset="0"/>
              </a:rPr>
              <a:t>%</a:t>
            </a:r>
            <a:r>
              <a:rPr lang="en-US" altLang="zh-CN" b="1" dirty="0">
                <a:solidFill>
                  <a:srgbClr val="000000"/>
                </a:solidFill>
                <a:effectLst/>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的代码。</a:t>
            </a:r>
            <a:endParaRPr lang="en-US" altLang="zh-CN" b="1" dirty="0">
              <a:solidFill>
                <a:srgbClr val="FFFFFF"/>
              </a:solidFill>
              <a:effectLst/>
              <a:latin typeface="Comic Sans MS" panose="030F0702030302020204" pitchFamily="66" charset="0"/>
            </a:endParaRPr>
          </a:p>
          <a:p>
            <a:pPr>
              <a:lnSpc>
                <a:spcPts val="3840"/>
              </a:lnSpc>
              <a:spcBef>
                <a:spcPct val="30000"/>
              </a:spcBef>
              <a:defRPr/>
            </a:pPr>
            <a:r>
              <a:rPr lang="zh-CN" altLang="en-US" b="1" dirty="0" smtClean="0">
                <a:solidFill>
                  <a:srgbClr val="0033FF"/>
                </a:solidFill>
                <a:effectLst/>
                <a:latin typeface="Comic Sans MS" panose="030F0702030302020204" pitchFamily="66" charset="0"/>
              </a:rPr>
              <a:t>时间局部性（</a:t>
            </a:r>
            <a:r>
              <a:rPr lang="en-US" altLang="zh-CN" b="1" dirty="0" smtClean="0">
                <a:solidFill>
                  <a:srgbClr val="0033FF"/>
                </a:solidFill>
                <a:effectLst/>
                <a:latin typeface="Comic Sans MS" panose="030F0702030302020204" pitchFamily="66" charset="0"/>
              </a:rPr>
              <a:t>Temporal locality</a:t>
            </a:r>
            <a:r>
              <a:rPr lang="zh-CN" altLang="en-US" b="1" dirty="0" smtClean="0">
                <a:solidFill>
                  <a:srgbClr val="0033FF"/>
                </a:solidFill>
                <a:effectLst/>
                <a:latin typeface="Comic Sans MS" panose="030F0702030302020204" pitchFamily="66" charset="0"/>
              </a:rPr>
              <a:t>）</a:t>
            </a:r>
            <a:r>
              <a:rPr lang="en-US" altLang="zh-CN" b="1" dirty="0" smtClean="0">
                <a:solidFill>
                  <a:srgbClr val="000000"/>
                </a:solidFill>
                <a:effectLst/>
                <a:latin typeface="Comic Sans MS" panose="030F0702030302020204" pitchFamily="66" charset="0"/>
              </a:rPr>
              <a:t> </a:t>
            </a:r>
            <a:endParaRPr lang="en-US" altLang="zh-CN" b="1" dirty="0">
              <a:solidFill>
                <a:srgbClr val="FFFFFF"/>
              </a:solidFill>
              <a:effectLst/>
              <a:latin typeface="Comic Sans MS" panose="030F0702030302020204" pitchFamily="66" charset="0"/>
            </a:endParaRPr>
          </a:p>
          <a:p>
            <a:pPr lvl="1">
              <a:lnSpc>
                <a:spcPts val="3840"/>
              </a:lnSpc>
              <a:spcBef>
                <a:spcPct val="30000"/>
              </a:spcBef>
              <a:defRPr/>
            </a:pPr>
            <a:r>
              <a:rPr lang="zh-CN" altLang="en-US" b="1" dirty="0" smtClean="0">
                <a:solidFill>
                  <a:srgbClr val="000000"/>
                </a:solidFill>
                <a:effectLst/>
                <a:latin typeface="Comic Sans MS" panose="030F0702030302020204" pitchFamily="66" charset="0"/>
              </a:rPr>
              <a:t>最近访问过的项很可能近期将被访问。</a:t>
            </a:r>
            <a:endParaRPr lang="en-US" altLang="zh-CN" b="1" dirty="0">
              <a:solidFill>
                <a:srgbClr val="FFFFFF"/>
              </a:solidFill>
              <a:effectLst/>
              <a:latin typeface="Comic Sans MS" panose="030F0702030302020204" pitchFamily="66" charset="0"/>
            </a:endParaRPr>
          </a:p>
          <a:p>
            <a:pPr>
              <a:lnSpc>
                <a:spcPts val="3840"/>
              </a:lnSpc>
              <a:spcBef>
                <a:spcPct val="30000"/>
              </a:spcBef>
              <a:defRPr/>
            </a:pPr>
            <a:r>
              <a:rPr lang="zh-CN" altLang="en-US" b="1" dirty="0" smtClean="0">
                <a:solidFill>
                  <a:srgbClr val="0033FF"/>
                </a:solidFill>
                <a:effectLst/>
                <a:latin typeface="Comic Sans MS" panose="030F0702030302020204" pitchFamily="66" charset="0"/>
              </a:rPr>
              <a:t>空间局部性（</a:t>
            </a:r>
            <a:r>
              <a:rPr lang="en-US" altLang="zh-CN" b="1" dirty="0" smtClean="0">
                <a:solidFill>
                  <a:srgbClr val="0033FF"/>
                </a:solidFill>
                <a:effectLst/>
                <a:latin typeface="Comic Sans MS" panose="030F0702030302020204" pitchFamily="66" charset="0"/>
              </a:rPr>
              <a:t>Spatial locality</a:t>
            </a:r>
            <a:r>
              <a:rPr lang="zh-CN" altLang="en-US" b="1" dirty="0" smtClean="0">
                <a:solidFill>
                  <a:srgbClr val="0033FF"/>
                </a:solidFill>
                <a:effectLst/>
                <a:latin typeface="Comic Sans MS" panose="030F0702030302020204" pitchFamily="66" charset="0"/>
              </a:rPr>
              <a:t>）</a:t>
            </a:r>
            <a:r>
              <a:rPr lang="en-US" altLang="zh-CN" b="1" dirty="0" smtClean="0">
                <a:solidFill>
                  <a:srgbClr val="0033FF"/>
                </a:solidFill>
                <a:effectLst/>
                <a:latin typeface="Comic Sans MS" panose="030F0702030302020204" pitchFamily="66" charset="0"/>
              </a:rPr>
              <a:t> </a:t>
            </a:r>
            <a:endParaRPr lang="en-US" altLang="zh-CN" b="1" dirty="0">
              <a:solidFill>
                <a:srgbClr val="FFCC00"/>
              </a:solidFill>
              <a:effectLst/>
              <a:latin typeface="Comic Sans MS" panose="030F0702030302020204" pitchFamily="66" charset="0"/>
            </a:endParaRPr>
          </a:p>
          <a:p>
            <a:pPr lvl="1">
              <a:lnSpc>
                <a:spcPts val="3840"/>
              </a:lnSpc>
              <a:spcBef>
                <a:spcPct val="30000"/>
              </a:spcBef>
              <a:defRPr/>
            </a:pPr>
            <a:r>
              <a:rPr lang="zh-CN" altLang="en-US" b="1" dirty="0" smtClean="0">
                <a:solidFill>
                  <a:srgbClr val="000000"/>
                </a:solidFill>
              </a:rPr>
              <a:t>地址相近单元的内容趋向于在一定时间内被相近访问。</a:t>
            </a:r>
            <a:endParaRPr lang="en-US" altLang="zh-CN" b="1" dirty="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xfrm>
            <a:off x="500063" y="214313"/>
            <a:ext cx="8305800" cy="990600"/>
          </a:xfrm>
        </p:spPr>
        <p:txBody>
          <a:bodyPr/>
          <a:lstStyle/>
          <a:p>
            <a:pPr>
              <a:defRPr/>
            </a:pPr>
            <a:r>
              <a:rPr lang="zh-CN" altLang="en-US" dirty="0" smtClean="0">
                <a:solidFill>
                  <a:srgbClr val="1A1A00"/>
                </a:solidFill>
              </a:rPr>
              <a:t>注重</a:t>
            </a:r>
            <a:r>
              <a:rPr lang="zh-CN" altLang="en-US" dirty="0" smtClean="0">
                <a:solidFill>
                  <a:srgbClr val="003FFF"/>
                </a:solidFill>
              </a:rPr>
              <a:t>常用事件</a:t>
            </a:r>
            <a:endParaRPr lang="en-US" altLang="zh-CN" dirty="0">
              <a:solidFill>
                <a:srgbClr val="003FFF"/>
              </a:solidFill>
            </a:endParaRPr>
          </a:p>
        </p:txBody>
      </p:sp>
      <p:sp>
        <p:nvSpPr>
          <p:cNvPr id="73732" name="Rectangle 3"/>
          <p:cNvSpPr>
            <a:spLocks noGrp="1" noChangeArrowheads="1"/>
          </p:cNvSpPr>
          <p:nvPr>
            <p:ph type="body" idx="1"/>
          </p:nvPr>
        </p:nvSpPr>
        <p:spPr>
          <a:xfrm>
            <a:off x="468313" y="1341438"/>
            <a:ext cx="8229600" cy="4953000"/>
          </a:xfrm>
        </p:spPr>
        <p:txBody>
          <a:bodyPr/>
          <a:lstStyle/>
          <a:p>
            <a:pPr>
              <a:lnSpc>
                <a:spcPct val="90000"/>
              </a:lnSpc>
              <a:defRPr/>
            </a:pPr>
            <a:r>
              <a:rPr lang="zh-CN" altLang="en-US" sz="2800" b="1" dirty="0" smtClean="0">
                <a:solidFill>
                  <a:srgbClr val="000000"/>
                </a:solidFill>
                <a:effectLst/>
                <a:latin typeface="Comic Sans MS" panose="030F0702030302020204" pitchFamily="66" charset="0"/>
              </a:rPr>
              <a:t>计算机设计最重要和普遍原则</a:t>
            </a:r>
            <a:endParaRPr lang="en-US" altLang="zh-CN" sz="2800" b="1" dirty="0" smtClean="0">
              <a:solidFill>
                <a:srgbClr val="FFFFFF"/>
              </a:solidFill>
              <a:effectLst/>
              <a:latin typeface="Comic Sans MS" panose="030F0702030302020204" pitchFamily="66" charset="0"/>
            </a:endParaRPr>
          </a:p>
          <a:p>
            <a:pPr lvl="1">
              <a:lnSpc>
                <a:spcPct val="90000"/>
              </a:lnSpc>
              <a:defRPr/>
            </a:pPr>
            <a:r>
              <a:rPr lang="zh-CN" altLang="en-US" sz="2400" b="1" dirty="0" smtClean="0">
                <a:solidFill>
                  <a:srgbClr val="000000"/>
                </a:solidFill>
                <a:effectLst/>
                <a:latin typeface="Comic Sans MS" panose="030F0702030302020204" pitchFamily="66" charset="0"/>
              </a:rPr>
              <a:t>功耗、资源分配、性能、可靠性</a:t>
            </a:r>
            <a:endParaRPr lang="en-US" altLang="zh-CN" sz="2400" b="1" dirty="0" smtClean="0">
              <a:solidFill>
                <a:srgbClr val="FFFFFF"/>
              </a:solidFill>
              <a:effectLst/>
              <a:latin typeface="Comic Sans MS" panose="030F0702030302020204" pitchFamily="66" charset="0"/>
            </a:endParaRPr>
          </a:p>
          <a:p>
            <a:pPr lvl="1">
              <a:lnSpc>
                <a:spcPct val="90000"/>
              </a:lnSpc>
              <a:defRPr/>
            </a:pPr>
            <a:r>
              <a:rPr lang="zh-CN" altLang="en-US" sz="2400" b="1" dirty="0" smtClean="0">
                <a:solidFill>
                  <a:srgbClr val="000000"/>
                </a:solidFill>
                <a:effectLst/>
                <a:latin typeface="Comic Sans MS" panose="030F0702030302020204" pitchFamily="66" charset="0"/>
              </a:rPr>
              <a:t>经验法则：</a:t>
            </a:r>
            <a:r>
              <a:rPr lang="en-US" altLang="zh-CN" sz="2400" b="1" dirty="0" smtClean="0">
                <a:solidFill>
                  <a:srgbClr val="0000FF"/>
                </a:solidFill>
                <a:effectLst/>
                <a:latin typeface="Comic Sans MS" panose="030F0702030302020204" pitchFamily="66" charset="0"/>
              </a:rPr>
              <a:t>simple is fast.</a:t>
            </a:r>
            <a:endParaRPr lang="en-US" altLang="zh-CN" sz="2400" b="1" dirty="0" smtClean="0">
              <a:solidFill>
                <a:srgbClr val="FFFF00"/>
              </a:solidFill>
              <a:effectLst/>
              <a:latin typeface="Comic Sans MS" panose="030F0702030302020204" pitchFamily="66" charset="0"/>
            </a:endParaRPr>
          </a:p>
          <a:p>
            <a:pPr lvl="1">
              <a:lnSpc>
                <a:spcPct val="90000"/>
              </a:lnSpc>
              <a:defRPr/>
            </a:pPr>
            <a:r>
              <a:rPr lang="zh-CN" altLang="en-US" sz="2400" b="1" dirty="0" smtClean="0">
                <a:solidFill>
                  <a:srgbClr val="0000FF"/>
                </a:solidFill>
                <a:effectLst/>
                <a:latin typeface="Comic Sans MS" panose="030F0702030302020204" pitchFamily="66" charset="0"/>
              </a:rPr>
              <a:t>简化常用事件，速度能够更快</a:t>
            </a:r>
            <a:endParaRPr lang="en-US" altLang="zh-CN" sz="2400" b="1" dirty="0" smtClean="0">
              <a:solidFill>
                <a:srgbClr val="FFFF00"/>
              </a:solidFill>
              <a:effectLst/>
              <a:latin typeface="Comic Sans MS" panose="030F0702030302020204" pitchFamily="66" charset="0"/>
            </a:endParaRPr>
          </a:p>
          <a:p>
            <a:pPr>
              <a:lnSpc>
                <a:spcPct val="120000"/>
              </a:lnSpc>
              <a:buFont typeface="Wingdings" panose="05000000000000000000" pitchFamily="2" charset="2"/>
              <a:buNone/>
              <a:defRPr/>
            </a:pPr>
            <a:r>
              <a:rPr lang="zh-CN" altLang="en-US" sz="2400" b="1" dirty="0" smtClean="0">
                <a:solidFill>
                  <a:srgbClr val="000000"/>
                </a:solidFill>
              </a:rPr>
              <a:t>            </a:t>
            </a:r>
            <a:r>
              <a:rPr lang="zh-CN" altLang="en-US" sz="2400" b="1" dirty="0" smtClean="0">
                <a:solidFill>
                  <a:srgbClr val="990000"/>
                </a:solidFill>
              </a:rPr>
              <a:t>例如：CPU中两个数相加，结果可能产生溢出，</a:t>
            </a:r>
            <a:r>
              <a:rPr lang="zh-CN" altLang="en-US" sz="2400" b="1" dirty="0" smtClean="0">
                <a:solidFill>
                  <a:srgbClr val="000000"/>
                </a:solidFill>
              </a:rPr>
              <a:t>溢出情况较少</a:t>
            </a:r>
            <a:r>
              <a:rPr lang="zh-CN" altLang="en-US" sz="2400" b="1" dirty="0" smtClean="0"/>
              <a:t>，</a:t>
            </a:r>
            <a:r>
              <a:rPr lang="zh-CN" altLang="en-US" sz="2400" b="1" dirty="0" smtClean="0">
                <a:solidFill>
                  <a:srgbClr val="0000FF"/>
                </a:solidFill>
              </a:rPr>
              <a:t>不溢出</a:t>
            </a:r>
            <a:r>
              <a:rPr lang="zh-CN" altLang="en-US" sz="2400" b="1" dirty="0" smtClean="0">
                <a:solidFill>
                  <a:srgbClr val="990000"/>
                </a:solidFill>
              </a:rPr>
              <a:t>才是常见情况。因此，可以通过</a:t>
            </a:r>
            <a:r>
              <a:rPr lang="zh-CN" altLang="en-US" sz="2400" b="1" dirty="0" smtClean="0">
                <a:solidFill>
                  <a:srgbClr val="0000FF"/>
                </a:solidFill>
              </a:rPr>
              <a:t>简化不溢出相加</a:t>
            </a:r>
            <a:r>
              <a:rPr lang="zh-CN" altLang="en-US" sz="2400" b="1" dirty="0" smtClean="0">
                <a:solidFill>
                  <a:srgbClr val="990000"/>
                </a:solidFill>
              </a:rPr>
              <a:t>的操作来提高机器的性能。</a:t>
            </a:r>
            <a:endParaRPr lang="zh-CN" altLang="en-US" sz="2400" b="1" dirty="0" smtClean="0">
              <a:solidFill>
                <a:srgbClr val="66FFFF"/>
              </a:solidFill>
            </a:endParaRPr>
          </a:p>
          <a:p>
            <a:pPr>
              <a:lnSpc>
                <a:spcPct val="120000"/>
              </a:lnSpc>
              <a:buFont typeface="Wingdings" panose="05000000000000000000" pitchFamily="2" charset="2"/>
              <a:buNone/>
              <a:defRPr/>
            </a:pPr>
            <a:r>
              <a:rPr lang="zh-CN" altLang="en-US" sz="2400" b="1" dirty="0" smtClean="0">
                <a:solidFill>
                  <a:srgbClr val="000000"/>
                </a:solidFill>
                <a:sym typeface="Arial" panose="020B0604020202020204" pitchFamily="34" charset="0"/>
              </a:rPr>
              <a:t>             </a:t>
            </a:r>
            <a:r>
              <a:rPr lang="zh-CN" altLang="en-US" sz="2400" b="1" dirty="0" smtClean="0">
                <a:solidFill>
                  <a:srgbClr val="990000"/>
                </a:solidFill>
                <a:sym typeface="Arial" panose="020B0604020202020204" pitchFamily="34" charset="0"/>
              </a:rPr>
              <a:t>例如：处理器中的</a:t>
            </a:r>
            <a:r>
              <a:rPr lang="zh-CN" altLang="en-US" sz="2400" b="1" dirty="0" smtClean="0">
                <a:solidFill>
                  <a:srgbClr val="0000FF"/>
                </a:solidFill>
                <a:sym typeface="Arial" panose="020B0604020202020204" pitchFamily="34" charset="0"/>
              </a:rPr>
              <a:t>取指和译码</a:t>
            </a:r>
            <a:r>
              <a:rPr lang="zh-CN" altLang="en-US" sz="2400" b="1" dirty="0" smtClean="0">
                <a:solidFill>
                  <a:srgbClr val="990000"/>
                </a:solidFill>
                <a:sym typeface="Arial" panose="020B0604020202020204" pitchFamily="34" charset="0"/>
              </a:rPr>
              <a:t>单元要比乘法单元使用得更加频繁，因此，应</a:t>
            </a:r>
            <a:r>
              <a:rPr lang="zh-CN" altLang="en-US" sz="2400" b="1" dirty="0" smtClean="0">
                <a:solidFill>
                  <a:srgbClr val="000000"/>
                </a:solidFill>
                <a:sym typeface="Arial" panose="020B0604020202020204" pitchFamily="34" charset="0"/>
              </a:rPr>
              <a:t>注重</a:t>
            </a:r>
            <a:r>
              <a:rPr lang="zh-CN" altLang="en-US" sz="2400" b="1" dirty="0" smtClean="0">
                <a:solidFill>
                  <a:srgbClr val="0000FF"/>
                </a:solidFill>
                <a:sym typeface="Arial" panose="020B0604020202020204" pitchFamily="34" charset="0"/>
              </a:rPr>
              <a:t>这两个单元的性能设计</a:t>
            </a:r>
            <a:r>
              <a:rPr lang="zh-CN" altLang="en-US" sz="2400" b="1" dirty="0" smtClean="0">
                <a:solidFill>
                  <a:srgbClr val="990000"/>
                </a:solidFill>
                <a:sym typeface="Arial" panose="020B0604020202020204" pitchFamily="34" charset="0"/>
              </a:rPr>
              <a:t>。</a:t>
            </a:r>
            <a:endParaRPr lang="en-US" altLang="zh-CN" b="1" dirty="0" smtClean="0">
              <a:solidFill>
                <a:srgbClr val="66FFFF"/>
              </a:solidFill>
              <a:effectLst/>
              <a:latin typeface="Comic Sans MS" panose="030F0702030302020204" pitchFamily="66" charset="0"/>
            </a:endParaRPr>
          </a:p>
          <a:p>
            <a:pPr>
              <a:lnSpc>
                <a:spcPct val="90000"/>
              </a:lnSpc>
              <a:defRPr/>
            </a:pPr>
            <a:r>
              <a:rPr lang="zh-CN" altLang="en-US" sz="2800" b="1" dirty="0" smtClean="0">
                <a:solidFill>
                  <a:srgbClr val="000000"/>
                </a:solidFill>
                <a:effectLst/>
                <a:latin typeface="Comic Sans MS" panose="030F0702030302020204" pitchFamily="66" charset="0"/>
              </a:rPr>
              <a:t>量化这个原则的基本定律：</a:t>
            </a:r>
            <a:r>
              <a:rPr lang="en-US" altLang="zh-CN" sz="2800" b="1" i="1" dirty="0" smtClean="0">
                <a:solidFill>
                  <a:srgbClr val="000000"/>
                </a:solidFill>
                <a:effectLst/>
                <a:latin typeface="Comic Sans MS" panose="030F0702030302020204" pitchFamily="66" charset="0"/>
              </a:rPr>
              <a:t>Amdahl’s Law</a:t>
            </a:r>
            <a:endParaRPr lang="en-US" altLang="zh-CN" sz="2800" b="1" dirty="0"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1042988" y="520700"/>
            <a:ext cx="7273925" cy="460375"/>
          </a:xfrm>
        </p:spPr>
        <p:txBody>
          <a:bodyPr/>
          <a:lstStyle/>
          <a:p>
            <a:pPr>
              <a:defRPr/>
            </a:pPr>
            <a:r>
              <a:rPr lang="en-US" altLang="zh-CN" dirty="0">
                <a:solidFill>
                  <a:srgbClr val="0000FF"/>
                </a:solidFill>
              </a:rPr>
              <a:t>Amdahl</a:t>
            </a:r>
            <a:r>
              <a:rPr lang="en-US" altLang="zh-CN" dirty="0">
                <a:solidFill>
                  <a:srgbClr val="0000FF"/>
                </a:solidFill>
                <a:latin typeface="Arial" panose="020B0604020202020204"/>
              </a:rPr>
              <a:t>’</a:t>
            </a:r>
            <a:r>
              <a:rPr lang="en-US" altLang="zh-CN" dirty="0">
                <a:solidFill>
                  <a:srgbClr val="0000FF"/>
                </a:solidFill>
              </a:rPr>
              <a:t>s </a:t>
            </a:r>
            <a:r>
              <a:rPr lang="zh-CN" altLang="en-US" dirty="0" smtClean="0">
                <a:solidFill>
                  <a:srgbClr val="0000FF"/>
                </a:solidFill>
              </a:rPr>
              <a:t>定律</a:t>
            </a:r>
            <a:endParaRPr lang="en-US" altLang="zh-CN" dirty="0">
              <a:solidFill>
                <a:srgbClr val="0000FF"/>
              </a:solidFill>
              <a:latin typeface="Arial Narrow" panose="020B0606020202030204" pitchFamily="34" charset="0"/>
            </a:endParaRPr>
          </a:p>
        </p:txBody>
      </p:sp>
      <p:sp>
        <p:nvSpPr>
          <p:cNvPr id="285699" name="Rectangle 3"/>
          <p:cNvSpPr>
            <a:spLocks noGrp="1" noChangeArrowheads="1"/>
          </p:cNvSpPr>
          <p:nvPr>
            <p:ph type="body" idx="1"/>
          </p:nvPr>
        </p:nvSpPr>
        <p:spPr>
          <a:xfrm>
            <a:off x="107950" y="1196975"/>
            <a:ext cx="9036050" cy="1800225"/>
          </a:xfrm>
        </p:spPr>
        <p:txBody>
          <a:bodyPr/>
          <a:lstStyle/>
          <a:p>
            <a:pPr>
              <a:lnSpc>
                <a:spcPts val="3700"/>
              </a:lnSpc>
              <a:defRPr/>
            </a:pPr>
            <a:r>
              <a:rPr lang="zh-CN" altLang="en-US" sz="2800" b="1" dirty="0" smtClean="0">
                <a:solidFill>
                  <a:srgbClr val="000000"/>
                </a:solidFill>
                <a:effectLst/>
              </a:rPr>
              <a:t>采用</a:t>
            </a:r>
            <a:r>
              <a:rPr lang="zh-CN" altLang="en-US" sz="2800" b="1" dirty="0" smtClean="0">
                <a:solidFill>
                  <a:srgbClr val="990000"/>
                </a:solidFill>
                <a:effectLst/>
              </a:rPr>
              <a:t>更快的执行方式</a:t>
            </a:r>
            <a:r>
              <a:rPr lang="zh-CN" altLang="en-US" sz="2800" b="1" dirty="0" smtClean="0">
                <a:solidFill>
                  <a:srgbClr val="000000"/>
                </a:solidFill>
                <a:effectLst/>
              </a:rPr>
              <a:t>后所获得的</a:t>
            </a:r>
            <a:r>
              <a:rPr lang="zh-CN" altLang="en-US" sz="2800" b="1" dirty="0" smtClean="0">
                <a:solidFill>
                  <a:srgbClr val="0000FF"/>
                </a:solidFill>
                <a:effectLst/>
              </a:rPr>
              <a:t>系统性能提高</a:t>
            </a:r>
            <a:r>
              <a:rPr lang="zh-CN" altLang="en-US" sz="2800" b="1" dirty="0" smtClean="0">
                <a:solidFill>
                  <a:srgbClr val="000000"/>
                </a:solidFill>
                <a:effectLst/>
              </a:rPr>
              <a:t>，与</a:t>
            </a:r>
            <a:endParaRPr lang="en-US" altLang="zh-CN" sz="2800" b="1" dirty="0" smtClean="0">
              <a:solidFill>
                <a:srgbClr val="FFFFFF"/>
              </a:solidFill>
              <a:effectLst/>
            </a:endParaRPr>
          </a:p>
          <a:p>
            <a:pPr marL="0" indent="0">
              <a:lnSpc>
                <a:spcPts val="3700"/>
              </a:lnSpc>
              <a:buFont typeface="Wingdings" panose="05000000000000000000" pitchFamily="2" charset="2"/>
              <a:buNone/>
              <a:defRPr/>
            </a:pPr>
            <a:r>
              <a:rPr lang="en-US" altLang="zh-CN" sz="2800" b="1" dirty="0">
                <a:solidFill>
                  <a:srgbClr val="000000"/>
                </a:solidFill>
                <a:effectLst/>
              </a:rPr>
              <a:t> </a:t>
            </a:r>
            <a:r>
              <a:rPr lang="en-US" altLang="zh-CN" sz="2800" b="1" dirty="0" smtClean="0">
                <a:solidFill>
                  <a:srgbClr val="000000"/>
                </a:solidFill>
                <a:effectLst/>
              </a:rPr>
              <a:t> </a:t>
            </a:r>
            <a:r>
              <a:rPr lang="zh-CN" altLang="en-US" sz="2800" b="1" dirty="0" smtClean="0">
                <a:solidFill>
                  <a:srgbClr val="000000"/>
                </a:solidFill>
                <a:effectLst/>
              </a:rPr>
              <a:t>这种</a:t>
            </a:r>
            <a:r>
              <a:rPr lang="zh-CN" altLang="en-US" sz="2800" b="1" dirty="0" smtClean="0">
                <a:solidFill>
                  <a:srgbClr val="990000"/>
                </a:solidFill>
                <a:effectLst/>
              </a:rPr>
              <a:t>执行方式</a:t>
            </a:r>
            <a:r>
              <a:rPr lang="zh-CN" altLang="en-US" sz="2800" b="1" dirty="0" smtClean="0">
                <a:solidFill>
                  <a:srgbClr val="000000"/>
                </a:solidFill>
                <a:effectLst/>
              </a:rPr>
              <a:t>的</a:t>
            </a:r>
            <a:r>
              <a:rPr lang="zh-CN" altLang="en-US" sz="2800" b="1" dirty="0" smtClean="0">
                <a:solidFill>
                  <a:srgbClr val="003FFF"/>
                </a:solidFill>
                <a:effectLst/>
              </a:rPr>
              <a:t>使用频率</a:t>
            </a:r>
            <a:r>
              <a:rPr lang="zh-CN" altLang="en-US" sz="2800" b="1" dirty="0" smtClean="0">
                <a:solidFill>
                  <a:srgbClr val="000000"/>
                </a:solidFill>
                <a:effectLst/>
              </a:rPr>
              <a:t>或</a:t>
            </a:r>
            <a:r>
              <a:rPr lang="zh-CN" altLang="en-US" sz="2800" b="1" dirty="0" smtClean="0">
                <a:solidFill>
                  <a:srgbClr val="0000FF"/>
                </a:solidFill>
                <a:effectLst/>
              </a:rPr>
              <a:t>占总执行时间的比例</a:t>
            </a:r>
            <a:r>
              <a:rPr lang="zh-CN" altLang="en-US" sz="2800" b="1" dirty="0" smtClean="0">
                <a:solidFill>
                  <a:srgbClr val="000000"/>
                </a:solidFill>
                <a:effectLst/>
              </a:rPr>
              <a:t>有关。</a:t>
            </a:r>
            <a:endParaRPr lang="en-US" altLang="zh-CN" sz="2800" b="1" dirty="0">
              <a:solidFill>
                <a:srgbClr val="FFFFFF"/>
              </a:solidFill>
              <a:effectLst/>
              <a:latin typeface="Comic Sans MS" panose="030F0702030302020204" pitchFamily="66" charset="0"/>
            </a:endParaRPr>
          </a:p>
          <a:p>
            <a:pPr>
              <a:lnSpc>
                <a:spcPts val="3700"/>
              </a:lnSpc>
              <a:defRPr/>
            </a:pPr>
            <a:r>
              <a:rPr lang="en-US" altLang="zh-CN" sz="2800" b="1" dirty="0" smtClean="0">
                <a:solidFill>
                  <a:srgbClr val="000000"/>
                </a:solidFill>
                <a:effectLst/>
                <a:latin typeface="Comic Sans MS" panose="030F0702030302020204" pitchFamily="66" charset="0"/>
              </a:rPr>
              <a:t>Example</a:t>
            </a:r>
            <a:endParaRPr lang="en-US" altLang="zh-CN" dirty="0">
              <a:solidFill>
                <a:srgbClr val="000000"/>
              </a:solidFill>
            </a:endParaRPr>
          </a:p>
        </p:txBody>
      </p:sp>
      <p:sp>
        <p:nvSpPr>
          <p:cNvPr id="27" name="Rectangle 3"/>
          <p:cNvSpPr txBox="1">
            <a:spLocks noChangeArrowheads="1"/>
          </p:cNvSpPr>
          <p:nvPr/>
        </p:nvSpPr>
        <p:spPr bwMode="auto">
          <a:xfrm>
            <a:off x="363840" y="5197278"/>
            <a:ext cx="8164513" cy="1295400"/>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a:lnSpc>
                <a:spcPct val="115000"/>
              </a:lnSpc>
              <a:buClr>
                <a:schemeClr val="tx1"/>
              </a:buClr>
              <a:buFontTx/>
              <a:buChar char="•"/>
            </a:pPr>
            <a:r>
              <a:rPr lang="zh-CN" altLang="en-US" sz="2800" b="1" kern="0" dirty="0" smtClean="0">
                <a:solidFill>
                  <a:srgbClr val="000000"/>
                </a:solidFill>
                <a:effectLst/>
                <a:latin typeface="Comic Sans MS" panose="030F0702030302020204" pitchFamily="66" charset="0"/>
              </a:rPr>
              <a:t>增加时钟频率</a:t>
            </a:r>
            <a:r>
              <a:rPr lang="zh-CN" altLang="en-US" sz="2800" b="1" kern="0" dirty="0" smtClean="0">
                <a:solidFill>
                  <a:srgbClr val="0000FF"/>
                </a:solidFill>
                <a:effectLst/>
                <a:latin typeface="Comic Sans MS" panose="030F0702030302020204" pitchFamily="66" charset="0"/>
              </a:rPr>
              <a:t>不会影响存储器访问时间</a:t>
            </a:r>
            <a:endParaRPr lang="en-US" altLang="zh-CN" sz="2800" b="1" kern="0" dirty="0" smtClean="0">
              <a:solidFill>
                <a:srgbClr val="FFFF00"/>
              </a:solidFill>
              <a:effectLst/>
              <a:latin typeface="Comic Sans MS" panose="030F0702030302020204" pitchFamily="66" charset="0"/>
            </a:endParaRPr>
          </a:p>
          <a:p>
            <a:pPr>
              <a:lnSpc>
                <a:spcPct val="115000"/>
              </a:lnSpc>
              <a:buClr>
                <a:schemeClr val="tx1"/>
              </a:buClr>
              <a:buFontTx/>
              <a:buChar char="•"/>
            </a:pPr>
            <a:r>
              <a:rPr lang="zh-CN" altLang="en-US" sz="2800" b="1" kern="0" dirty="0" smtClean="0">
                <a:solidFill>
                  <a:srgbClr val="000000"/>
                </a:solidFill>
                <a:effectLst/>
                <a:latin typeface="Comic Sans MS" panose="030F0702030302020204" pitchFamily="66" charset="0"/>
              </a:rPr>
              <a:t>使用浮点处理部件</a:t>
            </a:r>
            <a:r>
              <a:rPr lang="zh-CN" altLang="en-US" sz="2800" b="1" kern="0" dirty="0" smtClean="0">
                <a:solidFill>
                  <a:srgbClr val="0000FF"/>
                </a:solidFill>
                <a:effectLst/>
                <a:latin typeface="Comic Sans MS" panose="030F0702030302020204" pitchFamily="66" charset="0"/>
              </a:rPr>
              <a:t>不会加速整数</a:t>
            </a:r>
            <a:r>
              <a:rPr lang="en-US" altLang="zh-CN" sz="2800" b="1" kern="0" dirty="0" smtClean="0">
                <a:solidFill>
                  <a:srgbClr val="0000FF"/>
                </a:solidFill>
                <a:effectLst/>
                <a:latin typeface="Comic Sans MS" panose="030F0702030302020204" pitchFamily="66" charset="0"/>
              </a:rPr>
              <a:t>ALU</a:t>
            </a:r>
            <a:r>
              <a:rPr lang="zh-CN" altLang="en-US" sz="2800" b="1" kern="0" dirty="0" smtClean="0">
                <a:solidFill>
                  <a:srgbClr val="0000FF"/>
                </a:solidFill>
                <a:effectLst/>
                <a:latin typeface="Comic Sans MS" panose="030F0702030302020204" pitchFamily="66" charset="0"/>
              </a:rPr>
              <a:t>操作</a:t>
            </a:r>
            <a:endParaRPr lang="en-US" altLang="zh-CN" sz="2800" b="1" kern="0" dirty="0" smtClean="0">
              <a:solidFill>
                <a:srgbClr val="0000FF"/>
              </a:solidFill>
              <a:effectLst/>
              <a:latin typeface="Comic Sans MS" panose="030F0702030302020204" pitchFamily="66" charset="0"/>
            </a:endParaRPr>
          </a:p>
        </p:txBody>
      </p:sp>
      <p:graphicFrame>
        <p:nvGraphicFramePr>
          <p:cNvPr id="24" name="表格 23"/>
          <p:cNvGraphicFramePr>
            <a:graphicFrameLocks noGrp="1"/>
          </p:cNvGraphicFramePr>
          <p:nvPr/>
        </p:nvGraphicFramePr>
        <p:xfrm>
          <a:off x="1691680" y="3092146"/>
          <a:ext cx="6192688" cy="370840"/>
        </p:xfrm>
        <a:graphic>
          <a:graphicData uri="http://schemas.openxmlformats.org/drawingml/2006/table">
            <a:tbl>
              <a:tblPr firstRow="1" bandRow="1">
                <a:tableStyleId>{5C22544A-7EE6-4342-B048-85BDC9FD1C3A}</a:tableStyleId>
              </a:tblPr>
              <a:tblGrid>
                <a:gridCol w="1008112"/>
                <a:gridCol w="5184576"/>
              </a:tblGrid>
              <a:tr h="370840">
                <a:tc>
                  <a:txBody>
                    <a:bodyPr/>
                    <a:lstStyle/>
                    <a:p>
                      <a:pPr algn="ctr"/>
                      <a:r>
                        <a:rPr lang="en-US" altLang="zh-CN" sz="1400" dirty="0" smtClean="0"/>
                        <a:t>10s</a:t>
                      </a:r>
                      <a:endParaRPr lang="zh-CN" altLang="en-US" sz="1400" dirty="0"/>
                    </a:p>
                  </a:txBody>
                  <a:tcPr>
                    <a:solidFill>
                      <a:srgbClr val="800000"/>
                    </a:solidFill>
                  </a:tcPr>
                </a:tc>
                <a:tc>
                  <a:txBody>
                    <a:bodyPr/>
                    <a:lstStyle/>
                    <a:p>
                      <a:pPr algn="ctr"/>
                      <a:r>
                        <a:rPr lang="en-US" altLang="zh-CN" sz="1400" dirty="0" smtClean="0"/>
                        <a:t>90s</a:t>
                      </a:r>
                      <a:endParaRPr lang="zh-CN" altLang="en-US" sz="1400" dirty="0"/>
                    </a:p>
                  </a:txBody>
                  <a:tcPr>
                    <a:solidFill>
                      <a:srgbClr val="0070C0"/>
                    </a:solidFill>
                  </a:tcPr>
                </a:tc>
              </a:tr>
            </a:tbl>
          </a:graphicData>
        </a:graphic>
      </p:graphicFrame>
      <p:graphicFrame>
        <p:nvGraphicFramePr>
          <p:cNvPr id="25" name="表格 24"/>
          <p:cNvGraphicFramePr>
            <a:graphicFrameLocks noGrp="1"/>
          </p:cNvGraphicFramePr>
          <p:nvPr/>
        </p:nvGraphicFramePr>
        <p:xfrm>
          <a:off x="2339752" y="3823708"/>
          <a:ext cx="5544616" cy="518160"/>
        </p:xfrm>
        <a:graphic>
          <a:graphicData uri="http://schemas.openxmlformats.org/drawingml/2006/table">
            <a:tbl>
              <a:tblPr firstRow="1" bandRow="1">
                <a:tableStyleId>{5C22544A-7EE6-4342-B048-85BDC9FD1C3A}</a:tableStyleId>
              </a:tblPr>
              <a:tblGrid>
                <a:gridCol w="360040"/>
                <a:gridCol w="5184576"/>
              </a:tblGrid>
              <a:tr h="370840">
                <a:tc>
                  <a:txBody>
                    <a:bodyPr/>
                    <a:lstStyle/>
                    <a:p>
                      <a:pPr algn="ctr"/>
                      <a:r>
                        <a:rPr lang="en-US" altLang="zh-CN" sz="1400" dirty="0" smtClean="0"/>
                        <a:t>2s</a:t>
                      </a:r>
                      <a:endParaRPr lang="zh-CN" altLang="en-US" sz="1400" dirty="0"/>
                    </a:p>
                  </a:txBody>
                  <a:tcPr>
                    <a:solidFill>
                      <a:srgbClr val="800000"/>
                    </a:solidFill>
                  </a:tcPr>
                </a:tc>
                <a:tc>
                  <a:txBody>
                    <a:bodyPr/>
                    <a:lstStyle/>
                    <a:p>
                      <a:pPr algn="ctr"/>
                      <a:r>
                        <a:rPr lang="en-US" altLang="zh-CN" sz="1400" dirty="0" smtClean="0"/>
                        <a:t>90s</a:t>
                      </a:r>
                      <a:endParaRPr lang="zh-CN" altLang="en-US" sz="1400" dirty="0"/>
                    </a:p>
                  </a:txBody>
                  <a:tcPr>
                    <a:solidFill>
                      <a:srgbClr val="0070C0"/>
                    </a:solidFill>
                  </a:tcPr>
                </a:tc>
              </a:tr>
            </a:tbl>
          </a:graphicData>
        </a:graphic>
      </p:graphicFrame>
      <p:sp>
        <p:nvSpPr>
          <p:cNvPr id="28" name="文本框 27"/>
          <p:cNvSpPr txBox="1"/>
          <p:nvPr/>
        </p:nvSpPr>
        <p:spPr>
          <a:xfrm>
            <a:off x="8100392" y="3082981"/>
            <a:ext cx="596638" cy="369332"/>
          </a:xfrm>
          <a:prstGeom prst="rect">
            <a:avLst/>
          </a:prstGeom>
          <a:noFill/>
        </p:spPr>
        <p:txBody>
          <a:bodyPr wrap="none" rtlCol="0">
            <a:spAutoFit/>
          </a:bodyPr>
          <a:lstStyle/>
          <a:p>
            <a:r>
              <a:rPr lang="en-US" altLang="zh-CN" dirty="0" smtClean="0">
                <a:solidFill>
                  <a:srgbClr val="000000"/>
                </a:solidFill>
              </a:rPr>
              <a:t>100s</a:t>
            </a:r>
            <a:endParaRPr lang="zh-CN" altLang="en-US" dirty="0">
              <a:solidFill>
                <a:srgbClr val="000000"/>
              </a:solidFill>
            </a:endParaRPr>
          </a:p>
        </p:txBody>
      </p:sp>
      <p:sp>
        <p:nvSpPr>
          <p:cNvPr id="29" name="文本框 28"/>
          <p:cNvSpPr txBox="1"/>
          <p:nvPr/>
        </p:nvSpPr>
        <p:spPr>
          <a:xfrm>
            <a:off x="8195434" y="3743499"/>
            <a:ext cx="487634" cy="369332"/>
          </a:xfrm>
          <a:prstGeom prst="rect">
            <a:avLst/>
          </a:prstGeom>
          <a:noFill/>
        </p:spPr>
        <p:txBody>
          <a:bodyPr wrap="none" rtlCol="0">
            <a:spAutoFit/>
          </a:bodyPr>
          <a:lstStyle/>
          <a:p>
            <a:r>
              <a:rPr lang="en-US" altLang="zh-CN" dirty="0" smtClean="0">
                <a:solidFill>
                  <a:srgbClr val="000000"/>
                </a:solidFill>
              </a:rPr>
              <a:t>92s</a:t>
            </a:r>
            <a:endParaRPr lang="zh-CN" altLang="en-US" dirty="0">
              <a:solidFill>
                <a:srgbClr val="000000"/>
              </a:solidFill>
            </a:endParaRPr>
          </a:p>
        </p:txBody>
      </p:sp>
      <p:sp>
        <p:nvSpPr>
          <p:cNvPr id="30" name="下箭头 29"/>
          <p:cNvSpPr/>
          <p:nvPr/>
        </p:nvSpPr>
        <p:spPr bwMode="auto">
          <a:xfrm>
            <a:off x="8281110" y="3477870"/>
            <a:ext cx="219341" cy="290092"/>
          </a:xfrm>
          <a:prstGeom prst="downArrow">
            <a:avLst/>
          </a:prstGeom>
          <a:solidFill>
            <a:srgbClr val="800000"/>
          </a:solid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aramond" panose="02020404030301010803" pitchFamily="18" charset="0"/>
              <a:ea typeface="宋体" panose="02010600030101010101" pitchFamily="2" charset="-122"/>
            </a:endParaRPr>
          </a:p>
        </p:txBody>
      </p:sp>
      <p:sp>
        <p:nvSpPr>
          <p:cNvPr id="31" name="文本框 30"/>
          <p:cNvSpPr txBox="1"/>
          <p:nvPr/>
        </p:nvSpPr>
        <p:spPr>
          <a:xfrm>
            <a:off x="327247" y="3409340"/>
            <a:ext cx="1972015" cy="1200329"/>
          </a:xfrm>
          <a:prstGeom prst="rect">
            <a:avLst/>
          </a:prstGeom>
          <a:noFill/>
        </p:spPr>
        <p:txBody>
          <a:bodyPr wrap="none" rtlCol="0">
            <a:spAutoFit/>
          </a:bodyPr>
          <a:lstStyle/>
          <a:p>
            <a:r>
              <a:rPr lang="en-US" altLang="zh-CN" b="1" dirty="0" smtClean="0">
                <a:solidFill>
                  <a:srgbClr val="C00000"/>
                </a:solidFill>
              </a:rPr>
              <a:t>A </a:t>
            </a:r>
            <a:r>
              <a:rPr lang="en-US" altLang="zh-CN" b="1" dirty="0" smtClean="0">
                <a:solidFill>
                  <a:srgbClr val="C00000"/>
                </a:solidFill>
              </a:rPr>
              <a:t>5x</a:t>
            </a:r>
            <a:endParaRPr lang="en-US" altLang="zh-CN" b="1" dirty="0" smtClean="0">
              <a:solidFill>
                <a:srgbClr val="C00000"/>
              </a:solidFill>
            </a:endParaRPr>
          </a:p>
          <a:p>
            <a:r>
              <a:rPr lang="en-US" altLang="zh-CN" b="1" dirty="0" smtClean="0">
                <a:solidFill>
                  <a:srgbClr val="C00000"/>
                </a:solidFill>
              </a:rPr>
              <a:t>Speedup</a:t>
            </a:r>
            <a:endParaRPr lang="en-US" altLang="zh-CN" b="1" dirty="0" smtClean="0">
              <a:solidFill>
                <a:srgbClr val="C00000"/>
              </a:solidFill>
            </a:endParaRPr>
          </a:p>
          <a:p>
            <a:r>
              <a:rPr lang="en-US" altLang="zh-CN" b="1" dirty="0" smtClean="0">
                <a:solidFill>
                  <a:srgbClr val="C00000"/>
                </a:solidFill>
              </a:rPr>
              <a:t>On this part !</a:t>
            </a:r>
            <a:endParaRPr lang="zh-CN" altLang="en-US" b="1" dirty="0">
              <a:solidFill>
                <a:srgbClr val="C00000"/>
              </a:solidFill>
            </a:endParaRPr>
          </a:p>
        </p:txBody>
      </p:sp>
      <p:cxnSp>
        <p:nvCxnSpPr>
          <p:cNvPr id="32" name="直接箭头连接符 31"/>
          <p:cNvCxnSpPr/>
          <p:nvPr/>
        </p:nvCxnSpPr>
        <p:spPr bwMode="auto">
          <a:xfrm flipV="1">
            <a:off x="1475656" y="3477870"/>
            <a:ext cx="348304" cy="450296"/>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3" name="文本框 12"/>
              <p:cNvSpPr txBox="1"/>
              <p:nvPr/>
            </p:nvSpPr>
            <p:spPr>
              <a:xfrm>
                <a:off x="708873" y="4559668"/>
                <a:ext cx="7822654" cy="585481"/>
              </a:xfrm>
              <a:prstGeom prst="rect">
                <a:avLst/>
              </a:prstGeom>
              <a:noFill/>
            </p:spPr>
            <p:txBody>
              <a:bodyPr wrap="none" lIns="0" tIns="0" rIns="0" bIns="0" rtlCol="0">
                <a:spAutoFit/>
              </a:bodyPr>
              <a:lstStyle/>
              <a:p>
                <a:r>
                  <a:rPr lang="zh-CN" altLang="en-US" sz="2000" b="0" dirty="0" smtClean="0">
                    <a:solidFill>
                      <a:schemeClr val="tx1"/>
                    </a:solidFill>
                  </a:rPr>
                  <a:t>改进</a:t>
                </a:r>
                <a14:m>
                  <m:oMath xmlns:m="http://schemas.openxmlformats.org/officeDocument/2006/math">
                    <m:r>
                      <a:rPr lang="zh-CN" altLang="en-US" sz="2000" b="1" i="1" smtClean="0">
                        <a:solidFill>
                          <a:schemeClr val="tx1"/>
                        </a:solidFill>
                        <a:latin typeface="Cambria Math" panose="02040503050406030204" pitchFamily="18" charset="0"/>
                      </a:rPr>
                      <m:t>后的执行时间</m:t>
                    </m:r>
                    <m:r>
                      <a:rPr lang="en-US" altLang="zh-CN" sz="2000" b="1" i="1" smtClean="0">
                        <a:solidFill>
                          <a:schemeClr val="tx1"/>
                        </a:solidFill>
                        <a:latin typeface="Cambria Math" panose="02040503050406030204" pitchFamily="18" charset="0"/>
                      </a:rPr>
                      <m:t>=</m:t>
                    </m:r>
                    <m:f>
                      <m:fPr>
                        <m:ctrlPr>
                          <a:rPr lang="en-US" altLang="zh-CN" sz="2000" i="1" smtClean="0">
                            <a:solidFill>
                              <a:srgbClr val="800000"/>
                            </a:solidFill>
                            <a:latin typeface="Cambria Math" panose="02040503050406030204" pitchFamily="18" charset="0"/>
                          </a:rPr>
                        </m:ctrlPr>
                      </m:fPr>
                      <m:num>
                        <m:r>
                          <a:rPr lang="zh-CN" altLang="en-US" sz="2000" b="1" i="1" smtClean="0">
                            <a:solidFill>
                              <a:srgbClr val="800000"/>
                            </a:solidFill>
                            <a:latin typeface="Cambria Math" panose="02040503050406030204" pitchFamily="18" charset="0"/>
                          </a:rPr>
                          <m:t>改进部分的执行时间</m:t>
                        </m:r>
                      </m:num>
                      <m:den>
                        <m:r>
                          <a:rPr lang="zh-CN" altLang="en-US" sz="2000" b="1" i="1" smtClean="0">
                            <a:solidFill>
                              <a:srgbClr val="800000"/>
                            </a:solidFill>
                            <a:latin typeface="Cambria Math" panose="02040503050406030204" pitchFamily="18" charset="0"/>
                          </a:rPr>
                          <m:t>改进加速比</m:t>
                        </m:r>
                      </m:den>
                    </m:f>
                    <m:r>
                      <a:rPr lang="en-US" altLang="zh-CN" sz="2000" b="1" i="1" smtClean="0">
                        <a:solidFill>
                          <a:srgbClr val="0070C0"/>
                        </a:solidFill>
                        <a:latin typeface="Cambria Math" panose="02040503050406030204" pitchFamily="18" charset="0"/>
                      </a:rPr>
                      <m:t>+</m:t>
                    </m:r>
                    <m:r>
                      <a:rPr lang="zh-CN" altLang="en-US" sz="2000" b="1" i="1" smtClean="0">
                        <a:solidFill>
                          <a:srgbClr val="0070C0"/>
                        </a:solidFill>
                        <a:latin typeface="Cambria Math" panose="02040503050406030204" pitchFamily="18" charset="0"/>
                      </a:rPr>
                      <m:t>不可改进部分的执行时间</m:t>
                    </m:r>
                  </m:oMath>
                </a14:m>
                <a:endParaRPr lang="zh-CN" altLang="en-US" sz="2000" dirty="0">
                  <a:solidFill>
                    <a:srgbClr val="00B050"/>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708873" y="4559668"/>
                <a:ext cx="7822654" cy="585481"/>
              </a:xfrm>
              <a:prstGeom prst="rect">
                <a:avLst/>
              </a:prstGeom>
              <a:blipFill rotWithShape="1">
                <a:blip r:embed="rId1"/>
                <a:stretch>
                  <a:fillRect l="-3" t="-63" r="4" b="65"/>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sz="half" idx="1"/>
          </p:nvPr>
        </p:nvSpPr>
        <p:spPr>
          <a:xfrm>
            <a:off x="714375" y="1143000"/>
            <a:ext cx="8137525" cy="917848"/>
          </a:xfrm>
        </p:spPr>
        <p:txBody>
          <a:bodyPr/>
          <a:lstStyle/>
          <a:p>
            <a:pPr>
              <a:buFont typeface="Wingdings" panose="05000000000000000000" pitchFamily="2" charset="2"/>
              <a:buNone/>
              <a:defRPr/>
            </a:pPr>
            <a:r>
              <a:rPr lang="zh-CN" altLang="en-US" sz="2400" b="1" dirty="0" smtClean="0">
                <a:solidFill>
                  <a:srgbClr val="000000"/>
                </a:solidFill>
                <a:effectLst/>
              </a:rPr>
              <a:t>          Amdahl</a:t>
            </a:r>
            <a:r>
              <a:rPr lang="zh-CN" altLang="en-US" sz="2400" b="1" dirty="0">
                <a:solidFill>
                  <a:srgbClr val="000000"/>
                </a:solidFill>
                <a:effectLst/>
              </a:rPr>
              <a:t>定律定义了一台计算机系统</a:t>
            </a:r>
            <a:r>
              <a:rPr lang="zh-CN" altLang="en-US" sz="2400" b="1" dirty="0">
                <a:solidFill>
                  <a:srgbClr val="990000"/>
                </a:solidFill>
                <a:effectLst/>
              </a:rPr>
              <a:t>采用某种改进措施</a:t>
            </a:r>
            <a:r>
              <a:rPr lang="zh-CN" altLang="en-US" sz="2400" b="1" dirty="0">
                <a:solidFill>
                  <a:srgbClr val="000000"/>
                </a:solidFill>
                <a:effectLst/>
              </a:rPr>
              <a:t>所取得的</a:t>
            </a:r>
            <a:r>
              <a:rPr lang="zh-CN" altLang="en-US" sz="2400" b="1" dirty="0" smtClean="0">
                <a:solidFill>
                  <a:srgbClr val="0033FF"/>
                </a:solidFill>
                <a:effectLst/>
              </a:rPr>
              <a:t>加速比：</a:t>
            </a:r>
            <a:r>
              <a:rPr lang="zh-CN" altLang="en-US" sz="2400" b="1" dirty="0" smtClean="0">
                <a:solidFill>
                  <a:srgbClr val="000000"/>
                </a:solidFill>
                <a:effectLst/>
              </a:rPr>
              <a:t>         </a:t>
            </a:r>
            <a:endParaRPr lang="zh-CN" altLang="en-US" sz="2400" b="1" dirty="0">
              <a:solidFill>
                <a:srgbClr val="000000"/>
              </a:solidFill>
              <a:effectLst/>
            </a:endParaRPr>
          </a:p>
        </p:txBody>
      </p:sp>
      <p:sp>
        <p:nvSpPr>
          <p:cNvPr id="84997" name="Rectangle 5"/>
          <p:cNvSpPr>
            <a:spLocks noGrp="1" noChangeArrowheads="1"/>
          </p:cNvSpPr>
          <p:nvPr/>
        </p:nvSpPr>
        <p:spPr bwMode="auto">
          <a:xfrm>
            <a:off x="539750" y="4077072"/>
            <a:ext cx="8137525" cy="1150937"/>
          </a:xfrm>
          <a:prstGeom prst="rect">
            <a:avLst/>
          </a:prstGeom>
          <a:noFill/>
          <a:ln w="9525">
            <a:noFill/>
            <a:miter lim="800000"/>
          </a:ln>
          <a:effectLst/>
        </p:spPr>
        <p:txBody>
          <a:bodyPr/>
          <a:lstStyle/>
          <a:p>
            <a:pPr marL="342900" indent="-342900">
              <a:lnSpc>
                <a:spcPct val="120000"/>
              </a:lnSpc>
              <a:spcBef>
                <a:spcPct val="20000"/>
              </a:spcBef>
              <a:buClr>
                <a:schemeClr val="hlink"/>
              </a:buClr>
              <a:buSzPct val="70000"/>
              <a:buFont typeface="Wingdings" panose="05000000000000000000" pitchFamily="2" charset="2"/>
              <a:buNone/>
              <a:defRPr/>
            </a:pPr>
            <a:r>
              <a:rPr lang="zh-CN" altLang="en-US" sz="2400" b="1" dirty="0">
                <a:solidFill>
                  <a:srgbClr val="000000"/>
                </a:solidFill>
              </a:rPr>
              <a:t>            加速比反映了使用改进措施后完成一个任务比不使用改进措施完成同一</a:t>
            </a:r>
            <a:r>
              <a:rPr lang="zh-CN" altLang="en-US" sz="2400" b="1" dirty="0" smtClean="0">
                <a:solidFill>
                  <a:srgbClr val="000000"/>
                </a:solidFill>
              </a:rPr>
              <a:t>任务加快</a:t>
            </a:r>
            <a:r>
              <a:rPr lang="zh-CN" altLang="en-US" sz="2400" b="1" dirty="0">
                <a:solidFill>
                  <a:srgbClr val="000000"/>
                </a:solidFill>
              </a:rPr>
              <a:t>的比率</a:t>
            </a:r>
            <a:r>
              <a:rPr lang="zh-CN" altLang="en-US" sz="2400" b="1" dirty="0" smtClean="0">
                <a:solidFill>
                  <a:srgbClr val="000000"/>
                </a:solidFill>
              </a:rPr>
              <a:t>。</a:t>
            </a:r>
            <a:endParaRPr lang="zh-CN" altLang="en-US" sz="2800" dirty="0">
              <a:solidFill>
                <a:srgbClr val="000000"/>
              </a:solidFill>
            </a:endParaRPr>
          </a:p>
        </p:txBody>
      </p:sp>
      <mc:AlternateContent xmlns:mc="http://schemas.openxmlformats.org/markup-compatibility/2006">
        <mc:Choice xmlns:a14="http://schemas.microsoft.com/office/drawing/2010/main" Requires="a14">
          <p:sp>
            <p:nvSpPr>
              <p:cNvPr id="2" name="文本框 1"/>
              <p:cNvSpPr txBox="1"/>
              <p:nvPr/>
            </p:nvSpPr>
            <p:spPr>
              <a:xfrm>
                <a:off x="1553192" y="2276872"/>
                <a:ext cx="4573367" cy="5842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加速比</m:t>
                      </m:r>
                      <m:r>
                        <a:rPr lang="en-US" altLang="zh-CN" i="1" smtClean="0">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采用改进措施后计算机的性能</m:t>
                          </m:r>
                        </m:num>
                        <m:den>
                          <m:r>
                            <a:rPr lang="zh-CN" altLang="en-US" i="1" smtClean="0">
                              <a:solidFill>
                                <a:srgbClr val="000000"/>
                              </a:solidFill>
                              <a:latin typeface="Cambria Math" panose="02040503050406030204" pitchFamily="18" charset="0"/>
                            </a:rPr>
                            <m:t>没有采用改进措施试计算机的性能</m:t>
                          </m:r>
                        </m:den>
                      </m:f>
                    </m:oMath>
                  </m:oMathPara>
                </a14:m>
                <a:endParaRPr lang="zh-CN" altLang="en-US" dirty="0">
                  <a:solidFill>
                    <a:srgbClr val="0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553192" y="2276872"/>
                <a:ext cx="4573367" cy="584263"/>
              </a:xfrm>
              <a:prstGeom prst="rect">
                <a:avLst/>
              </a:prstGeom>
              <a:blipFill rotWithShape="1">
                <a:blip r:embed="rId1"/>
                <a:stretch>
                  <a:fillRect l="-13" t="-68" r="-30503" b="-310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369120" y="3132769"/>
                <a:ext cx="4219104" cy="5842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没有采用改进措施时计算机的执行时间</m:t>
                          </m:r>
                        </m:num>
                        <m:den>
                          <m:r>
                            <a:rPr lang="zh-CN" altLang="en-US" i="1" smtClean="0">
                              <a:solidFill>
                                <a:srgbClr val="000000"/>
                              </a:solidFill>
                              <a:latin typeface="Cambria Math" panose="02040503050406030204" pitchFamily="18" charset="0"/>
                            </a:rPr>
                            <m:t>采用改进措施试后计算机的执行时间</m:t>
                          </m:r>
                        </m:den>
                      </m:f>
                    </m:oMath>
                  </m:oMathPara>
                </a14:m>
                <a:endParaRPr lang="zh-CN" altLang="en-US" dirty="0">
                  <a:solidFill>
                    <a:srgbClr val="00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2369120" y="3132769"/>
                <a:ext cx="4219104" cy="584263"/>
              </a:xfrm>
              <a:prstGeom prst="rect">
                <a:avLst/>
              </a:prstGeom>
              <a:blipFill rotWithShape="1">
                <a:blip r:embed="rId2"/>
                <a:stretch>
                  <a:fillRect l="-14" t="-54" r="-32221" b="-310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sz="half" idx="1"/>
          </p:nvPr>
        </p:nvSpPr>
        <p:spPr>
          <a:xfrm>
            <a:off x="323850" y="136525"/>
            <a:ext cx="8075613" cy="1356226"/>
          </a:xfrm>
        </p:spPr>
        <p:txBody>
          <a:bodyPr/>
          <a:lstStyle/>
          <a:p>
            <a:pPr>
              <a:defRPr/>
            </a:pPr>
            <a:r>
              <a:rPr lang="zh-CN" altLang="en-US" sz="2800" b="1" dirty="0">
                <a:solidFill>
                  <a:srgbClr val="000000"/>
                </a:solidFill>
                <a:effectLst/>
              </a:rPr>
              <a:t>Amdahl定律中，加速比与两个因素有关：</a:t>
            </a:r>
            <a:endParaRPr lang="zh-CN" altLang="en-US" sz="2800" b="1" dirty="0">
              <a:solidFill>
                <a:srgbClr val="FFFFFF"/>
              </a:solidFill>
              <a:effectLst/>
            </a:endParaRPr>
          </a:p>
          <a:p>
            <a:pPr>
              <a:buFont typeface="Wingdings" panose="05000000000000000000" pitchFamily="2" charset="2"/>
              <a:buNone/>
              <a:defRPr/>
            </a:pPr>
            <a:r>
              <a:rPr lang="en-US" altLang="zh-CN" b="1" dirty="0">
                <a:solidFill>
                  <a:srgbClr val="000000"/>
                </a:solidFill>
                <a:effectLst/>
              </a:rPr>
              <a:t>    </a:t>
            </a:r>
            <a:r>
              <a:rPr lang="zh-CN" altLang="en-US" b="1" dirty="0" smtClean="0">
                <a:solidFill>
                  <a:srgbClr val="000000"/>
                </a:solidFill>
                <a:effectLst/>
              </a:rPr>
              <a:t>a</a:t>
            </a:r>
            <a:r>
              <a:rPr lang="zh-CN" altLang="en-US" sz="2400" b="1" dirty="0">
                <a:solidFill>
                  <a:srgbClr val="000000"/>
                </a:solidFill>
                <a:effectLst/>
              </a:rPr>
              <a:t>. </a:t>
            </a:r>
            <a:r>
              <a:rPr lang="zh-CN" altLang="en-US" sz="2400" b="1" dirty="0">
                <a:solidFill>
                  <a:srgbClr val="0000FF"/>
                </a:solidFill>
                <a:effectLst/>
              </a:rPr>
              <a:t>改进比例 </a:t>
            </a:r>
            <a:r>
              <a:rPr lang="zh-CN" altLang="en-US" sz="2400" b="1" dirty="0" smtClean="0">
                <a:solidFill>
                  <a:srgbClr val="000000"/>
                </a:solidFill>
                <a:effectLst/>
              </a:rPr>
              <a:t>Fe</a:t>
            </a:r>
            <a:endParaRPr lang="zh-CN" altLang="en-US" sz="2000" b="1" dirty="0">
              <a:solidFill>
                <a:srgbClr val="000000"/>
              </a:solidFill>
              <a:effectLst/>
            </a:endParaRPr>
          </a:p>
        </p:txBody>
      </p:sp>
      <p:sp>
        <p:nvSpPr>
          <p:cNvPr id="6144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
        <p:nvSpPr>
          <p:cNvPr id="6144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
        <p:nvSpPr>
          <p:cNvPr id="61448" name="矩形 1"/>
          <p:cNvSpPr>
            <a:spLocks noChangeArrowheads="1"/>
          </p:cNvSpPr>
          <p:nvPr/>
        </p:nvSpPr>
        <p:spPr bwMode="auto">
          <a:xfrm>
            <a:off x="796826" y="4641985"/>
            <a:ext cx="35648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 typeface="Wingdings" panose="05000000000000000000" pitchFamily="2" charset="2"/>
              <a:buNone/>
            </a:pPr>
            <a:r>
              <a:rPr lang="en-US" altLang="zh-CN" sz="2000" b="1" dirty="0">
                <a:solidFill>
                  <a:srgbClr val="000000"/>
                </a:solidFill>
              </a:rPr>
              <a:t> </a:t>
            </a:r>
            <a:r>
              <a:rPr lang="zh-CN" altLang="en-US" sz="2400" b="1" dirty="0">
                <a:solidFill>
                  <a:srgbClr val="000000"/>
                </a:solidFill>
              </a:rPr>
              <a:t>b. </a:t>
            </a:r>
            <a:r>
              <a:rPr lang="zh-CN" altLang="en-US" sz="2400" b="1" dirty="0">
                <a:solidFill>
                  <a:srgbClr val="0000FF"/>
                </a:solidFill>
              </a:rPr>
              <a:t>改进加速比</a:t>
            </a:r>
            <a:r>
              <a:rPr lang="en-US" altLang="zh-CN" sz="2400" b="1" dirty="0">
                <a:solidFill>
                  <a:srgbClr val="0000FF"/>
                </a:solidFill>
              </a:rPr>
              <a:t> </a:t>
            </a:r>
            <a:r>
              <a:rPr lang="zh-CN" altLang="en-US" sz="2400" b="1" dirty="0" smtClean="0">
                <a:solidFill>
                  <a:srgbClr val="000000"/>
                </a:solidFill>
              </a:rPr>
              <a:t>Se</a:t>
            </a:r>
            <a:endParaRPr lang="zh-CN" altLang="en-US" sz="2400" dirty="0">
              <a:solidFill>
                <a:srgbClr val="000000"/>
              </a:solidFill>
            </a:endParaRPr>
          </a:p>
        </p:txBody>
      </p:sp>
      <p:graphicFrame>
        <p:nvGraphicFramePr>
          <p:cNvPr id="12" name="表格 11"/>
          <p:cNvGraphicFramePr>
            <a:graphicFrameLocks noGrp="1"/>
          </p:cNvGraphicFramePr>
          <p:nvPr/>
        </p:nvGraphicFramePr>
        <p:xfrm>
          <a:off x="1691680" y="3092146"/>
          <a:ext cx="6192688" cy="370840"/>
        </p:xfrm>
        <a:graphic>
          <a:graphicData uri="http://schemas.openxmlformats.org/drawingml/2006/table">
            <a:tbl>
              <a:tblPr firstRow="1" bandRow="1">
                <a:tableStyleId>{5C22544A-7EE6-4342-B048-85BDC9FD1C3A}</a:tableStyleId>
              </a:tblPr>
              <a:tblGrid>
                <a:gridCol w="1008112"/>
                <a:gridCol w="5184576"/>
              </a:tblGrid>
              <a:tr h="370840">
                <a:tc>
                  <a:txBody>
                    <a:bodyPr/>
                    <a:lstStyle/>
                    <a:p>
                      <a:pPr algn="ctr"/>
                      <a:r>
                        <a:rPr lang="en-US" altLang="zh-CN" sz="1400" dirty="0" smtClean="0"/>
                        <a:t>10s</a:t>
                      </a:r>
                      <a:endParaRPr lang="zh-CN" altLang="en-US" sz="1400" dirty="0"/>
                    </a:p>
                  </a:txBody>
                  <a:tcPr>
                    <a:solidFill>
                      <a:srgbClr val="800000"/>
                    </a:solidFill>
                  </a:tcPr>
                </a:tc>
                <a:tc>
                  <a:txBody>
                    <a:bodyPr/>
                    <a:lstStyle/>
                    <a:p>
                      <a:pPr algn="ctr"/>
                      <a:r>
                        <a:rPr lang="en-US" altLang="zh-CN" sz="1400" dirty="0" smtClean="0"/>
                        <a:t>90s</a:t>
                      </a:r>
                      <a:endParaRPr lang="zh-CN" altLang="en-US" sz="1400" dirty="0"/>
                    </a:p>
                  </a:txBody>
                  <a:tcPr>
                    <a:solidFill>
                      <a:srgbClr val="0070C0"/>
                    </a:solidFill>
                  </a:tcPr>
                </a:tc>
              </a:tr>
            </a:tbl>
          </a:graphicData>
        </a:graphic>
      </p:graphicFrame>
      <p:graphicFrame>
        <p:nvGraphicFramePr>
          <p:cNvPr id="13" name="表格 12"/>
          <p:cNvGraphicFramePr>
            <a:graphicFrameLocks noGrp="1"/>
          </p:cNvGraphicFramePr>
          <p:nvPr/>
        </p:nvGraphicFramePr>
        <p:xfrm>
          <a:off x="2339752" y="3823708"/>
          <a:ext cx="5544616" cy="518160"/>
        </p:xfrm>
        <a:graphic>
          <a:graphicData uri="http://schemas.openxmlformats.org/drawingml/2006/table">
            <a:tbl>
              <a:tblPr firstRow="1" bandRow="1">
                <a:tableStyleId>{5C22544A-7EE6-4342-B048-85BDC9FD1C3A}</a:tableStyleId>
              </a:tblPr>
              <a:tblGrid>
                <a:gridCol w="360040"/>
                <a:gridCol w="5184576"/>
              </a:tblGrid>
              <a:tr h="370840">
                <a:tc>
                  <a:txBody>
                    <a:bodyPr/>
                    <a:lstStyle/>
                    <a:p>
                      <a:pPr algn="ctr"/>
                      <a:r>
                        <a:rPr lang="en-US" altLang="zh-CN" sz="1400" dirty="0" smtClean="0"/>
                        <a:t>2s</a:t>
                      </a:r>
                      <a:endParaRPr lang="zh-CN" altLang="en-US" sz="1400" dirty="0"/>
                    </a:p>
                  </a:txBody>
                  <a:tcPr>
                    <a:solidFill>
                      <a:srgbClr val="800000"/>
                    </a:solidFill>
                  </a:tcPr>
                </a:tc>
                <a:tc>
                  <a:txBody>
                    <a:bodyPr/>
                    <a:lstStyle/>
                    <a:p>
                      <a:pPr algn="ctr"/>
                      <a:r>
                        <a:rPr lang="en-US" altLang="zh-CN" sz="1400" dirty="0" smtClean="0"/>
                        <a:t>90s</a:t>
                      </a:r>
                      <a:endParaRPr lang="zh-CN" altLang="en-US" sz="1400" dirty="0"/>
                    </a:p>
                  </a:txBody>
                  <a:tcPr>
                    <a:solidFill>
                      <a:srgbClr val="0070C0"/>
                    </a:solidFill>
                  </a:tcPr>
                </a:tc>
              </a:tr>
            </a:tbl>
          </a:graphicData>
        </a:graphic>
      </p:graphicFrame>
      <p:sp>
        <p:nvSpPr>
          <p:cNvPr id="14" name="文本框 13"/>
          <p:cNvSpPr txBox="1"/>
          <p:nvPr/>
        </p:nvSpPr>
        <p:spPr>
          <a:xfrm>
            <a:off x="8100392" y="3082981"/>
            <a:ext cx="596638" cy="369332"/>
          </a:xfrm>
          <a:prstGeom prst="rect">
            <a:avLst/>
          </a:prstGeom>
          <a:noFill/>
        </p:spPr>
        <p:txBody>
          <a:bodyPr wrap="none" rtlCol="0">
            <a:spAutoFit/>
          </a:bodyPr>
          <a:lstStyle/>
          <a:p>
            <a:r>
              <a:rPr lang="en-US" altLang="zh-CN" dirty="0" smtClean="0">
                <a:solidFill>
                  <a:srgbClr val="000000"/>
                </a:solidFill>
              </a:rPr>
              <a:t>100s</a:t>
            </a:r>
            <a:endParaRPr lang="zh-CN" altLang="en-US" dirty="0">
              <a:solidFill>
                <a:srgbClr val="000000"/>
              </a:solidFill>
            </a:endParaRPr>
          </a:p>
        </p:txBody>
      </p:sp>
      <p:sp>
        <p:nvSpPr>
          <p:cNvPr id="15" name="文本框 14"/>
          <p:cNvSpPr txBox="1"/>
          <p:nvPr/>
        </p:nvSpPr>
        <p:spPr>
          <a:xfrm>
            <a:off x="8195434" y="3743499"/>
            <a:ext cx="487634" cy="369332"/>
          </a:xfrm>
          <a:prstGeom prst="rect">
            <a:avLst/>
          </a:prstGeom>
          <a:noFill/>
        </p:spPr>
        <p:txBody>
          <a:bodyPr wrap="none" rtlCol="0">
            <a:spAutoFit/>
          </a:bodyPr>
          <a:lstStyle/>
          <a:p>
            <a:r>
              <a:rPr lang="en-US" altLang="zh-CN" dirty="0" smtClean="0">
                <a:solidFill>
                  <a:srgbClr val="000000"/>
                </a:solidFill>
              </a:rPr>
              <a:t>92s</a:t>
            </a:r>
            <a:endParaRPr lang="zh-CN" altLang="en-US" dirty="0">
              <a:solidFill>
                <a:srgbClr val="000000"/>
              </a:solidFill>
            </a:endParaRPr>
          </a:p>
        </p:txBody>
      </p:sp>
      <p:sp>
        <p:nvSpPr>
          <p:cNvPr id="16" name="下箭头 15"/>
          <p:cNvSpPr/>
          <p:nvPr/>
        </p:nvSpPr>
        <p:spPr bwMode="auto">
          <a:xfrm>
            <a:off x="8281110" y="3477870"/>
            <a:ext cx="219341" cy="290092"/>
          </a:xfrm>
          <a:prstGeom prst="downArrow">
            <a:avLst/>
          </a:prstGeom>
          <a:solidFill>
            <a:srgbClr val="C00000"/>
          </a:solid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aramond" panose="02020404030301010803" pitchFamily="18" charset="0"/>
              <a:ea typeface="宋体" panose="02010600030101010101" pitchFamily="2" charset="-122"/>
            </a:endParaRPr>
          </a:p>
        </p:txBody>
      </p:sp>
      <p:sp>
        <p:nvSpPr>
          <p:cNvPr id="17" name="文本框 16"/>
          <p:cNvSpPr txBox="1"/>
          <p:nvPr/>
        </p:nvSpPr>
        <p:spPr>
          <a:xfrm>
            <a:off x="327247" y="3409340"/>
            <a:ext cx="1972015" cy="1200329"/>
          </a:xfrm>
          <a:prstGeom prst="rect">
            <a:avLst/>
          </a:prstGeom>
          <a:noFill/>
        </p:spPr>
        <p:txBody>
          <a:bodyPr wrap="none" rtlCol="0">
            <a:spAutoFit/>
          </a:bodyPr>
          <a:lstStyle/>
          <a:p>
            <a:r>
              <a:rPr lang="en-US" altLang="zh-CN" b="1" dirty="0" smtClean="0">
                <a:solidFill>
                  <a:srgbClr val="C00000"/>
                </a:solidFill>
              </a:rPr>
              <a:t>A </a:t>
            </a:r>
            <a:r>
              <a:rPr lang="en-US" altLang="zh-CN" b="1" dirty="0" smtClean="0">
                <a:solidFill>
                  <a:srgbClr val="C00000"/>
                </a:solidFill>
              </a:rPr>
              <a:t>5x</a:t>
            </a:r>
            <a:endParaRPr lang="en-US" altLang="zh-CN" b="1" dirty="0" smtClean="0">
              <a:solidFill>
                <a:srgbClr val="C00000"/>
              </a:solidFill>
            </a:endParaRPr>
          </a:p>
          <a:p>
            <a:r>
              <a:rPr lang="en-US" altLang="zh-CN" b="1" dirty="0" smtClean="0">
                <a:solidFill>
                  <a:srgbClr val="C00000"/>
                </a:solidFill>
              </a:rPr>
              <a:t>Speedup</a:t>
            </a:r>
            <a:endParaRPr lang="en-US" altLang="zh-CN" b="1" dirty="0" smtClean="0">
              <a:solidFill>
                <a:srgbClr val="C00000"/>
              </a:solidFill>
            </a:endParaRPr>
          </a:p>
          <a:p>
            <a:r>
              <a:rPr lang="en-US" altLang="zh-CN" b="1" dirty="0" smtClean="0">
                <a:solidFill>
                  <a:srgbClr val="C00000"/>
                </a:solidFill>
              </a:rPr>
              <a:t>On this part !</a:t>
            </a:r>
            <a:endParaRPr lang="zh-CN" altLang="en-US" b="1" dirty="0">
              <a:solidFill>
                <a:srgbClr val="C00000"/>
              </a:solidFill>
            </a:endParaRPr>
          </a:p>
        </p:txBody>
      </p:sp>
      <p:cxnSp>
        <p:nvCxnSpPr>
          <p:cNvPr id="18" name="直接箭头连接符 17"/>
          <p:cNvCxnSpPr/>
          <p:nvPr/>
        </p:nvCxnSpPr>
        <p:spPr bwMode="auto">
          <a:xfrm flipV="1">
            <a:off x="1475656" y="3477870"/>
            <a:ext cx="348304" cy="450296"/>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sp>
        <p:nvSpPr>
          <p:cNvPr id="3" name="矩形 2"/>
          <p:cNvSpPr/>
          <p:nvPr/>
        </p:nvSpPr>
        <p:spPr>
          <a:xfrm>
            <a:off x="1475656" y="2399625"/>
            <a:ext cx="4432624" cy="461665"/>
          </a:xfrm>
          <a:prstGeom prst="rect">
            <a:avLst/>
          </a:prstGeom>
        </p:spPr>
        <p:txBody>
          <a:bodyPr wrap="none">
            <a:spAutoFit/>
          </a:bodyPr>
          <a:lstStyle/>
          <a:p>
            <a:pPr marL="342900" lvl="0" indent="-342900">
              <a:spcBef>
                <a:spcPct val="20000"/>
              </a:spcBef>
              <a:buClr>
                <a:srgbClr val="FFCC00"/>
              </a:buClr>
              <a:buSzPct val="70000"/>
              <a:defRPr/>
            </a:pPr>
            <a:r>
              <a:rPr lang="zh-CN" altLang="en-US" sz="2400" b="1" kern="0" dirty="0">
                <a:solidFill>
                  <a:srgbClr val="000000"/>
                </a:solidFill>
                <a:latin typeface="Garamond" panose="02020404030301010803"/>
                <a:ea typeface="宋体" panose="02010600030101010101" pitchFamily="2" charset="-122"/>
              </a:rPr>
              <a:t>下图中：</a:t>
            </a:r>
            <a:r>
              <a:rPr lang="zh-CN" altLang="en-US" sz="2400" b="1" kern="0" dirty="0">
                <a:solidFill>
                  <a:srgbClr val="0000FF"/>
                </a:solidFill>
                <a:latin typeface="Garamond" panose="02020404030301010803"/>
                <a:ea typeface="宋体" panose="02010600030101010101" pitchFamily="2" charset="-122"/>
              </a:rPr>
              <a:t>Fe</a:t>
            </a:r>
            <a:r>
              <a:rPr lang="zh-CN" altLang="en-US" sz="2400" b="1" kern="0" dirty="0">
                <a:solidFill>
                  <a:srgbClr val="000000"/>
                </a:solidFill>
                <a:latin typeface="Garamond" panose="02020404030301010803"/>
                <a:ea typeface="宋体" panose="02010600030101010101" pitchFamily="2" charset="-122"/>
              </a:rPr>
              <a:t>就是</a:t>
            </a:r>
            <a:r>
              <a:rPr lang="en-US" altLang="zh-CN" sz="2400" b="1" kern="0" dirty="0">
                <a:solidFill>
                  <a:srgbClr val="0000FF"/>
                </a:solidFill>
                <a:latin typeface="Garamond" panose="02020404030301010803"/>
                <a:ea typeface="宋体" panose="02010600030101010101" pitchFamily="2" charset="-122"/>
              </a:rPr>
              <a:t>1</a:t>
            </a:r>
            <a:r>
              <a:rPr lang="zh-CN" altLang="en-US" sz="2400" b="1" kern="0" dirty="0">
                <a:solidFill>
                  <a:srgbClr val="0000FF"/>
                </a:solidFill>
                <a:latin typeface="Garamond" panose="02020404030301010803"/>
                <a:ea typeface="宋体" panose="02010600030101010101" pitchFamily="2" charset="-122"/>
              </a:rPr>
              <a:t>0／</a:t>
            </a:r>
            <a:r>
              <a:rPr lang="en-US" altLang="zh-CN" sz="2400" b="1" kern="0" dirty="0">
                <a:solidFill>
                  <a:srgbClr val="0000FF"/>
                </a:solidFill>
                <a:latin typeface="Garamond" panose="02020404030301010803"/>
                <a:ea typeface="宋体" panose="02010600030101010101" pitchFamily="2" charset="-122"/>
              </a:rPr>
              <a:t>10</a:t>
            </a:r>
            <a:r>
              <a:rPr lang="zh-CN" altLang="en-US" sz="2400" b="1" kern="0" dirty="0">
                <a:solidFill>
                  <a:srgbClr val="0000FF"/>
                </a:solidFill>
                <a:latin typeface="Garamond" panose="02020404030301010803"/>
                <a:ea typeface="宋体" panose="02010600030101010101" pitchFamily="2" charset="-122"/>
              </a:rPr>
              <a:t>0</a:t>
            </a:r>
            <a:r>
              <a:rPr lang="en-US" altLang="zh-CN" sz="2400" b="1" kern="0" dirty="0">
                <a:solidFill>
                  <a:srgbClr val="0000FF"/>
                </a:solidFill>
                <a:latin typeface="Garamond" panose="02020404030301010803"/>
                <a:ea typeface="宋体" panose="02010600030101010101" pitchFamily="2" charset="-122"/>
              </a:rPr>
              <a:t>=1/10</a:t>
            </a:r>
            <a:r>
              <a:rPr lang="zh-CN" altLang="en-US" sz="2400" b="1" kern="0" dirty="0">
                <a:solidFill>
                  <a:srgbClr val="000000"/>
                </a:solidFill>
                <a:latin typeface="Garamond" panose="02020404030301010803"/>
                <a:ea typeface="宋体" panose="02010600030101010101" pitchFamily="2" charset="-122"/>
              </a:rPr>
              <a:t>。</a:t>
            </a:r>
            <a:endParaRPr lang="zh-CN" altLang="en-US" sz="2000" b="1" kern="0" dirty="0">
              <a:solidFill>
                <a:srgbClr val="000000"/>
              </a:solidFill>
              <a:latin typeface="Garamond" panose="02020404030301010803"/>
              <a:ea typeface="宋体" panose="02010600030101010101" pitchFamily="2"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1547664" y="1418414"/>
                <a:ext cx="3313408" cy="527773"/>
              </a:xfrm>
              <a:prstGeom prst="rect">
                <a:avLst/>
              </a:prstGeom>
              <a:noFill/>
            </p:spPr>
            <p:txBody>
              <a:bodyPr wrap="none" lIns="0" tIns="0" rIns="0" bIns="0" rtlCol="0">
                <a:spAutoFit/>
              </a:bodyPr>
              <a:lstStyle/>
              <a:p>
                <a:r>
                  <a:rPr lang="en-US" altLang="zh-CN" dirty="0" smtClean="0">
                    <a:solidFill>
                      <a:srgbClr val="000000"/>
                    </a:solidFill>
                  </a:rPr>
                  <a:t>F</a:t>
                </a:r>
                <a14:m>
                  <m:oMath xmlns:m="http://schemas.openxmlformats.org/officeDocument/2006/math">
                    <m:r>
                      <m:rPr>
                        <m:sty m:val="p"/>
                      </m:rPr>
                      <a:rPr lang="en-US" altLang="zh-CN" i="1" smtClean="0">
                        <a:solidFill>
                          <a:srgbClr val="000000"/>
                        </a:solidFill>
                        <a:latin typeface="Cambria Math" panose="02040503050406030204" pitchFamily="18" charset="0"/>
                      </a:rPr>
                      <m:t>e</m:t>
                    </m:r>
                    <m:r>
                      <a:rPr lang="en-US" altLang="zh-CN" i="1" smtClean="0">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可改进部分的执行时间</m:t>
                        </m:r>
                      </m:num>
                      <m:den>
                        <m:r>
                          <a:rPr lang="zh-CN" altLang="en-US" i="1" smtClean="0">
                            <a:solidFill>
                              <a:srgbClr val="000000"/>
                            </a:solidFill>
                            <a:latin typeface="Cambria Math" panose="02040503050406030204" pitchFamily="18" charset="0"/>
                          </a:rPr>
                          <m:t>改进前整个任务的执行时间</m:t>
                        </m:r>
                      </m:den>
                    </m:f>
                  </m:oMath>
                </a14:m>
                <a:endParaRPr lang="zh-CN" altLang="en-US" dirty="0">
                  <a:solidFill>
                    <a:srgbClr val="000000"/>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1547664" y="1418414"/>
                <a:ext cx="3313408" cy="527773"/>
              </a:xfrm>
              <a:prstGeom prst="rect">
                <a:avLst/>
              </a:prstGeom>
              <a:blipFill rotWithShape="1">
                <a:blip r:embed="rId1"/>
                <a:stretch>
                  <a:fillRect l="-5" t="-87" r="-5151" b="-89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619672" y="5223389"/>
                <a:ext cx="3525004" cy="525978"/>
              </a:xfrm>
              <a:prstGeom prst="rect">
                <a:avLst/>
              </a:prstGeom>
              <a:noFill/>
            </p:spPr>
            <p:txBody>
              <a:bodyPr wrap="none" lIns="0" tIns="0" rIns="0" bIns="0" rtlCol="0">
                <a:spAutoFit/>
              </a:bodyPr>
              <a:lstStyle/>
              <a:p>
                <a:r>
                  <a:rPr lang="en-US" altLang="zh-CN" dirty="0" smtClean="0">
                    <a:solidFill>
                      <a:srgbClr val="000000"/>
                    </a:solidFill>
                  </a:rPr>
                  <a:t>S</a:t>
                </a:r>
                <a14:m>
                  <m:oMath xmlns:m="http://schemas.openxmlformats.org/officeDocument/2006/math">
                    <m:r>
                      <m:rPr>
                        <m:sty m:val="p"/>
                      </m:rPr>
                      <a:rPr lang="en-US" altLang="zh-CN" i="1" smtClean="0">
                        <a:solidFill>
                          <a:srgbClr val="000000"/>
                        </a:solidFill>
                        <a:latin typeface="Cambria Math" panose="02040503050406030204" pitchFamily="18" charset="0"/>
                      </a:rPr>
                      <m:t>e</m:t>
                    </m:r>
                    <m:r>
                      <a:rPr lang="en-US" altLang="zh-CN" i="1" smtClean="0">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改进前可改进部分的执行时间</m:t>
                        </m:r>
                      </m:num>
                      <m:den>
                        <m:r>
                          <a:rPr lang="zh-CN" altLang="en-US" i="1" smtClean="0">
                            <a:solidFill>
                              <a:srgbClr val="000000"/>
                            </a:solidFill>
                            <a:latin typeface="Cambria Math" panose="02040503050406030204" pitchFamily="18" charset="0"/>
                          </a:rPr>
                          <m:t>改进后可改进部分的执行时间</m:t>
                        </m:r>
                      </m:den>
                    </m:f>
                  </m:oMath>
                </a14:m>
                <a:endParaRPr lang="zh-CN" altLang="en-US" dirty="0">
                  <a:solidFill>
                    <a:srgbClr val="000000"/>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1619672" y="5223389"/>
                <a:ext cx="3525004" cy="525978"/>
              </a:xfrm>
              <a:prstGeom prst="rect">
                <a:avLst/>
              </a:prstGeom>
              <a:blipFill rotWithShape="1">
                <a:blip r:embed="rId2"/>
                <a:stretch>
                  <a:fillRect l="-12" t="-98" r="-4668" b="-9281"/>
                </a:stretch>
              </a:blipFill>
            </p:spPr>
            <p:txBody>
              <a:bodyPr/>
              <a:lstStyle/>
              <a:p>
                <a:r>
                  <a:rPr lang="zh-CN" altLang="en-US">
                    <a:noFill/>
                  </a:rPr>
                  <a:t> </a:t>
                </a:r>
              </a:p>
            </p:txBody>
          </p:sp>
        </mc:Fallback>
      </mc:AlternateContent>
      <p:sp>
        <p:nvSpPr>
          <p:cNvPr id="24" name="矩形 1"/>
          <p:cNvSpPr>
            <a:spLocks noChangeArrowheads="1"/>
          </p:cNvSpPr>
          <p:nvPr/>
        </p:nvSpPr>
        <p:spPr bwMode="auto">
          <a:xfrm>
            <a:off x="1464548" y="6002455"/>
            <a:ext cx="7705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 typeface="Wingdings" panose="05000000000000000000" pitchFamily="2" charset="2"/>
              <a:buNone/>
            </a:pPr>
            <a:r>
              <a:rPr lang="zh-CN" altLang="en-US" sz="2400" b="1" dirty="0" smtClean="0">
                <a:solidFill>
                  <a:srgbClr val="0000FF"/>
                </a:solidFill>
              </a:rPr>
              <a:t>上图</a:t>
            </a:r>
            <a:r>
              <a:rPr lang="zh-CN" altLang="en-US" sz="2400" b="1" dirty="0">
                <a:solidFill>
                  <a:srgbClr val="0000FF"/>
                </a:solidFill>
              </a:rPr>
              <a:t>中，Se</a:t>
            </a:r>
            <a:r>
              <a:rPr lang="zh-CN" altLang="en-US" sz="2400" b="1" dirty="0">
                <a:solidFill>
                  <a:srgbClr val="000000"/>
                </a:solidFill>
              </a:rPr>
              <a:t>就是</a:t>
            </a:r>
            <a:r>
              <a:rPr lang="en-US" altLang="zh-CN" sz="2400" b="1" dirty="0">
                <a:solidFill>
                  <a:srgbClr val="0000FF"/>
                </a:solidFill>
              </a:rPr>
              <a:t>10</a:t>
            </a:r>
            <a:r>
              <a:rPr lang="zh-CN" altLang="en-US" sz="2400" b="1" dirty="0" smtClean="0">
                <a:solidFill>
                  <a:srgbClr val="0000FF"/>
                </a:solidFill>
              </a:rPr>
              <a:t>／</a:t>
            </a:r>
            <a:r>
              <a:rPr lang="en-US" altLang="zh-CN" sz="2400" b="1" dirty="0" smtClean="0">
                <a:solidFill>
                  <a:srgbClr val="0000FF"/>
                </a:solidFill>
              </a:rPr>
              <a:t>2</a:t>
            </a:r>
            <a:r>
              <a:rPr lang="zh-CN" altLang="en-US" sz="2400" b="1" dirty="0" smtClean="0">
                <a:solidFill>
                  <a:srgbClr val="000000"/>
                </a:solidFill>
              </a:rPr>
              <a:t>。</a:t>
            </a:r>
            <a:endParaRPr lang="zh-CN" altLang="en-US" sz="2400" dirty="0">
              <a:solidFill>
                <a:srgbClr val="000000"/>
              </a:solidFill>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1042988" y="476250"/>
            <a:ext cx="7273925" cy="511175"/>
          </a:xfrm>
        </p:spPr>
        <p:txBody>
          <a:bodyPr/>
          <a:lstStyle/>
          <a:p>
            <a:pPr algn="l">
              <a:defRPr/>
            </a:pPr>
            <a:r>
              <a:rPr lang="zh-CN" altLang="en-US" sz="2800" dirty="0">
                <a:solidFill>
                  <a:srgbClr val="1A1A00"/>
                </a:solidFill>
              </a:rPr>
              <a:t>Amdahl定律</a:t>
            </a:r>
            <a:r>
              <a:rPr lang="zh-CN" altLang="en-US" sz="2800" dirty="0" smtClean="0">
                <a:solidFill>
                  <a:srgbClr val="1A1A00"/>
                </a:solidFill>
              </a:rPr>
              <a:t>公式：</a:t>
            </a:r>
            <a:endParaRPr lang="en-US" altLang="zh-CN" sz="2800" dirty="0">
              <a:solidFill>
                <a:srgbClr val="1A1A00"/>
              </a:solidFill>
            </a:endParaRPr>
          </a:p>
        </p:txBody>
      </p:sp>
      <p:sp>
        <p:nvSpPr>
          <p:cNvPr id="62468" name="Rectangle 3"/>
          <p:cNvSpPr>
            <a:spLocks noGrp="1" noChangeArrowheads="1"/>
          </p:cNvSpPr>
          <p:nvPr>
            <p:ph type="body" idx="1"/>
          </p:nvPr>
        </p:nvSpPr>
        <p:spPr>
          <a:xfrm>
            <a:off x="684213" y="2420888"/>
            <a:ext cx="7632700" cy="1225550"/>
          </a:xfrm>
        </p:spPr>
        <p:txBody>
          <a:bodyPr/>
          <a:lstStyle/>
          <a:p>
            <a:pPr marL="0" indent="0">
              <a:lnSpc>
                <a:spcPct val="115000"/>
              </a:lnSpc>
              <a:buClr>
                <a:schemeClr val="tx1"/>
              </a:buClr>
              <a:buFont typeface="Wingdings" panose="05000000000000000000" pitchFamily="2" charset="2"/>
              <a:buNone/>
            </a:pPr>
            <a:r>
              <a:rPr lang="zh-CN" altLang="en-US" sz="2800" b="1" dirty="0" smtClean="0">
                <a:solidFill>
                  <a:srgbClr val="000000"/>
                </a:solidFill>
                <a:effectLst/>
                <a:latin typeface="Comic Sans MS" panose="030F0702030302020204" pitchFamily="66" charset="0"/>
              </a:rPr>
              <a:t>设</a:t>
            </a:r>
            <a:r>
              <a:rPr lang="zh-CN" altLang="en-US" sz="2800" b="1" dirty="0" smtClean="0">
                <a:solidFill>
                  <a:srgbClr val="003FFF"/>
                </a:solidFill>
                <a:effectLst/>
                <a:latin typeface="Comic Sans MS" panose="030F0702030302020204" pitchFamily="66" charset="0"/>
              </a:rPr>
              <a:t>改进后执行时间为</a:t>
            </a:r>
            <a:r>
              <a:rPr lang="en-US" altLang="zh-CN" sz="2800" b="1" dirty="0" err="1" smtClean="0">
                <a:solidFill>
                  <a:srgbClr val="003FFF"/>
                </a:solidFill>
                <a:effectLst/>
                <a:latin typeface="Comic Sans MS" panose="030F0702030302020204" pitchFamily="66" charset="0"/>
              </a:rPr>
              <a:t>Tn</a:t>
            </a:r>
            <a:r>
              <a:rPr lang="zh-CN" altLang="en-US" sz="2800" b="1" dirty="0" smtClean="0">
                <a:solidFill>
                  <a:srgbClr val="000000"/>
                </a:solidFill>
                <a:effectLst/>
                <a:latin typeface="Comic Sans MS" panose="030F0702030302020204" pitchFamily="66" charset="0"/>
              </a:rPr>
              <a:t>，</a:t>
            </a:r>
            <a:endParaRPr lang="en-US" altLang="zh-CN" sz="2800" b="1" dirty="0" smtClean="0">
              <a:solidFill>
                <a:srgbClr val="FFFFFF"/>
              </a:solidFill>
              <a:effectLst/>
              <a:latin typeface="Comic Sans MS" panose="030F0702030302020204" pitchFamily="66" charset="0"/>
            </a:endParaRPr>
          </a:p>
          <a:p>
            <a:pPr marL="0" indent="0">
              <a:lnSpc>
                <a:spcPct val="115000"/>
              </a:lnSpc>
              <a:buClr>
                <a:schemeClr val="tx1"/>
              </a:buClr>
              <a:buFont typeface="Wingdings" panose="05000000000000000000" pitchFamily="2" charset="2"/>
              <a:buNone/>
            </a:pPr>
            <a:r>
              <a:rPr lang="zh-CN" altLang="en-US" sz="2800" b="1" dirty="0" smtClean="0">
                <a:solidFill>
                  <a:srgbClr val="0000FF"/>
                </a:solidFill>
                <a:effectLst/>
                <a:latin typeface="Comic Sans MS" panose="030F0702030302020204" pitchFamily="66" charset="0"/>
              </a:rPr>
              <a:t>改进前的执行时间为</a:t>
            </a:r>
            <a:r>
              <a:rPr lang="en-US" altLang="zh-CN" sz="2800" b="1" dirty="0" smtClean="0">
                <a:solidFill>
                  <a:srgbClr val="0000FF"/>
                </a:solidFill>
                <a:effectLst/>
                <a:latin typeface="Comic Sans MS" panose="030F0702030302020204" pitchFamily="66" charset="0"/>
              </a:rPr>
              <a:t>To</a:t>
            </a:r>
            <a:r>
              <a:rPr lang="zh-CN" altLang="en-US" sz="2800" b="1" dirty="0" smtClean="0">
                <a:solidFill>
                  <a:srgbClr val="000000"/>
                </a:solidFill>
                <a:effectLst/>
                <a:latin typeface="Comic Sans MS" panose="030F0702030302020204" pitchFamily="66" charset="0"/>
              </a:rPr>
              <a:t>，则上式可以写为：</a:t>
            </a:r>
            <a:endParaRPr lang="en-US" altLang="zh-CN" sz="2800" b="1" dirty="0" smtClean="0">
              <a:solidFill>
                <a:srgbClr val="000000"/>
              </a:solidFill>
              <a:effectLst/>
              <a:latin typeface="Comic Sans MS" panose="030F0702030302020204" pitchFamily="66" charset="0"/>
            </a:endParaRPr>
          </a:p>
        </p:txBody>
      </p:sp>
      <p:graphicFrame>
        <p:nvGraphicFramePr>
          <p:cNvPr id="62470" name="对象 1"/>
          <p:cNvGraphicFramePr>
            <a:graphicFrameLocks noChangeAspect="1"/>
          </p:cNvGraphicFramePr>
          <p:nvPr/>
        </p:nvGraphicFramePr>
        <p:xfrm>
          <a:off x="947738" y="3852813"/>
          <a:ext cx="6699250" cy="1095375"/>
        </p:xfrm>
        <a:graphic>
          <a:graphicData uri="http://schemas.openxmlformats.org/presentationml/2006/ole">
            <mc:AlternateContent xmlns:mc="http://schemas.openxmlformats.org/markup-compatibility/2006">
              <mc:Choice xmlns:v="urn:schemas-microsoft-com:vml" Requires="v">
                <p:oleObj spid="_x0000_s281663" name="Equation" r:id="rId1" imgW="59131200" imgH="10363200" progId="Equation.DSMT4">
                  <p:embed/>
                </p:oleObj>
              </mc:Choice>
              <mc:Fallback>
                <p:oleObj name="Equation" r:id="rId1" imgW="59131200" imgH="10363200" progId="Equation.DSMT4">
                  <p:embed/>
                  <p:pic>
                    <p:nvPicPr>
                      <p:cNvPr id="0" name="图片 281662"/>
                      <p:cNvPicPr>
                        <a:picLocks noChangeAspect="1" noChangeArrowheads="1"/>
                      </p:cNvPicPr>
                      <p:nvPr/>
                    </p:nvPicPr>
                    <p:blipFill>
                      <a:blip r:embed="rId2"/>
                      <a:srcRect/>
                      <a:stretch>
                        <a:fillRect/>
                      </a:stretch>
                    </p:blipFill>
                    <p:spPr bwMode="auto">
                      <a:xfrm>
                        <a:off x="947738" y="3852813"/>
                        <a:ext cx="6699250" cy="1095375"/>
                      </a:xfrm>
                      <a:prstGeom prst="rect">
                        <a:avLst/>
                      </a:prstGeom>
                      <a:noFill/>
                      <a:ln>
                        <a:noFill/>
                      </a:ln>
                      <a:effectLst/>
                    </p:spPr>
                  </p:pic>
                </p:oleObj>
              </mc:Fallback>
            </mc:AlternateContent>
          </a:graphicData>
        </a:graphic>
      </p:graphicFrame>
      <p:sp>
        <p:nvSpPr>
          <p:cNvPr id="62471" name="矩形 1"/>
          <p:cNvSpPr>
            <a:spLocks noChangeArrowheads="1"/>
          </p:cNvSpPr>
          <p:nvPr/>
        </p:nvSpPr>
        <p:spPr bwMode="auto">
          <a:xfrm>
            <a:off x="1357313" y="5467301"/>
            <a:ext cx="385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 typeface="Wingdings" panose="05000000000000000000" pitchFamily="2" charset="2"/>
              <a:buNone/>
            </a:pPr>
            <a:r>
              <a:rPr lang="zh-CN" altLang="en-US" sz="1800" b="1" dirty="0">
                <a:solidFill>
                  <a:srgbClr val="000000"/>
                </a:solidFill>
              </a:rPr>
              <a:t>上式中</a:t>
            </a:r>
            <a:r>
              <a:rPr lang="zh-CN" altLang="en-US" sz="1800" b="1" dirty="0">
                <a:solidFill>
                  <a:srgbClr val="0033FF"/>
                </a:solidFill>
              </a:rPr>
              <a:t>（</a:t>
            </a:r>
            <a:r>
              <a:rPr lang="en-US" altLang="zh-CN" sz="1800" b="1" dirty="0">
                <a:solidFill>
                  <a:srgbClr val="0033FF"/>
                </a:solidFill>
              </a:rPr>
              <a:t>1-</a:t>
            </a:r>
            <a:r>
              <a:rPr lang="en-US" altLang="zh-CN" sz="1800" b="1" i="1" dirty="0">
                <a:solidFill>
                  <a:srgbClr val="0033FF"/>
                </a:solidFill>
              </a:rPr>
              <a:t>Fe</a:t>
            </a:r>
            <a:r>
              <a:rPr lang="zh-CN" altLang="en-US" sz="1800" b="1" dirty="0">
                <a:solidFill>
                  <a:srgbClr val="0033FF"/>
                </a:solidFill>
              </a:rPr>
              <a:t>）</a:t>
            </a:r>
            <a:r>
              <a:rPr lang="zh-CN" altLang="en-US" sz="1800" b="1" dirty="0">
                <a:solidFill>
                  <a:srgbClr val="000000"/>
                </a:solidFill>
              </a:rPr>
              <a:t>表示不可改进部分。</a:t>
            </a:r>
            <a:endParaRPr lang="en-US" altLang="zh-CN" sz="1800" b="1" dirty="0">
              <a:solidFill>
                <a:srgbClr val="000000"/>
              </a:solidFill>
            </a:endParaRPr>
          </a:p>
        </p:txBody>
      </p:sp>
      <mc:AlternateContent xmlns:mc="http://schemas.openxmlformats.org/markup-compatibility/2006">
        <mc:Choice xmlns:a14="http://schemas.microsoft.com/office/drawing/2010/main" Requires="a14">
          <p:sp>
            <p:nvSpPr>
              <p:cNvPr id="2" name="文本框 1"/>
              <p:cNvSpPr txBox="1"/>
              <p:nvPr/>
            </p:nvSpPr>
            <p:spPr>
              <a:xfrm>
                <a:off x="777168" y="1562508"/>
                <a:ext cx="7822654" cy="585481"/>
              </a:xfrm>
              <a:prstGeom prst="rect">
                <a:avLst/>
              </a:prstGeom>
              <a:noFill/>
            </p:spPr>
            <p:txBody>
              <a:bodyPr wrap="none" lIns="0" tIns="0" rIns="0" bIns="0" rtlCol="0">
                <a:spAutoFit/>
              </a:bodyPr>
              <a:lstStyle/>
              <a:p>
                <a:r>
                  <a:rPr lang="zh-CN" altLang="en-US" sz="2000" b="0" dirty="0" smtClean="0">
                    <a:solidFill>
                      <a:srgbClr val="000000"/>
                    </a:solidFill>
                  </a:rPr>
                  <a:t>改进</a:t>
                </a:r>
                <a14:m>
                  <m:oMath xmlns:m="http://schemas.openxmlformats.org/officeDocument/2006/math">
                    <m:r>
                      <a:rPr lang="zh-CN" altLang="en-US" sz="2000" i="1" smtClean="0">
                        <a:solidFill>
                          <a:srgbClr val="000000"/>
                        </a:solidFill>
                        <a:latin typeface="Cambria Math" panose="02040503050406030204" pitchFamily="18" charset="0"/>
                      </a:rPr>
                      <m:t>后的执行时间</m:t>
                    </m:r>
                    <m:r>
                      <a:rPr lang="en-US" altLang="zh-CN" sz="2000" i="1" smtClean="0">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r>
                          <a:rPr lang="zh-CN" altLang="en-US" sz="2000" i="1" smtClean="0">
                            <a:solidFill>
                              <a:srgbClr val="000000"/>
                            </a:solidFill>
                            <a:latin typeface="Cambria Math" panose="02040503050406030204" pitchFamily="18" charset="0"/>
                          </a:rPr>
                          <m:t>改进部分的执行时间</m:t>
                        </m:r>
                      </m:num>
                      <m:den>
                        <m:r>
                          <a:rPr lang="zh-CN" altLang="en-US" sz="2000" i="1" smtClean="0">
                            <a:solidFill>
                              <a:srgbClr val="000000"/>
                            </a:solidFill>
                            <a:latin typeface="Cambria Math" panose="02040503050406030204" pitchFamily="18" charset="0"/>
                          </a:rPr>
                          <m:t>改进加速比</m:t>
                        </m:r>
                      </m:den>
                    </m:f>
                    <m:r>
                      <a:rPr lang="en-US" altLang="zh-CN" sz="2000" i="1" smtClean="0">
                        <a:solidFill>
                          <a:srgbClr val="000000"/>
                        </a:solidFill>
                        <a:latin typeface="Cambria Math" panose="02040503050406030204" pitchFamily="18" charset="0"/>
                      </a:rPr>
                      <m:t>+</m:t>
                    </m:r>
                    <m:r>
                      <a:rPr lang="zh-CN" altLang="en-US" sz="2000" i="1" smtClean="0">
                        <a:solidFill>
                          <a:srgbClr val="000000"/>
                        </a:solidFill>
                        <a:latin typeface="Cambria Math" panose="02040503050406030204" pitchFamily="18" charset="0"/>
                      </a:rPr>
                      <m:t>不可改进部分的执行时间</m:t>
                    </m:r>
                  </m:oMath>
                </a14:m>
                <a:endParaRPr lang="zh-CN" altLang="en-US" sz="2000" dirty="0">
                  <a:solidFill>
                    <a:srgbClr val="0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777168" y="1562508"/>
                <a:ext cx="7822654" cy="585481"/>
              </a:xfrm>
              <a:prstGeom prst="rect">
                <a:avLst/>
              </a:prstGeom>
              <a:blipFill rotWithShape="1">
                <a:blip r:embed="rId3"/>
                <a:stretch>
                  <a:fillRect l="-7" t="-70" b="72"/>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0115" name="Rectangle 3"/>
              <p:cNvSpPr>
                <a:spLocks noGrp="1" noChangeArrowheads="1"/>
              </p:cNvSpPr>
              <p:nvPr>
                <p:ph type="body" sz="half" idx="1"/>
              </p:nvPr>
            </p:nvSpPr>
            <p:spPr>
              <a:xfrm>
                <a:off x="611188" y="333276"/>
                <a:ext cx="7921625" cy="5688012"/>
              </a:xfrm>
            </p:spPr>
            <p:txBody>
              <a:bodyPr/>
              <a:lstStyle/>
              <a:p>
                <a:pPr>
                  <a:buFont typeface="Wingdings" panose="05000000000000000000" pitchFamily="2" charset="2"/>
                  <a:buNone/>
                  <a:defRPr/>
                </a:pPr>
                <a:r>
                  <a:rPr lang="zh-CN" altLang="en-US" sz="2400" b="1" dirty="0" smtClean="0">
                    <a:solidFill>
                      <a:srgbClr val="000000"/>
                    </a:solidFill>
                    <a:effectLst/>
                  </a:rPr>
                  <a:t>根据：</a:t>
                </a:r>
                <a:endParaRPr lang="zh-CN" altLang="en-US" sz="2400" b="1" dirty="0">
                  <a:solidFill>
                    <a:srgbClr val="FFFFFF"/>
                  </a:solidFill>
                  <a:effectLst/>
                </a:endParaRPr>
              </a:p>
              <a:p>
                <a:pPr>
                  <a:buFont typeface="Wingdings" panose="05000000000000000000" pitchFamily="2" charset="2"/>
                  <a:buNone/>
                  <a:defRPr/>
                </a:pPr>
                <a:endParaRPr lang="zh-CN" altLang="en-US" sz="2400" b="1" dirty="0">
                  <a:solidFill>
                    <a:srgbClr val="000000"/>
                  </a:solidFill>
                  <a:effectLst/>
                </a:endParaRPr>
              </a:p>
              <a:p>
                <a:pPr>
                  <a:buFont typeface="Wingdings" panose="05000000000000000000" pitchFamily="2" charset="2"/>
                  <a:buNone/>
                  <a:defRPr/>
                </a:pPr>
                <a:endParaRPr lang="en-US" altLang="zh-CN" sz="2000" b="1" dirty="0" smtClean="0">
                  <a:solidFill>
                    <a:srgbClr val="000000"/>
                  </a:solidFill>
                  <a:effectLst/>
                </a:endParaRPr>
              </a:p>
              <a:p>
                <a:pPr>
                  <a:buFont typeface="Wingdings" panose="05000000000000000000" pitchFamily="2" charset="2"/>
                  <a:buNone/>
                  <a:defRPr/>
                </a:pPr>
                <a:endParaRPr lang="en-US" altLang="zh-CN" sz="2000" b="1" dirty="0">
                  <a:solidFill>
                    <a:srgbClr val="000000"/>
                  </a:solidFill>
                  <a:effectLst/>
                </a:endParaRPr>
              </a:p>
              <a:p>
                <a:pPr>
                  <a:buFont typeface="Wingdings" panose="05000000000000000000" pitchFamily="2" charset="2"/>
                  <a:buNone/>
                  <a:defRPr/>
                </a:pPr>
                <a:r>
                  <a:rPr lang="zh-CN" altLang="en-US" sz="2000" b="1" dirty="0" smtClean="0">
                    <a:solidFill>
                      <a:srgbClr val="000000"/>
                    </a:solidFill>
                    <a:effectLst/>
                  </a:rPr>
                  <a:t>上</a:t>
                </a:r>
                <a:r>
                  <a:rPr lang="zh-CN" altLang="en-US" sz="2000" b="1" dirty="0">
                    <a:solidFill>
                      <a:srgbClr val="000000"/>
                    </a:solidFill>
                    <a:effectLst/>
                  </a:rPr>
                  <a:t>式中</a:t>
                </a:r>
                <a:r>
                  <a:rPr lang="zh-CN" altLang="en-US" sz="2000" b="1" dirty="0">
                    <a:solidFill>
                      <a:srgbClr val="0000FF"/>
                    </a:solidFill>
                    <a:effectLst/>
                  </a:rPr>
                  <a:t>（</a:t>
                </a:r>
                <a:r>
                  <a:rPr lang="en-US" altLang="zh-CN" sz="2000" b="1" dirty="0">
                    <a:solidFill>
                      <a:srgbClr val="0000FF"/>
                    </a:solidFill>
                    <a:effectLst/>
                  </a:rPr>
                  <a:t>1-</a:t>
                </a:r>
                <a:r>
                  <a:rPr lang="en-US" altLang="zh-CN" sz="2000" b="1" i="1" dirty="0">
                    <a:solidFill>
                      <a:srgbClr val="0000FF"/>
                    </a:solidFill>
                    <a:effectLst/>
                  </a:rPr>
                  <a:t>Fe</a:t>
                </a:r>
                <a:r>
                  <a:rPr lang="zh-CN" altLang="en-US" sz="2000" b="1" dirty="0">
                    <a:solidFill>
                      <a:srgbClr val="0000FF"/>
                    </a:solidFill>
                    <a:effectLst/>
                  </a:rPr>
                  <a:t>）</a:t>
                </a:r>
                <a:r>
                  <a:rPr lang="zh-CN" altLang="en-US" sz="2000" b="1" dirty="0">
                    <a:solidFill>
                      <a:srgbClr val="000000"/>
                    </a:solidFill>
                    <a:effectLst/>
                  </a:rPr>
                  <a:t>表示不可改进部分</a:t>
                </a:r>
                <a:r>
                  <a:rPr lang="zh-CN" altLang="en-US" sz="2000" b="1" dirty="0" smtClean="0">
                    <a:solidFill>
                      <a:srgbClr val="000000"/>
                    </a:solidFill>
                    <a:effectLst/>
                  </a:rPr>
                  <a:t>。</a:t>
                </a:r>
                <a:endParaRPr lang="en-US" altLang="zh-CN" sz="2000" b="1" dirty="0" smtClean="0">
                  <a:solidFill>
                    <a:srgbClr val="FFFFFF"/>
                  </a:solidFill>
                  <a:effectLst/>
                </a:endParaRPr>
              </a:p>
              <a:p>
                <a:pPr>
                  <a:buFont typeface="Wingdings" panose="05000000000000000000" pitchFamily="2" charset="2"/>
                  <a:buNone/>
                  <a:defRPr/>
                </a:pPr>
                <a:endParaRPr lang="zh-CN" altLang="en-US" sz="2000" b="1" dirty="0">
                  <a:solidFill>
                    <a:srgbClr val="000000"/>
                  </a:solidFill>
                  <a:effectLst/>
                </a:endParaRPr>
              </a:p>
              <a:p>
                <a:pPr>
                  <a:buFont typeface="Wingdings" panose="05000000000000000000" pitchFamily="2" charset="2"/>
                  <a:buNone/>
                  <a:defRPr/>
                </a:pPr>
                <a:endParaRPr lang="zh-CN" altLang="en-US" sz="2000" b="1" dirty="0">
                  <a:solidFill>
                    <a:srgbClr val="000000"/>
                  </a:solidFill>
                  <a:effectLst/>
                </a:endParaRPr>
              </a:p>
              <a:p>
                <a:pPr>
                  <a:buFont typeface="Wingdings" panose="05000000000000000000" pitchFamily="2" charset="2"/>
                  <a:buNone/>
                  <a:defRPr/>
                </a:pPr>
                <a:r>
                  <a:rPr lang="zh-CN" altLang="en-US" sz="2000" b="1" dirty="0" smtClean="0">
                    <a:solidFill>
                      <a:srgbClr val="000000"/>
                    </a:solidFill>
                    <a:effectLst/>
                  </a:rPr>
                  <a:t>改进</a:t>
                </a:r>
                <a:r>
                  <a:rPr lang="zh-CN" altLang="en-US" sz="2000" b="1" dirty="0">
                    <a:solidFill>
                      <a:srgbClr val="000000"/>
                    </a:solidFill>
                    <a:effectLst/>
                  </a:rPr>
                  <a:t>后整个系统的加速比</a:t>
                </a:r>
                <a:r>
                  <a:rPr lang="en-US" altLang="zh-CN" sz="2000" b="1" dirty="0" err="1">
                    <a:solidFill>
                      <a:srgbClr val="0000FF"/>
                    </a:solidFill>
                    <a:effectLst/>
                  </a:rPr>
                  <a:t>Sn</a:t>
                </a:r>
                <a:r>
                  <a:rPr lang="zh-CN" altLang="en-US" sz="2000" b="1" dirty="0">
                    <a:solidFill>
                      <a:srgbClr val="000000"/>
                    </a:solidFill>
                    <a:effectLst/>
                  </a:rPr>
                  <a:t>为</a:t>
                </a:r>
                <a:r>
                  <a:rPr lang="en-US" altLang="zh-CN" sz="2000" b="1" dirty="0">
                    <a:solidFill>
                      <a:srgbClr val="000000"/>
                    </a:solidFill>
                    <a:effectLst/>
                  </a:rPr>
                  <a:t>:</a:t>
                </a:r>
                <a:endParaRPr lang="en-US" altLang="zh-CN" sz="2000" b="1" dirty="0">
                  <a:solidFill>
                    <a:srgbClr val="FFFFFF"/>
                  </a:solidFill>
                  <a:effectLst/>
                </a:endParaRPr>
              </a:p>
              <a:p>
                <a:pPr>
                  <a:buFont typeface="Wingdings" panose="05000000000000000000" pitchFamily="2" charset="2"/>
                  <a:buNone/>
                  <a:defRPr/>
                </a:pPr>
                <a:endParaRPr lang="en-US" altLang="zh-CN" sz="2000" b="1" dirty="0">
                  <a:solidFill>
                    <a:srgbClr val="000000"/>
                  </a:solidFill>
                  <a:effectLst/>
                </a:endParaRPr>
              </a:p>
              <a:p>
                <a:pPr>
                  <a:buFont typeface="Wingdings" panose="05000000000000000000" pitchFamily="2" charset="2"/>
                  <a:buNone/>
                  <a:defRPr/>
                </a:pPr>
                <a:endParaRPr lang="en-US" altLang="zh-CN" sz="2000" b="1" dirty="0">
                  <a:solidFill>
                    <a:srgbClr val="000000"/>
                  </a:solidFill>
                  <a:effectLst/>
                </a:endParaRPr>
              </a:p>
              <a:p>
                <a:pPr>
                  <a:buFont typeface="Wingdings" panose="05000000000000000000" pitchFamily="2" charset="2"/>
                  <a:buNone/>
                  <a:defRPr/>
                </a:pPr>
                <a:r>
                  <a:rPr lang="zh-CN" altLang="en-US" sz="2000" b="1" dirty="0" smtClean="0">
                    <a:solidFill>
                      <a:srgbClr val="000000"/>
                    </a:solidFill>
                    <a:effectLst/>
                  </a:rPr>
                  <a:t>显然</a:t>
                </a:r>
                <a:r>
                  <a:rPr lang="zh-CN" altLang="en-US" sz="2000" b="1" dirty="0">
                    <a:solidFill>
                      <a:srgbClr val="000000"/>
                    </a:solidFill>
                    <a:effectLst/>
                  </a:rPr>
                  <a:t>当</a:t>
                </a:r>
                <a:r>
                  <a:rPr lang="en-US" altLang="zh-CN" sz="2000" b="1" dirty="0">
                    <a:solidFill>
                      <a:srgbClr val="0000FF"/>
                    </a:solidFill>
                    <a:effectLst/>
                  </a:rPr>
                  <a:t>Fe</a:t>
                </a:r>
                <a:r>
                  <a:rPr lang="zh-CN" altLang="en-US" sz="2000" b="1" dirty="0">
                    <a:solidFill>
                      <a:srgbClr val="0000FF"/>
                    </a:solidFill>
                    <a:effectLst/>
                  </a:rPr>
                  <a:t>为</a:t>
                </a:r>
                <a:r>
                  <a:rPr lang="en-US" altLang="zh-CN" sz="2000" b="1" dirty="0">
                    <a:solidFill>
                      <a:srgbClr val="0000FF"/>
                    </a:solidFill>
                    <a:effectLst/>
                  </a:rPr>
                  <a:t>0</a:t>
                </a:r>
                <a:r>
                  <a:rPr lang="zh-CN" altLang="en-US" sz="2000" b="1" dirty="0">
                    <a:solidFill>
                      <a:srgbClr val="000000"/>
                    </a:solidFill>
                    <a:effectLst/>
                  </a:rPr>
                  <a:t>，即没有可改进部分时，</a:t>
                </a:r>
                <a:r>
                  <a:rPr lang="en-US" altLang="zh-CN" sz="2000" b="1" dirty="0" err="1">
                    <a:solidFill>
                      <a:srgbClr val="0000FF"/>
                    </a:solidFill>
                    <a:effectLst/>
                  </a:rPr>
                  <a:t>Sn</a:t>
                </a:r>
                <a:r>
                  <a:rPr lang="zh-CN" altLang="en-US" sz="2000" b="1" dirty="0">
                    <a:solidFill>
                      <a:srgbClr val="0000FF"/>
                    </a:solidFill>
                    <a:effectLst/>
                  </a:rPr>
                  <a:t>为</a:t>
                </a:r>
                <a:r>
                  <a:rPr lang="en-US" altLang="zh-CN" sz="2000" b="1" dirty="0" smtClean="0">
                    <a:solidFill>
                      <a:srgbClr val="0000FF"/>
                    </a:solidFill>
                    <a:effectLst/>
                  </a:rPr>
                  <a:t>1</a:t>
                </a:r>
                <a:r>
                  <a:rPr lang="zh-CN" altLang="en-US" sz="2000" b="1" dirty="0" smtClean="0">
                    <a:solidFill>
                      <a:srgbClr val="000000"/>
                    </a:solidFill>
                    <a:effectLst/>
                  </a:rPr>
                  <a:t>。</a:t>
                </a:r>
                <a:endParaRPr lang="en-US" altLang="zh-CN" sz="2000" b="1" dirty="0" smtClean="0">
                  <a:solidFill>
                    <a:srgbClr val="FFFFFF"/>
                  </a:solidFill>
                  <a:effectLst/>
                </a:endParaRPr>
              </a:p>
              <a:p>
                <a:pPr>
                  <a:buFont typeface="Wingdings" panose="05000000000000000000" pitchFamily="2" charset="2"/>
                  <a:buNone/>
                  <a:defRPr/>
                </a:pPr>
                <a:endParaRPr lang="en-US" altLang="zh-CN" sz="2000" b="1" dirty="0" smtClean="0">
                  <a:solidFill>
                    <a:srgbClr val="000000"/>
                  </a:solidFill>
                  <a:effectLst/>
                </a:endParaRPr>
              </a:p>
              <a:p>
                <a:pPr>
                  <a:buFont typeface="Wingdings" panose="05000000000000000000" pitchFamily="2" charset="2"/>
                  <a:buNone/>
                  <a:defRPr/>
                </a:pPr>
                <a:r>
                  <a:rPr lang="en-US" altLang="zh-CN" sz="2000" b="1" dirty="0" smtClean="0">
                    <a:solidFill>
                      <a:srgbClr val="000000"/>
                    </a:solidFill>
                    <a:effectLst/>
                  </a:rPr>
                  <a:t>           </a:t>
                </a:r>
                <a:r>
                  <a:rPr lang="zh-CN" altLang="en-US" sz="2000" b="1" dirty="0" smtClean="0">
                    <a:solidFill>
                      <a:srgbClr val="000000"/>
                    </a:solidFill>
                    <a:effectLst/>
                  </a:rPr>
                  <a:t>当</a:t>
                </a:r>
                <a:r>
                  <a:rPr lang="en-US" altLang="zh-CN" sz="2000" b="1" dirty="0" smtClean="0">
                    <a:solidFill>
                      <a:srgbClr val="000000"/>
                    </a:solidFill>
                    <a:effectLst/>
                  </a:rPr>
                  <a:t>Se</a:t>
                </a:r>
                <a:r>
                  <a:rPr lang="en-US" altLang="zh-CN" sz="2000" b="1" dirty="0" smtClean="0">
                    <a:solidFill>
                      <a:srgbClr val="000000"/>
                    </a:solidFill>
                    <a:effectLst/>
                    <a:latin typeface="Calibri" panose="020F0502020204030204" charset="0"/>
                    <a:cs typeface="Calibri" panose="020F0502020204030204" charset="0"/>
                  </a:rPr>
                  <a:t>→∞</a:t>
                </a:r>
                <a:r>
                  <a:rPr lang="zh-CN" altLang="en-US" sz="2000" b="1" dirty="0" smtClean="0">
                    <a:solidFill>
                      <a:srgbClr val="000000"/>
                    </a:solidFill>
                    <a:effectLst/>
                  </a:rPr>
                  <a:t> </a:t>
                </a:r>
                <a:r>
                  <a:rPr lang="zh-CN" altLang="en-US" sz="2000" b="1" dirty="0">
                    <a:solidFill>
                      <a:srgbClr val="000000"/>
                    </a:solidFill>
                    <a:effectLst/>
                  </a:rPr>
                  <a:t>时，</a:t>
                </a:r>
                <a:r>
                  <a:rPr lang="zh-CN" altLang="en-US" sz="2000" b="1" dirty="0" smtClean="0">
                    <a:solidFill>
                      <a:srgbClr val="000000"/>
                    </a:solidFill>
                    <a:effectLst/>
                  </a:rPr>
                  <a:t>则</a:t>
                </a:r>
                <a14:m>
                  <m:oMath xmlns:m="http://schemas.openxmlformats.org/officeDocument/2006/math">
                    <m:r>
                      <a:rPr lang="en-US" altLang="zh-CN" sz="2000" b="1" i="1" smtClean="0">
                        <a:solidFill>
                          <a:srgbClr val="000000"/>
                        </a:solidFill>
                        <a:effectLst/>
                        <a:latin typeface="Cambria Math" panose="02040503050406030204" pitchFamily="18" charset="0"/>
                      </a:rPr>
                      <m:t>𝑺𝒏</m:t>
                    </m:r>
                    <m:r>
                      <a:rPr lang="en-US" altLang="zh-CN" sz="2000" b="1" i="1" smtClean="0">
                        <a:solidFill>
                          <a:srgbClr val="000000"/>
                        </a:solidFill>
                        <a:effectLst/>
                        <a:latin typeface="Cambria Math" panose="02040503050406030204" pitchFamily="18" charset="0"/>
                      </a:rPr>
                      <m:t>=</m:t>
                    </m:r>
                    <m:f>
                      <m:fPr>
                        <m:ctrlPr>
                          <a:rPr lang="en-US" altLang="zh-CN" sz="2000" b="1" i="1" smtClean="0">
                            <a:solidFill>
                              <a:srgbClr val="000000"/>
                            </a:solidFill>
                            <a:effectLst/>
                            <a:latin typeface="Cambria Math" panose="02040503050406030204" pitchFamily="18" charset="0"/>
                          </a:rPr>
                        </m:ctrlPr>
                      </m:fPr>
                      <m:num>
                        <m:r>
                          <a:rPr lang="en-US" altLang="zh-CN" sz="2000" b="1" i="1" smtClean="0">
                            <a:solidFill>
                              <a:srgbClr val="000000"/>
                            </a:solidFill>
                            <a:effectLst/>
                            <a:latin typeface="Cambria Math" panose="02040503050406030204" pitchFamily="18" charset="0"/>
                          </a:rPr>
                          <m:t>𝟏</m:t>
                        </m:r>
                      </m:num>
                      <m:den>
                        <m:r>
                          <a:rPr lang="en-US" altLang="zh-CN" sz="2000" b="1" i="1" smtClean="0">
                            <a:solidFill>
                              <a:srgbClr val="000000"/>
                            </a:solidFill>
                            <a:effectLst/>
                            <a:latin typeface="Cambria Math" panose="02040503050406030204" pitchFamily="18" charset="0"/>
                          </a:rPr>
                          <m:t>𝟏</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𝑭𝒆</m:t>
                        </m:r>
                      </m:den>
                    </m:f>
                  </m:oMath>
                </a14:m>
                <a:r>
                  <a:rPr lang="zh-CN" altLang="en-US" sz="2000" b="1" dirty="0" smtClean="0">
                    <a:solidFill>
                      <a:srgbClr val="000000"/>
                    </a:solidFill>
                    <a:effectLst/>
                  </a:rPr>
                  <a:t> </a:t>
                </a:r>
                <a:r>
                  <a:rPr lang="zh-CN" altLang="en-US" sz="2000" b="1" dirty="0">
                    <a:solidFill>
                      <a:srgbClr val="000000"/>
                    </a:solidFill>
                    <a:effectLst/>
                  </a:rPr>
                  <a:t>，因此，可获取性能改善极限值受</a:t>
                </a:r>
                <a:r>
                  <a:rPr lang="en-US" altLang="zh-CN" sz="2000" b="1" i="1" dirty="0">
                    <a:solidFill>
                      <a:srgbClr val="000000"/>
                    </a:solidFill>
                    <a:effectLst/>
                  </a:rPr>
                  <a:t>Fe</a:t>
                </a:r>
                <a:r>
                  <a:rPr lang="zh-CN" altLang="en-US" sz="2000" b="1" dirty="0">
                    <a:solidFill>
                      <a:srgbClr val="000000"/>
                    </a:solidFill>
                    <a:effectLst/>
                  </a:rPr>
                  <a:t>值的约束。</a:t>
                </a:r>
                <a:endParaRPr lang="zh-CN" altLang="en-US" sz="2000" b="1" dirty="0">
                  <a:solidFill>
                    <a:srgbClr val="000000"/>
                  </a:solidFill>
                  <a:effectLst/>
                </a:endParaRPr>
              </a:p>
            </p:txBody>
          </p:sp>
        </mc:Choice>
        <mc:Fallback>
          <p:sp>
            <p:nvSpPr>
              <p:cNvPr id="90115" name="Rectangle 3"/>
              <p:cNvSpPr>
                <a:spLocks noRot="1" noChangeAspect="1" noMove="1" noResize="1" noEditPoints="1" noAdjustHandles="1" noChangeArrowheads="1" noChangeShapeType="1" noTextEdit="1"/>
              </p:cNvSpPr>
              <p:nvPr>
                <p:ph type="body" sz="half" idx="1"/>
              </p:nvPr>
            </p:nvSpPr>
            <p:spPr>
              <a:xfrm>
                <a:off x="611188" y="333276"/>
                <a:ext cx="7921625" cy="5688012"/>
              </a:xfrm>
              <a:blipFill rotWithShape="1">
                <a:blip r:embed="rId1"/>
                <a:stretch>
                  <a:fillRect l="-4" t="-9" r="4" b="4"/>
                </a:stretch>
              </a:blipFill>
            </p:spPr>
            <p:txBody>
              <a:bodyPr/>
              <a:lstStyle/>
              <a:p>
                <a:r>
                  <a:rPr lang="zh-CN" altLang="en-US">
                    <a:noFill/>
                  </a:rPr>
                  <a:t> </a:t>
                </a:r>
              </a:p>
            </p:txBody>
          </p:sp>
        </mc:Fallback>
      </mc:AlternateContent>
      <p:sp>
        <p:nvSpPr>
          <p:cNvPr id="2" name="矩形 1"/>
          <p:cNvSpPr/>
          <p:nvPr/>
        </p:nvSpPr>
        <p:spPr>
          <a:xfrm>
            <a:off x="611188" y="5733256"/>
            <a:ext cx="8137525" cy="369888"/>
          </a:xfrm>
          <a:prstGeom prst="rect">
            <a:avLst/>
          </a:prstGeom>
        </p:spPr>
        <p:txBody>
          <a:bodyPr>
            <a:spAutoFit/>
          </a:bodyPr>
          <a:lstStyle/>
          <a:p>
            <a:pPr>
              <a:spcBef>
                <a:spcPct val="20000"/>
              </a:spcBef>
              <a:buClr>
                <a:schemeClr val="hlink"/>
              </a:buClr>
              <a:buSzPct val="70000"/>
              <a:defRPr/>
            </a:pPr>
            <a:r>
              <a:rPr lang="zh-CN" altLang="en-US" b="1" kern="0" dirty="0">
                <a:solidFill>
                  <a:srgbClr val="000000"/>
                </a:solidFill>
              </a:rPr>
              <a:t>提高</a:t>
            </a:r>
            <a:r>
              <a:rPr lang="zh-CN" altLang="en-US" b="1" i="1" kern="0" dirty="0">
                <a:solidFill>
                  <a:srgbClr val="0000FF"/>
                </a:solidFill>
              </a:rPr>
              <a:t>改进比例</a:t>
            </a:r>
            <a:r>
              <a:rPr lang="en-US" altLang="zh-CN" b="1" i="1" kern="0" dirty="0">
                <a:solidFill>
                  <a:srgbClr val="0000FF"/>
                </a:solidFill>
              </a:rPr>
              <a:t>Fe</a:t>
            </a:r>
            <a:r>
              <a:rPr lang="zh-CN" altLang="en-US" b="1" kern="0" dirty="0">
                <a:solidFill>
                  <a:srgbClr val="000000"/>
                </a:solidFill>
              </a:rPr>
              <a:t>或</a:t>
            </a:r>
            <a:r>
              <a:rPr lang="zh-CN" altLang="en-US" b="1" i="1" kern="0" dirty="0">
                <a:solidFill>
                  <a:srgbClr val="0000FF"/>
                </a:solidFill>
              </a:rPr>
              <a:t>改进加速比</a:t>
            </a:r>
            <a:r>
              <a:rPr lang="en-US" altLang="zh-CN" b="1" i="1" kern="0" dirty="0">
                <a:solidFill>
                  <a:srgbClr val="0000FF"/>
                </a:solidFill>
              </a:rPr>
              <a:t>Se</a:t>
            </a:r>
            <a:r>
              <a:rPr lang="zh-CN" altLang="en-US" b="1" i="1" kern="0" dirty="0">
                <a:solidFill>
                  <a:srgbClr val="0033FF"/>
                </a:solidFill>
              </a:rPr>
              <a:t>，</a:t>
            </a:r>
            <a:r>
              <a:rPr lang="zh-CN" altLang="en-US" b="1" kern="0" dirty="0">
                <a:solidFill>
                  <a:srgbClr val="003FFF"/>
                </a:solidFill>
              </a:rPr>
              <a:t>都可以提高</a:t>
            </a:r>
            <a:r>
              <a:rPr lang="en-US" altLang="zh-CN" b="1" kern="0" dirty="0">
                <a:solidFill>
                  <a:srgbClr val="003FFF"/>
                </a:solidFill>
              </a:rPr>
              <a:t>Sn </a:t>
            </a:r>
            <a:r>
              <a:rPr lang="zh-CN" altLang="en-US" b="1" i="1" kern="0" dirty="0">
                <a:solidFill>
                  <a:srgbClr val="003FFF"/>
                </a:solidFill>
              </a:rPr>
              <a:t>，</a:t>
            </a:r>
            <a:r>
              <a:rPr lang="en-US" altLang="zh-CN" b="1" i="1" kern="0" dirty="0">
                <a:solidFill>
                  <a:srgbClr val="003FFF"/>
                </a:solidFill>
              </a:rPr>
              <a:t> </a:t>
            </a:r>
            <a:r>
              <a:rPr lang="zh-CN" altLang="en-US" b="1" i="1" kern="0" dirty="0">
                <a:solidFill>
                  <a:srgbClr val="0000FF"/>
                </a:solidFill>
              </a:rPr>
              <a:t>但是</a:t>
            </a:r>
            <a:r>
              <a:rPr lang="en-US" altLang="zh-CN" b="1" i="1" kern="0" dirty="0">
                <a:solidFill>
                  <a:srgbClr val="0000FF"/>
                </a:solidFill>
              </a:rPr>
              <a:t>Fe</a:t>
            </a:r>
            <a:r>
              <a:rPr lang="zh-CN" altLang="en-US" b="1" i="1" kern="0" dirty="0">
                <a:solidFill>
                  <a:srgbClr val="0000FF"/>
                </a:solidFill>
              </a:rPr>
              <a:t>对 </a:t>
            </a:r>
            <a:r>
              <a:rPr lang="en-US" altLang="zh-CN" b="1" kern="0" dirty="0">
                <a:solidFill>
                  <a:srgbClr val="003FFF"/>
                </a:solidFill>
              </a:rPr>
              <a:t>Sn</a:t>
            </a:r>
            <a:r>
              <a:rPr lang="zh-CN" altLang="en-US" b="1" kern="0" dirty="0">
                <a:solidFill>
                  <a:srgbClr val="003FFF"/>
                </a:solidFill>
              </a:rPr>
              <a:t>的影响更大。</a:t>
            </a:r>
            <a:endParaRPr lang="en-US" altLang="zh-CN" b="1" kern="0" dirty="0">
              <a:solidFill>
                <a:srgbClr val="003FFF"/>
              </a:solidFill>
            </a:endParaRPr>
          </a:p>
        </p:txBody>
      </p:sp>
      <p:graphicFrame>
        <p:nvGraphicFramePr>
          <p:cNvPr id="9" name="对象 1"/>
          <p:cNvGraphicFramePr>
            <a:graphicFrameLocks noChangeAspect="1"/>
          </p:cNvGraphicFramePr>
          <p:nvPr/>
        </p:nvGraphicFramePr>
        <p:xfrm>
          <a:off x="1360488" y="1055688"/>
          <a:ext cx="3903662" cy="642937"/>
        </p:xfrm>
        <a:graphic>
          <a:graphicData uri="http://schemas.openxmlformats.org/presentationml/2006/ole">
            <mc:AlternateContent xmlns:mc="http://schemas.openxmlformats.org/markup-compatibility/2006">
              <mc:Choice xmlns:v="urn:schemas-microsoft-com:vml" Requires="v">
                <p:oleObj spid="_x0000_s282744" name="Equation" r:id="rId2" imgW="34442400" imgH="6096000" progId="Equation.DSMT4">
                  <p:embed/>
                </p:oleObj>
              </mc:Choice>
              <mc:Fallback>
                <p:oleObj name="Equation" r:id="rId2" imgW="34442400" imgH="6096000" progId="Equation.DSMT4">
                  <p:embed/>
                  <p:pic>
                    <p:nvPicPr>
                      <p:cNvPr id="0" name="图片 282743"/>
                      <p:cNvPicPr>
                        <a:picLocks noChangeAspect="1" noChangeArrowheads="1"/>
                      </p:cNvPicPr>
                      <p:nvPr/>
                    </p:nvPicPr>
                    <p:blipFill>
                      <a:blip r:embed="rId3"/>
                      <a:srcRect/>
                      <a:stretch>
                        <a:fillRect/>
                      </a:stretch>
                    </p:blipFill>
                    <p:spPr bwMode="auto">
                      <a:xfrm>
                        <a:off x="1360488" y="1055688"/>
                        <a:ext cx="3903662" cy="642937"/>
                      </a:xfrm>
                      <a:prstGeom prst="rect">
                        <a:avLst/>
                      </a:prstGeom>
                      <a:noFill/>
                      <a:ln>
                        <a:noFill/>
                      </a:ln>
                      <a:effectLst/>
                    </p:spPr>
                  </p:pic>
                </p:oleObj>
              </mc:Fallback>
            </mc:AlternateContent>
          </a:graphicData>
        </a:graphic>
      </p:graphicFrame>
      <p:graphicFrame>
        <p:nvGraphicFramePr>
          <p:cNvPr id="10" name="对象 1"/>
          <p:cNvGraphicFramePr>
            <a:graphicFrameLocks noChangeAspect="1"/>
          </p:cNvGraphicFramePr>
          <p:nvPr/>
        </p:nvGraphicFramePr>
        <p:xfrm>
          <a:off x="4133850" y="3028950"/>
          <a:ext cx="4108450" cy="1095375"/>
        </p:xfrm>
        <a:graphic>
          <a:graphicData uri="http://schemas.openxmlformats.org/presentationml/2006/ole">
            <mc:AlternateContent xmlns:mc="http://schemas.openxmlformats.org/markup-compatibility/2006">
              <mc:Choice xmlns:v="urn:schemas-microsoft-com:vml" Requires="v">
                <p:oleObj spid="_x0000_s282745" name="Equation" r:id="rId4" imgW="36271200" imgH="10363200" progId="Equation.DSMT4">
                  <p:embed/>
                </p:oleObj>
              </mc:Choice>
              <mc:Fallback>
                <p:oleObj name="Equation" r:id="rId4" imgW="36271200" imgH="10363200" progId="Equation.DSMT4">
                  <p:embed/>
                  <p:pic>
                    <p:nvPicPr>
                      <p:cNvPr id="0" name="图片 282744"/>
                      <p:cNvPicPr>
                        <a:picLocks noChangeAspect="1" noChangeArrowheads="1"/>
                      </p:cNvPicPr>
                      <p:nvPr/>
                    </p:nvPicPr>
                    <p:blipFill>
                      <a:blip r:embed="rId5"/>
                      <a:srcRect/>
                      <a:stretch>
                        <a:fillRect/>
                      </a:stretch>
                    </p:blipFill>
                    <p:spPr bwMode="auto">
                      <a:xfrm>
                        <a:off x="4133850" y="3028950"/>
                        <a:ext cx="4108450" cy="109537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ChangeArrowheads="1"/>
          </p:cNvSpPr>
          <p:nvPr/>
        </p:nvSpPr>
        <p:spPr bwMode="auto">
          <a:xfrm>
            <a:off x="36513" y="404813"/>
            <a:ext cx="8964612" cy="5734050"/>
          </a:xfrm>
          <a:prstGeom prst="rect">
            <a:avLst/>
          </a:prstGeom>
          <a:noFill/>
          <a:ln>
            <a:noFill/>
          </a:ln>
        </p:spPr>
        <p:txBody>
          <a:bodyPr>
            <a:spAutoFit/>
          </a:bodyPr>
          <a:lstStyle>
            <a:lvl1pPr marL="342900" indent="-342900" eaLnBrk="0" hangingPunct="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2017</a:t>
            </a:r>
            <a:r>
              <a:rPr lang="zh-CN" altLang="zh-CN" sz="2400" b="1" dirty="0" smtClean="0">
                <a:solidFill>
                  <a:srgbClr val="000000"/>
                </a:solidFill>
              </a:rPr>
              <a:t>年</a:t>
            </a:r>
            <a:r>
              <a:rPr lang="en-US" altLang="zh-CN" sz="2400" b="1" dirty="0" smtClean="0">
                <a:solidFill>
                  <a:srgbClr val="000000"/>
                </a:solidFill>
              </a:rPr>
              <a:t>9</a:t>
            </a:r>
            <a:r>
              <a:rPr lang="zh-CN" altLang="zh-CN" sz="2400" b="1" dirty="0" smtClean="0">
                <a:solidFill>
                  <a:srgbClr val="000000"/>
                </a:solidFill>
              </a:rPr>
              <a:t>月，华为发布了</a:t>
            </a:r>
            <a:r>
              <a:rPr lang="zh-CN" altLang="zh-CN" sz="2400" b="1" dirty="0" smtClean="0">
                <a:solidFill>
                  <a:srgbClr val="0000FF"/>
                </a:solidFill>
              </a:rPr>
              <a:t>人工智能</a:t>
            </a:r>
            <a:r>
              <a:rPr lang="zh-CN" altLang="zh-CN" sz="2400" b="1" dirty="0" smtClean="0">
                <a:solidFill>
                  <a:srgbClr val="000000"/>
                </a:solidFill>
              </a:rPr>
              <a:t>芯片</a:t>
            </a:r>
            <a:r>
              <a:rPr lang="zh-CN" altLang="zh-CN" sz="2400" b="1" dirty="0" smtClean="0">
                <a:solidFill>
                  <a:srgbClr val="0000FF"/>
                </a:solidFill>
              </a:rPr>
              <a:t>麒麟</a:t>
            </a:r>
            <a:r>
              <a:rPr lang="en-US" altLang="zh-CN" sz="2400" b="1" dirty="0" smtClean="0">
                <a:solidFill>
                  <a:srgbClr val="0000FF"/>
                </a:solidFill>
              </a:rPr>
              <a:t>970</a:t>
            </a:r>
            <a:r>
              <a:rPr lang="en-US" altLang="zh-CN" sz="2400" b="1" dirty="0" smtClean="0">
                <a:solidFill>
                  <a:srgbClr val="000000"/>
                </a:solidFill>
              </a:rPr>
              <a:t> </a:t>
            </a:r>
            <a:r>
              <a:rPr lang="en-US" altLang="zh-CN" sz="2400" b="1" dirty="0" err="1" smtClean="0">
                <a:solidFill>
                  <a:srgbClr val="000000"/>
                </a:solidFill>
              </a:rPr>
              <a:t>SoC</a:t>
            </a:r>
            <a:r>
              <a:rPr lang="zh-CN" altLang="zh-CN" sz="2400" b="1" dirty="0" smtClean="0">
                <a:solidFill>
                  <a:srgbClr val="000000"/>
                </a:solidFill>
              </a:rPr>
              <a:t>芯片（</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a:t>
            </a:r>
            <a:r>
              <a:rPr lang="zh-CN" altLang="en-US" sz="2400" b="1" dirty="0" smtClean="0">
                <a:solidFill>
                  <a:srgbClr val="000000"/>
                </a:solidFill>
              </a:rPr>
              <a:t>同</a:t>
            </a:r>
            <a:r>
              <a:rPr lang="zh-CN" altLang="zh-CN" sz="2400" b="1" dirty="0" smtClean="0">
                <a:solidFill>
                  <a:srgbClr val="000000"/>
                </a:solidFill>
              </a:rPr>
              <a:t>麒麟</a:t>
            </a:r>
            <a:r>
              <a:rPr lang="en-US" altLang="zh-CN" sz="2400" b="1" dirty="0" smtClean="0">
                <a:solidFill>
                  <a:srgbClr val="000000"/>
                </a:solidFill>
              </a:rPr>
              <a:t>960</a:t>
            </a:r>
            <a:r>
              <a:rPr lang="zh-CN" altLang="zh-CN" sz="2400" b="1" dirty="0" smtClean="0">
                <a:solidFill>
                  <a:srgbClr val="000000"/>
                </a:solidFill>
              </a:rPr>
              <a:t>），</a:t>
            </a:r>
            <a:r>
              <a:rPr lang="en-US" altLang="zh-CN" sz="2400" b="1" dirty="0" smtClean="0">
                <a:solidFill>
                  <a:srgbClr val="003FFF"/>
                </a:solidFill>
              </a:rPr>
              <a:t>10nm</a:t>
            </a:r>
            <a:r>
              <a:rPr lang="zh-CN" altLang="zh-CN" sz="2400" b="1" dirty="0" smtClean="0">
                <a:solidFill>
                  <a:srgbClr val="000000"/>
                </a:solidFill>
              </a:rPr>
              <a:t>工艺、集成</a:t>
            </a:r>
            <a:r>
              <a:rPr lang="en-US" altLang="zh-CN" sz="2400" b="1" dirty="0" smtClean="0">
                <a:solidFill>
                  <a:srgbClr val="003FFF"/>
                </a:solidFill>
              </a:rPr>
              <a:t>NPU</a:t>
            </a:r>
            <a:r>
              <a:rPr lang="zh-CN" altLang="zh-CN" sz="2400" b="1" dirty="0" smtClean="0">
                <a:solidFill>
                  <a:srgbClr val="000000"/>
                </a:solidFill>
              </a:rPr>
              <a:t>（</a:t>
            </a:r>
            <a:r>
              <a:rPr lang="en-US" altLang="zh-CN" sz="2400" b="1" dirty="0" smtClean="0">
                <a:solidFill>
                  <a:srgbClr val="000000"/>
                </a:solidFill>
              </a:rPr>
              <a:t>Neural Network Processing Unit</a:t>
            </a:r>
            <a:r>
              <a:rPr lang="zh-CN" altLang="zh-CN" sz="2400" b="1" dirty="0" smtClean="0">
                <a:solidFill>
                  <a:srgbClr val="000000"/>
                </a:solidFill>
              </a:rPr>
              <a:t>，神经元网络），处理海量数据。集成</a:t>
            </a:r>
            <a:r>
              <a:rPr lang="en-US" altLang="zh-CN" sz="2400" b="1" dirty="0" smtClean="0">
                <a:solidFill>
                  <a:srgbClr val="0000FF"/>
                </a:solidFill>
              </a:rPr>
              <a:t>55</a:t>
            </a:r>
            <a:r>
              <a:rPr lang="zh-CN" altLang="zh-CN" sz="2400" b="1" dirty="0" smtClean="0">
                <a:solidFill>
                  <a:srgbClr val="0000FF"/>
                </a:solidFill>
              </a:rPr>
              <a:t>亿个晶体管</a:t>
            </a:r>
            <a:r>
              <a:rPr lang="zh-CN" altLang="zh-CN" sz="2400" b="1" dirty="0" smtClean="0">
                <a:solidFill>
                  <a:srgbClr val="000000"/>
                </a:solidFill>
              </a:rPr>
              <a:t>远高于高通和苹果芯片，华为步入顶级芯片厂商行列。</a:t>
            </a:r>
            <a:endParaRPr lang="zh-CN" altLang="zh-CN" sz="2400" b="1" dirty="0" smtClean="0">
              <a:solidFill>
                <a:srgbClr val="FFFFFF"/>
              </a:solidFill>
            </a:endParaRPr>
          </a:p>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2018</a:t>
            </a:r>
            <a:r>
              <a:rPr lang="zh-CN" altLang="zh-CN" sz="2400" b="1" dirty="0" smtClean="0">
                <a:solidFill>
                  <a:srgbClr val="000000"/>
                </a:solidFill>
              </a:rPr>
              <a:t>年</a:t>
            </a:r>
            <a:r>
              <a:rPr lang="en-US" altLang="zh-CN" sz="2400" b="1" dirty="0" smtClean="0">
                <a:solidFill>
                  <a:srgbClr val="000000"/>
                </a:solidFill>
              </a:rPr>
              <a:t>8</a:t>
            </a:r>
            <a:r>
              <a:rPr lang="zh-CN" altLang="zh-CN" sz="2400" b="1" dirty="0" smtClean="0">
                <a:solidFill>
                  <a:srgbClr val="000000"/>
                </a:solidFill>
              </a:rPr>
              <a:t>月发布麒麟</a:t>
            </a:r>
            <a:r>
              <a:rPr lang="en-US" altLang="zh-CN" sz="2400" b="1" dirty="0" smtClean="0">
                <a:solidFill>
                  <a:srgbClr val="000000"/>
                </a:solidFill>
              </a:rPr>
              <a:t>980 </a:t>
            </a:r>
            <a:r>
              <a:rPr lang="en-US" altLang="zh-CN" sz="2400" b="1" dirty="0" err="1" smtClean="0">
                <a:solidFill>
                  <a:srgbClr val="000000"/>
                </a:solidFill>
              </a:rPr>
              <a:t>SoC</a:t>
            </a:r>
            <a:r>
              <a:rPr lang="zh-CN" altLang="zh-CN" sz="2400" b="1" dirty="0" smtClean="0">
                <a:solidFill>
                  <a:srgbClr val="000000"/>
                </a:solidFill>
              </a:rPr>
              <a:t>芯片（</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结构包括</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Cortex-A76</a:t>
            </a:r>
            <a:r>
              <a:rPr lang="zh-CN" altLang="zh-CN" sz="2400" b="1" dirty="0" smtClean="0">
                <a:solidFill>
                  <a:srgbClr val="000000"/>
                </a:solidFill>
              </a:rPr>
              <a:t>和</a:t>
            </a:r>
            <a:r>
              <a:rPr lang="en-US" altLang="zh-CN" sz="2400" b="1" dirty="0" smtClean="0">
                <a:solidFill>
                  <a:srgbClr val="000000"/>
                </a:solidFill>
              </a:rPr>
              <a:t>4</a:t>
            </a:r>
            <a:r>
              <a:rPr lang="zh-CN" altLang="zh-CN" sz="2400" b="1" dirty="0" smtClean="0">
                <a:solidFill>
                  <a:srgbClr val="000000"/>
                </a:solidFill>
              </a:rPr>
              <a:t>个</a:t>
            </a:r>
            <a:r>
              <a:rPr lang="en-US" altLang="zh-CN" sz="2400" b="1" dirty="0" smtClean="0">
                <a:solidFill>
                  <a:srgbClr val="003FFF"/>
                </a:solidFill>
              </a:rPr>
              <a:t>Cortex-A55</a:t>
            </a:r>
            <a:r>
              <a:rPr lang="zh-CN" altLang="zh-CN" sz="2400" b="1" dirty="0" smtClean="0">
                <a:solidFill>
                  <a:srgbClr val="000000"/>
                </a:solidFill>
              </a:rPr>
              <a:t>），</a:t>
            </a:r>
            <a:r>
              <a:rPr lang="en-US" altLang="zh-CN" sz="2400" b="1" dirty="0" smtClean="0">
                <a:solidFill>
                  <a:srgbClr val="003FFF"/>
                </a:solidFill>
              </a:rPr>
              <a:t>7nm</a:t>
            </a:r>
            <a:r>
              <a:rPr lang="zh-CN" altLang="zh-CN" sz="2400" b="1" dirty="0" smtClean="0">
                <a:solidFill>
                  <a:srgbClr val="000000"/>
                </a:solidFill>
              </a:rPr>
              <a:t>制造工艺，集成</a:t>
            </a:r>
            <a:r>
              <a:rPr lang="en-US" altLang="zh-CN" sz="2400" b="1" dirty="0" smtClean="0">
                <a:solidFill>
                  <a:srgbClr val="0000FF"/>
                </a:solidFill>
              </a:rPr>
              <a:t>69</a:t>
            </a:r>
            <a:r>
              <a:rPr lang="zh-CN" altLang="zh-CN" sz="2400" b="1" dirty="0" smtClean="0">
                <a:solidFill>
                  <a:srgbClr val="0000FF"/>
                </a:solidFill>
              </a:rPr>
              <a:t>亿</a:t>
            </a:r>
            <a:r>
              <a:rPr lang="zh-CN" altLang="zh-CN" sz="2400" b="1" dirty="0" smtClean="0">
                <a:solidFill>
                  <a:srgbClr val="000000"/>
                </a:solidFill>
              </a:rPr>
              <a:t>个晶体管。全面升级的</a:t>
            </a:r>
            <a:r>
              <a:rPr lang="en-US" altLang="zh-CN" sz="2400" b="1" dirty="0" smtClean="0">
                <a:solidFill>
                  <a:srgbClr val="000000"/>
                </a:solidFill>
              </a:rPr>
              <a:t>CPU</a:t>
            </a:r>
            <a:r>
              <a:rPr lang="zh-CN" altLang="zh-CN" sz="2400" b="1" dirty="0" smtClean="0">
                <a:solidFill>
                  <a:srgbClr val="000000"/>
                </a:solidFill>
              </a:rPr>
              <a:t>、</a:t>
            </a:r>
            <a:r>
              <a:rPr lang="en-US" altLang="zh-CN" sz="2400" b="1" dirty="0" smtClean="0">
                <a:solidFill>
                  <a:srgbClr val="000000"/>
                </a:solidFill>
              </a:rPr>
              <a:t>GPU</a:t>
            </a:r>
            <a:r>
              <a:rPr lang="zh-CN" altLang="zh-CN" sz="2400" b="1" dirty="0" smtClean="0">
                <a:solidFill>
                  <a:srgbClr val="000000"/>
                </a:solidFill>
              </a:rPr>
              <a:t>、</a:t>
            </a:r>
            <a:r>
              <a:rPr lang="zh-CN" altLang="zh-CN" sz="2400" b="1" dirty="0" smtClean="0">
                <a:solidFill>
                  <a:srgbClr val="003FFF"/>
                </a:solidFill>
              </a:rPr>
              <a:t>新的双核</a:t>
            </a:r>
            <a:r>
              <a:rPr lang="en-US" altLang="zh-CN" sz="2400" b="1" dirty="0" smtClean="0">
                <a:solidFill>
                  <a:srgbClr val="003FFF"/>
                </a:solidFill>
              </a:rPr>
              <a:t>NPU</a:t>
            </a:r>
            <a:r>
              <a:rPr lang="zh-CN" altLang="zh-CN" sz="2400" b="1" dirty="0" smtClean="0">
                <a:solidFill>
                  <a:srgbClr val="000000"/>
                </a:solidFill>
              </a:rPr>
              <a:t>使其性能更为优秀。</a:t>
            </a:r>
            <a:endParaRPr lang="zh-CN" altLang="zh-CN" sz="2400" b="1" dirty="0" smtClean="0">
              <a:solidFill>
                <a:srgbClr val="FFFFFF"/>
              </a:solidFill>
            </a:endParaRPr>
          </a:p>
          <a:p>
            <a:pPr eaLnBrk="1" hangingPunct="1">
              <a:lnSpc>
                <a:spcPts val="4000"/>
              </a:lnSpc>
              <a:spcBef>
                <a:spcPct val="0"/>
              </a:spcBef>
              <a:buClrTx/>
              <a:buSzTx/>
              <a:buFont typeface="Wingdings" panose="05000000000000000000" pitchFamily="2" charset="2"/>
              <a:buChar char="l"/>
              <a:defRPr/>
            </a:pPr>
            <a:r>
              <a:rPr lang="en-US" altLang="zh-CN" sz="2400" b="1" dirty="0" smtClean="0">
                <a:solidFill>
                  <a:srgbClr val="000000"/>
                </a:solidFill>
              </a:rPr>
              <a:t>2019</a:t>
            </a:r>
            <a:r>
              <a:rPr lang="zh-CN" altLang="zh-CN" sz="2400" b="1" dirty="0" smtClean="0">
                <a:solidFill>
                  <a:srgbClr val="000000"/>
                </a:solidFill>
              </a:rPr>
              <a:t>年</a:t>
            </a:r>
            <a:r>
              <a:rPr lang="en-US" altLang="zh-CN" sz="2400" b="1" dirty="0" smtClean="0">
                <a:solidFill>
                  <a:srgbClr val="000000"/>
                </a:solidFill>
              </a:rPr>
              <a:t>9</a:t>
            </a:r>
            <a:r>
              <a:rPr lang="zh-CN" altLang="zh-CN" sz="2400" b="1" dirty="0" smtClean="0">
                <a:solidFill>
                  <a:srgbClr val="000000"/>
                </a:solidFill>
              </a:rPr>
              <a:t>月华为发布了全球首款</a:t>
            </a:r>
            <a:r>
              <a:rPr lang="en-US" altLang="zh-CN" sz="2400" b="1" dirty="0" smtClean="0">
                <a:solidFill>
                  <a:srgbClr val="000000"/>
                </a:solidFill>
              </a:rPr>
              <a:t>5G </a:t>
            </a:r>
            <a:r>
              <a:rPr lang="en-US" altLang="zh-CN" sz="2400" b="1" dirty="0" err="1" smtClean="0">
                <a:solidFill>
                  <a:srgbClr val="000000"/>
                </a:solidFill>
              </a:rPr>
              <a:t>SoC</a:t>
            </a:r>
            <a:r>
              <a:rPr lang="zh-CN" altLang="zh-CN" sz="2400" b="1" dirty="0" smtClean="0">
                <a:solidFill>
                  <a:srgbClr val="000000"/>
                </a:solidFill>
              </a:rPr>
              <a:t>芯片</a:t>
            </a:r>
            <a:r>
              <a:rPr lang="zh-CN" altLang="zh-CN" sz="2400" b="1" dirty="0" smtClean="0">
                <a:solidFill>
                  <a:srgbClr val="0000FF"/>
                </a:solidFill>
              </a:rPr>
              <a:t>麒麟</a:t>
            </a:r>
            <a:r>
              <a:rPr lang="en-US" altLang="zh-CN" sz="2400" b="1" dirty="0" smtClean="0">
                <a:solidFill>
                  <a:srgbClr val="0000FF"/>
                </a:solidFill>
              </a:rPr>
              <a:t>990 </a:t>
            </a:r>
            <a:r>
              <a:rPr lang="en-US" altLang="zh-CN" sz="2400" b="1" dirty="0" smtClean="0">
                <a:solidFill>
                  <a:srgbClr val="000000"/>
                </a:solidFill>
              </a:rPr>
              <a:t>5G</a:t>
            </a:r>
            <a:r>
              <a:rPr lang="zh-CN" altLang="zh-CN" sz="2400" b="1" dirty="0" smtClean="0">
                <a:solidFill>
                  <a:srgbClr val="000000"/>
                </a:solidFill>
              </a:rPr>
              <a:t>（</a:t>
            </a:r>
            <a:r>
              <a:rPr lang="zh-CN" altLang="zh-CN" sz="2400" b="1" dirty="0" smtClean="0">
                <a:solidFill>
                  <a:srgbClr val="0000FF"/>
                </a:solidFill>
              </a:rPr>
              <a:t>八核</a:t>
            </a:r>
            <a:r>
              <a:rPr lang="en-US" altLang="zh-CN" sz="2400" b="1" dirty="0" smtClean="0">
                <a:solidFill>
                  <a:srgbClr val="000000"/>
                </a:solidFill>
              </a:rPr>
              <a:t>CPU</a:t>
            </a:r>
            <a:r>
              <a:rPr lang="zh-CN" altLang="zh-CN" sz="2400" b="1" dirty="0" smtClean="0">
                <a:solidFill>
                  <a:srgbClr val="000000"/>
                </a:solidFill>
              </a:rPr>
              <a:t>结构</a:t>
            </a:r>
            <a:r>
              <a:rPr lang="zh-CN" altLang="en-US" sz="2400" b="1" dirty="0" smtClean="0">
                <a:solidFill>
                  <a:srgbClr val="000000"/>
                </a:solidFill>
              </a:rPr>
              <a:t>同</a:t>
            </a:r>
            <a:r>
              <a:rPr lang="zh-CN" altLang="zh-CN" sz="2400" b="1" dirty="0" smtClean="0">
                <a:solidFill>
                  <a:srgbClr val="000000"/>
                </a:solidFill>
              </a:rPr>
              <a:t>麒麟</a:t>
            </a:r>
            <a:r>
              <a:rPr lang="en-US" altLang="zh-CN" sz="2400" b="1" dirty="0" smtClean="0">
                <a:solidFill>
                  <a:srgbClr val="000000"/>
                </a:solidFill>
              </a:rPr>
              <a:t>980</a:t>
            </a:r>
            <a:r>
              <a:rPr lang="zh-CN" altLang="zh-CN" sz="2400" b="1" dirty="0" smtClean="0">
                <a:solidFill>
                  <a:srgbClr val="000000"/>
                </a:solidFill>
              </a:rPr>
              <a:t>），内置巴龙</a:t>
            </a:r>
            <a:r>
              <a:rPr lang="en-US" altLang="zh-CN" sz="2400" b="1" dirty="0" smtClean="0">
                <a:solidFill>
                  <a:srgbClr val="000000"/>
                </a:solidFill>
              </a:rPr>
              <a:t>5000</a:t>
            </a:r>
            <a:r>
              <a:rPr lang="zh-CN" altLang="en-US" sz="2400" b="1" dirty="0" smtClean="0">
                <a:solidFill>
                  <a:srgbClr val="000000"/>
                </a:solidFill>
              </a:rPr>
              <a:t>基带</a:t>
            </a:r>
            <a:r>
              <a:rPr lang="zh-CN" altLang="zh-CN" sz="2400" b="1" dirty="0" smtClean="0">
                <a:solidFill>
                  <a:srgbClr val="000000"/>
                </a:solidFill>
              </a:rPr>
              <a:t>，即内置</a:t>
            </a:r>
            <a:r>
              <a:rPr lang="en-US" altLang="zh-CN" sz="2400" b="1" dirty="0" smtClean="0">
                <a:solidFill>
                  <a:srgbClr val="000000"/>
                </a:solidFill>
              </a:rPr>
              <a:t>5G</a:t>
            </a:r>
            <a:r>
              <a:rPr lang="zh-CN" altLang="zh-CN" sz="2400" b="1" dirty="0" smtClean="0">
                <a:solidFill>
                  <a:srgbClr val="000000"/>
                </a:solidFill>
              </a:rPr>
              <a:t>。</a:t>
            </a:r>
            <a:r>
              <a:rPr lang="en-US" altLang="zh-CN" sz="2400" b="1" dirty="0" smtClean="0">
                <a:solidFill>
                  <a:srgbClr val="003FFF"/>
                </a:solidFill>
              </a:rPr>
              <a:t>7nm</a:t>
            </a:r>
            <a:r>
              <a:rPr lang="zh-CN" altLang="zh-CN" sz="2400" b="1" dirty="0" smtClean="0">
                <a:solidFill>
                  <a:srgbClr val="000000"/>
                </a:solidFill>
              </a:rPr>
              <a:t>制造工艺。</a:t>
            </a:r>
            <a:r>
              <a:rPr lang="en-US" altLang="zh-CN" sz="2400" b="1" dirty="0" smtClean="0">
                <a:solidFill>
                  <a:srgbClr val="000000"/>
                </a:solidFill>
              </a:rPr>
              <a:t>GPU</a:t>
            </a:r>
            <a:r>
              <a:rPr lang="zh-CN" altLang="zh-CN" sz="2400" b="1" dirty="0" smtClean="0">
                <a:solidFill>
                  <a:srgbClr val="000000"/>
                </a:solidFill>
              </a:rPr>
              <a:t>是</a:t>
            </a:r>
            <a:r>
              <a:rPr lang="en-US" altLang="zh-CN" sz="2400" b="1" dirty="0" smtClean="0">
                <a:solidFill>
                  <a:srgbClr val="000000"/>
                </a:solidFill>
              </a:rPr>
              <a:t>16</a:t>
            </a:r>
            <a:r>
              <a:rPr lang="zh-CN" altLang="zh-CN" sz="2400" b="1" dirty="0" smtClean="0">
                <a:solidFill>
                  <a:srgbClr val="000000"/>
                </a:solidFill>
              </a:rPr>
              <a:t>核</a:t>
            </a:r>
            <a:r>
              <a:rPr lang="en-US" altLang="zh-CN" sz="2400" b="1" dirty="0" smtClean="0">
                <a:solidFill>
                  <a:srgbClr val="000000"/>
                </a:solidFill>
              </a:rPr>
              <a:t>Mali-G76,</a:t>
            </a:r>
            <a:r>
              <a:rPr lang="en-US" altLang="zh-CN" sz="2400" b="1" dirty="0" smtClean="0">
                <a:solidFill>
                  <a:srgbClr val="003FFF"/>
                </a:solidFill>
              </a:rPr>
              <a:t>NPU</a:t>
            </a:r>
            <a:r>
              <a:rPr lang="zh-CN" altLang="zh-CN" sz="2400" b="1" dirty="0" smtClean="0">
                <a:solidFill>
                  <a:srgbClr val="000000"/>
                </a:solidFill>
              </a:rPr>
              <a:t>在双核基础上增加一个微核。</a:t>
            </a:r>
            <a:endParaRPr lang="zh-CN" altLang="en-US" sz="2400" b="1" dirty="0" smtClean="0">
              <a:solidFill>
                <a:srgbClr val="00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7" name="Rectangle 3"/>
          <p:cNvSpPr>
            <a:spLocks noGrp="1" noChangeArrowheads="1"/>
          </p:cNvSpPr>
          <p:nvPr>
            <p:ph type="body" sz="half" idx="1"/>
          </p:nvPr>
        </p:nvSpPr>
        <p:spPr>
          <a:xfrm>
            <a:off x="457200" y="765175"/>
            <a:ext cx="8218488" cy="2488349"/>
          </a:xfrm>
        </p:spPr>
        <p:txBody>
          <a:bodyPr/>
          <a:lstStyle/>
          <a:p>
            <a:pPr>
              <a:buFont typeface="Wingdings" panose="05000000000000000000" pitchFamily="2" charset="2"/>
              <a:buNone/>
              <a:defRPr/>
            </a:pPr>
            <a:r>
              <a:rPr lang="zh-CN" altLang="en-US" sz="2800" b="1" dirty="0">
                <a:solidFill>
                  <a:srgbClr val="000000"/>
                </a:solidFill>
                <a:effectLst/>
              </a:rPr>
              <a:t>下面举例子来说明</a:t>
            </a:r>
            <a:r>
              <a:rPr lang="en-US" altLang="zh-CN" sz="2800" b="1" dirty="0">
                <a:solidFill>
                  <a:srgbClr val="000000"/>
                </a:solidFill>
                <a:effectLst/>
              </a:rPr>
              <a:t>Amdahl</a:t>
            </a:r>
            <a:r>
              <a:rPr lang="zh-CN" altLang="en-US" sz="2800" b="1" dirty="0">
                <a:solidFill>
                  <a:srgbClr val="000000"/>
                </a:solidFill>
                <a:effectLst/>
              </a:rPr>
              <a:t>定律的应用。</a:t>
            </a:r>
            <a:endParaRPr lang="zh-CN" altLang="en-US" sz="2800" b="1" dirty="0">
              <a:solidFill>
                <a:srgbClr val="FFFFFF"/>
              </a:solidFill>
              <a:effectLst/>
            </a:endParaRPr>
          </a:p>
          <a:p>
            <a:pPr>
              <a:lnSpc>
                <a:spcPct val="120000"/>
              </a:lnSpc>
              <a:buFont typeface="Wingdings" panose="05000000000000000000" pitchFamily="2" charset="2"/>
              <a:buNone/>
              <a:defRPr/>
            </a:pPr>
            <a:r>
              <a:rPr lang="en-US" altLang="zh-CN" sz="2800" b="1" dirty="0">
                <a:solidFill>
                  <a:srgbClr val="000000"/>
                </a:solidFill>
                <a:effectLst/>
              </a:rPr>
              <a:t>  </a:t>
            </a:r>
            <a:r>
              <a:rPr lang="en-US" altLang="zh-CN" sz="2400" b="1" dirty="0">
                <a:solidFill>
                  <a:srgbClr val="000000"/>
                </a:solidFill>
                <a:effectLst/>
              </a:rPr>
              <a:t>【</a:t>
            </a:r>
            <a:r>
              <a:rPr lang="zh-CN" altLang="en-US" sz="2400" b="1" dirty="0" smtClean="0">
                <a:solidFill>
                  <a:srgbClr val="000000"/>
                </a:solidFill>
                <a:effectLst/>
              </a:rPr>
              <a:t>例</a:t>
            </a:r>
            <a:r>
              <a:rPr lang="en-US" altLang="zh-CN" sz="2400" b="1" dirty="0" smtClean="0">
                <a:solidFill>
                  <a:srgbClr val="000000"/>
                </a:solidFill>
                <a:effectLst/>
              </a:rPr>
              <a:t>】 </a:t>
            </a:r>
            <a:r>
              <a:rPr lang="zh-CN" altLang="en-US" sz="2400" b="1" dirty="0">
                <a:solidFill>
                  <a:srgbClr val="000000"/>
                </a:solidFill>
                <a:effectLst/>
              </a:rPr>
              <a:t>假定新的处理器采用了改进措施，新处理器处理</a:t>
            </a:r>
            <a:r>
              <a:rPr lang="en-US" altLang="zh-CN" sz="2400" b="1" dirty="0">
                <a:solidFill>
                  <a:srgbClr val="0000FF"/>
                </a:solidFill>
                <a:effectLst/>
              </a:rPr>
              <a:t>Web</a:t>
            </a:r>
            <a:r>
              <a:rPr lang="zh-CN" altLang="en-US" sz="2400" b="1" dirty="0">
                <a:solidFill>
                  <a:srgbClr val="0000FF"/>
                </a:solidFill>
                <a:effectLst/>
              </a:rPr>
              <a:t>应用程序的运行速度是原来处理器的</a:t>
            </a:r>
            <a:r>
              <a:rPr lang="en-US" altLang="zh-CN" sz="2400" b="1" dirty="0">
                <a:solidFill>
                  <a:srgbClr val="0000FF"/>
                </a:solidFill>
                <a:effectLst/>
              </a:rPr>
              <a:t>10</a:t>
            </a:r>
            <a:r>
              <a:rPr lang="zh-CN" altLang="en-US" sz="2400" b="1" dirty="0">
                <a:solidFill>
                  <a:srgbClr val="0000FF"/>
                </a:solidFill>
                <a:effectLst/>
              </a:rPr>
              <a:t>倍</a:t>
            </a:r>
            <a:r>
              <a:rPr lang="zh-CN" altLang="en-US" sz="2400" b="1" dirty="0">
                <a:solidFill>
                  <a:srgbClr val="000000"/>
                </a:solidFill>
                <a:effectLst/>
              </a:rPr>
              <a:t>，同时假定新处理器有</a:t>
            </a:r>
            <a:r>
              <a:rPr lang="en-US" altLang="zh-CN" sz="2400" b="1" dirty="0">
                <a:solidFill>
                  <a:srgbClr val="0000FF"/>
                </a:solidFill>
                <a:effectLst/>
              </a:rPr>
              <a:t>40%</a:t>
            </a:r>
            <a:r>
              <a:rPr lang="zh-CN" altLang="en-US" sz="2400" b="1" dirty="0">
                <a:solidFill>
                  <a:srgbClr val="0000FF"/>
                </a:solidFill>
                <a:effectLst/>
              </a:rPr>
              <a:t>的时间用于计算</a:t>
            </a:r>
            <a:r>
              <a:rPr lang="zh-CN" altLang="en-US" sz="2400" b="1" dirty="0">
                <a:solidFill>
                  <a:srgbClr val="000000"/>
                </a:solidFill>
                <a:effectLst/>
              </a:rPr>
              <a:t>，另外</a:t>
            </a:r>
            <a:r>
              <a:rPr lang="en-US" altLang="zh-CN" sz="2400" b="1" dirty="0">
                <a:solidFill>
                  <a:srgbClr val="0000FF"/>
                </a:solidFill>
                <a:effectLst/>
              </a:rPr>
              <a:t>60%</a:t>
            </a:r>
            <a:r>
              <a:rPr lang="zh-CN" altLang="en-US" sz="2400" b="1" dirty="0">
                <a:solidFill>
                  <a:srgbClr val="0000FF"/>
                </a:solidFill>
                <a:effectLst/>
              </a:rPr>
              <a:t>的时间用于</a:t>
            </a:r>
            <a:r>
              <a:rPr lang="en-US" altLang="zh-CN" sz="2400" b="1" dirty="0">
                <a:solidFill>
                  <a:srgbClr val="0000FF"/>
                </a:solidFill>
                <a:effectLst/>
              </a:rPr>
              <a:t>I/O</a:t>
            </a:r>
            <a:r>
              <a:rPr lang="zh-CN" altLang="en-US" sz="2400" b="1" dirty="0">
                <a:solidFill>
                  <a:srgbClr val="0000FF"/>
                </a:solidFill>
                <a:effectLst/>
              </a:rPr>
              <a:t>操作</a:t>
            </a:r>
            <a:r>
              <a:rPr lang="zh-CN" altLang="en-US" sz="2400" b="1" dirty="0">
                <a:solidFill>
                  <a:srgbClr val="000000"/>
                </a:solidFill>
                <a:effectLst/>
              </a:rPr>
              <a:t>。那么改进性能后总的加速比是多少？</a:t>
            </a:r>
            <a:endParaRPr lang="zh-CN" altLang="en-US" sz="2400" b="1" dirty="0">
              <a:solidFill>
                <a:srgbClr val="FFFFFF"/>
              </a:solidFill>
              <a:effectLst/>
            </a:endParaRPr>
          </a:p>
          <a:p>
            <a:pPr>
              <a:buFont typeface="Wingdings" panose="05000000000000000000" pitchFamily="2" charset="2"/>
              <a:buNone/>
              <a:defRPr/>
            </a:pPr>
            <a:r>
              <a:rPr lang="zh-CN" altLang="en-US" sz="2800" b="1" dirty="0">
                <a:solidFill>
                  <a:srgbClr val="000000"/>
                </a:solidFill>
                <a:effectLst/>
              </a:rPr>
              <a:t>    </a:t>
            </a:r>
            <a:endParaRPr lang="zh-CN" altLang="en-US" sz="2800" b="1" dirty="0">
              <a:solidFill>
                <a:srgbClr val="000000"/>
              </a:solidFill>
              <a:effectLst/>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7" name="Rectangle 3"/>
          <p:cNvSpPr>
            <a:spLocks noGrp="1" noChangeArrowheads="1"/>
          </p:cNvSpPr>
          <p:nvPr>
            <p:ph type="body" sz="half" idx="1"/>
          </p:nvPr>
        </p:nvSpPr>
        <p:spPr>
          <a:xfrm>
            <a:off x="457200" y="765175"/>
            <a:ext cx="8218488" cy="2488349"/>
          </a:xfrm>
        </p:spPr>
        <p:txBody>
          <a:bodyPr/>
          <a:lstStyle/>
          <a:p>
            <a:pPr>
              <a:buFont typeface="Wingdings" panose="05000000000000000000" pitchFamily="2" charset="2"/>
              <a:buNone/>
              <a:defRPr/>
            </a:pPr>
            <a:r>
              <a:rPr lang="zh-CN" altLang="en-US" sz="2800" b="1" dirty="0">
                <a:solidFill>
                  <a:srgbClr val="000000"/>
                </a:solidFill>
                <a:effectLst/>
              </a:rPr>
              <a:t>下面举例子来说明</a:t>
            </a:r>
            <a:r>
              <a:rPr lang="en-US" altLang="zh-CN" sz="2800" b="1" dirty="0">
                <a:solidFill>
                  <a:srgbClr val="000000"/>
                </a:solidFill>
                <a:effectLst/>
              </a:rPr>
              <a:t>Amdahl</a:t>
            </a:r>
            <a:r>
              <a:rPr lang="zh-CN" altLang="en-US" sz="2800" b="1" dirty="0">
                <a:solidFill>
                  <a:srgbClr val="000000"/>
                </a:solidFill>
                <a:effectLst/>
              </a:rPr>
              <a:t>定律的应用。</a:t>
            </a:r>
            <a:endParaRPr lang="zh-CN" altLang="en-US" sz="2800" b="1" dirty="0">
              <a:solidFill>
                <a:srgbClr val="FFFFFF"/>
              </a:solidFill>
              <a:effectLst/>
            </a:endParaRPr>
          </a:p>
          <a:p>
            <a:pPr>
              <a:lnSpc>
                <a:spcPct val="120000"/>
              </a:lnSpc>
              <a:buFont typeface="Wingdings" panose="05000000000000000000" pitchFamily="2" charset="2"/>
              <a:buNone/>
              <a:defRPr/>
            </a:pPr>
            <a:r>
              <a:rPr lang="en-US" altLang="zh-CN" sz="2800" b="1" dirty="0">
                <a:solidFill>
                  <a:srgbClr val="000000"/>
                </a:solidFill>
                <a:effectLst/>
              </a:rPr>
              <a:t>  </a:t>
            </a:r>
            <a:r>
              <a:rPr lang="en-US" altLang="zh-CN" sz="2400" b="1" dirty="0">
                <a:solidFill>
                  <a:srgbClr val="000000"/>
                </a:solidFill>
                <a:effectLst/>
              </a:rPr>
              <a:t>【</a:t>
            </a:r>
            <a:r>
              <a:rPr lang="zh-CN" altLang="en-US" sz="2400" b="1" dirty="0" smtClean="0">
                <a:solidFill>
                  <a:srgbClr val="000000"/>
                </a:solidFill>
                <a:effectLst/>
              </a:rPr>
              <a:t>例</a:t>
            </a:r>
            <a:r>
              <a:rPr lang="en-US" altLang="zh-CN" sz="2400" b="1" dirty="0" smtClean="0">
                <a:solidFill>
                  <a:srgbClr val="000000"/>
                </a:solidFill>
                <a:effectLst/>
              </a:rPr>
              <a:t>】 </a:t>
            </a:r>
            <a:r>
              <a:rPr lang="zh-CN" altLang="en-US" sz="2400" b="1" dirty="0">
                <a:solidFill>
                  <a:srgbClr val="000000"/>
                </a:solidFill>
                <a:effectLst/>
              </a:rPr>
              <a:t>假定新的处理器采用了改进措施，新处理器处理</a:t>
            </a:r>
            <a:r>
              <a:rPr lang="en-US" altLang="zh-CN" sz="2400" b="1" dirty="0">
                <a:solidFill>
                  <a:srgbClr val="0000FF"/>
                </a:solidFill>
                <a:effectLst/>
              </a:rPr>
              <a:t>Web</a:t>
            </a:r>
            <a:r>
              <a:rPr lang="zh-CN" altLang="en-US" sz="2400" b="1" dirty="0">
                <a:solidFill>
                  <a:srgbClr val="0000FF"/>
                </a:solidFill>
                <a:effectLst/>
              </a:rPr>
              <a:t>应用程序的运行速度是原来处理器的</a:t>
            </a:r>
            <a:r>
              <a:rPr lang="en-US" altLang="zh-CN" sz="2400" b="1" dirty="0">
                <a:solidFill>
                  <a:srgbClr val="0000FF"/>
                </a:solidFill>
                <a:effectLst/>
              </a:rPr>
              <a:t>10</a:t>
            </a:r>
            <a:r>
              <a:rPr lang="zh-CN" altLang="en-US" sz="2400" b="1" dirty="0">
                <a:solidFill>
                  <a:srgbClr val="0000FF"/>
                </a:solidFill>
                <a:effectLst/>
              </a:rPr>
              <a:t>倍</a:t>
            </a:r>
            <a:r>
              <a:rPr lang="zh-CN" altLang="en-US" sz="2400" b="1" dirty="0">
                <a:solidFill>
                  <a:srgbClr val="000000"/>
                </a:solidFill>
                <a:effectLst/>
              </a:rPr>
              <a:t>，同时假定新处理器有</a:t>
            </a:r>
            <a:r>
              <a:rPr lang="en-US" altLang="zh-CN" sz="2400" b="1" dirty="0">
                <a:solidFill>
                  <a:srgbClr val="0000FF"/>
                </a:solidFill>
                <a:effectLst/>
              </a:rPr>
              <a:t>40%</a:t>
            </a:r>
            <a:r>
              <a:rPr lang="zh-CN" altLang="en-US" sz="2400" b="1" dirty="0">
                <a:solidFill>
                  <a:srgbClr val="0000FF"/>
                </a:solidFill>
                <a:effectLst/>
              </a:rPr>
              <a:t>的时间用于计算</a:t>
            </a:r>
            <a:r>
              <a:rPr lang="zh-CN" altLang="en-US" sz="2400" b="1" dirty="0">
                <a:solidFill>
                  <a:srgbClr val="000000"/>
                </a:solidFill>
                <a:effectLst/>
              </a:rPr>
              <a:t>，另外</a:t>
            </a:r>
            <a:r>
              <a:rPr lang="en-US" altLang="zh-CN" sz="2400" b="1" dirty="0">
                <a:solidFill>
                  <a:srgbClr val="0000FF"/>
                </a:solidFill>
                <a:effectLst/>
              </a:rPr>
              <a:t>60%</a:t>
            </a:r>
            <a:r>
              <a:rPr lang="zh-CN" altLang="en-US" sz="2400" b="1" dirty="0">
                <a:solidFill>
                  <a:srgbClr val="0000FF"/>
                </a:solidFill>
                <a:effectLst/>
              </a:rPr>
              <a:t>的时间用于</a:t>
            </a:r>
            <a:r>
              <a:rPr lang="en-US" altLang="zh-CN" sz="2400" b="1" dirty="0">
                <a:solidFill>
                  <a:srgbClr val="0000FF"/>
                </a:solidFill>
                <a:effectLst/>
              </a:rPr>
              <a:t>I/O</a:t>
            </a:r>
            <a:r>
              <a:rPr lang="zh-CN" altLang="en-US" sz="2400" b="1" dirty="0">
                <a:solidFill>
                  <a:srgbClr val="0000FF"/>
                </a:solidFill>
                <a:effectLst/>
              </a:rPr>
              <a:t>操作</a:t>
            </a:r>
            <a:r>
              <a:rPr lang="zh-CN" altLang="en-US" sz="2400" b="1" dirty="0">
                <a:solidFill>
                  <a:srgbClr val="000000"/>
                </a:solidFill>
                <a:effectLst/>
              </a:rPr>
              <a:t>。那么改进性能后总的加速比是多少？</a:t>
            </a:r>
            <a:endParaRPr lang="zh-CN" altLang="en-US" sz="2400" b="1" dirty="0">
              <a:solidFill>
                <a:srgbClr val="FFFFFF"/>
              </a:solidFill>
              <a:effectLst/>
            </a:endParaRPr>
          </a:p>
          <a:p>
            <a:pPr>
              <a:buFont typeface="Wingdings" panose="05000000000000000000" pitchFamily="2" charset="2"/>
              <a:buNone/>
              <a:defRPr/>
            </a:pPr>
            <a:r>
              <a:rPr lang="zh-CN" altLang="en-US" sz="2800" b="1" dirty="0">
                <a:solidFill>
                  <a:srgbClr val="000000"/>
                </a:solidFill>
                <a:effectLst/>
              </a:rPr>
              <a:t>    </a:t>
            </a:r>
            <a:endParaRPr lang="zh-CN" altLang="en-US" sz="2800" b="1" dirty="0">
              <a:solidFill>
                <a:srgbClr val="000000"/>
              </a:solidFill>
              <a:effectLst/>
            </a:endParaRPr>
          </a:p>
        </p:txBody>
      </p:sp>
      <p:sp>
        <p:nvSpPr>
          <p:cNvPr id="93192" name="Rectangle 8"/>
          <p:cNvSpPr>
            <a:spLocks noGrp="1" noChangeArrowheads="1"/>
          </p:cNvSpPr>
          <p:nvPr/>
        </p:nvSpPr>
        <p:spPr bwMode="auto">
          <a:xfrm>
            <a:off x="1071563" y="3357563"/>
            <a:ext cx="7021512" cy="1944687"/>
          </a:xfrm>
          <a:prstGeom prst="rect">
            <a:avLst/>
          </a:prstGeom>
          <a:noFill/>
          <a:ln w="9525">
            <a:noFill/>
            <a:miter lim="800000"/>
          </a:ln>
          <a:effectLst/>
        </p:spPr>
        <p:txBody>
          <a:bodyPr/>
          <a:lstStyle/>
          <a:p>
            <a:pPr marL="342900" indent="-342900" eaLnBrk="1" hangingPunct="1">
              <a:spcBef>
                <a:spcPct val="20000"/>
              </a:spcBef>
              <a:buClr>
                <a:schemeClr val="hlink"/>
              </a:buClr>
              <a:buSzPct val="70000"/>
              <a:buFont typeface="Wingdings" panose="05000000000000000000" pitchFamily="2" charset="2"/>
              <a:buNone/>
              <a:defRPr/>
            </a:pPr>
            <a:r>
              <a:rPr lang="zh-CN" altLang="en-US" sz="2800" b="1" dirty="0">
                <a:solidFill>
                  <a:srgbClr val="000000"/>
                </a:solidFill>
              </a:rPr>
              <a:t>解：由题意可知：</a:t>
            </a:r>
            <a:r>
              <a:rPr lang="en-US" altLang="zh-CN" sz="2800" b="1" dirty="0">
                <a:solidFill>
                  <a:srgbClr val="000000"/>
                </a:solidFill>
              </a:rPr>
              <a:t>Fe = 40% = 0.4 </a:t>
            </a:r>
            <a:r>
              <a:rPr lang="zh-CN" altLang="en-US" sz="2800" b="1" dirty="0">
                <a:solidFill>
                  <a:srgbClr val="000000"/>
                </a:solidFill>
              </a:rPr>
              <a:t>， </a:t>
            </a:r>
            <a:r>
              <a:rPr lang="en-US" altLang="zh-CN" sz="2800" b="1" dirty="0">
                <a:solidFill>
                  <a:srgbClr val="000000"/>
                </a:solidFill>
              </a:rPr>
              <a:t>Se = 10 </a:t>
            </a:r>
            <a:endParaRPr lang="zh-CN" altLang="en-US" sz="2800" b="1" dirty="0">
              <a:solidFill>
                <a:srgbClr val="FFFFFF"/>
              </a:solidFill>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zh-CN" altLang="en-US" sz="2400" b="1" dirty="0">
                <a:solidFill>
                  <a:srgbClr val="000000"/>
                </a:solidFill>
              </a:rPr>
              <a:t>           </a:t>
            </a:r>
            <a:endParaRPr lang="zh-CN" altLang="en-US" sz="2400" b="1" dirty="0">
              <a:solidFill>
                <a:srgbClr val="000000"/>
              </a:solidFill>
            </a:endParaRPr>
          </a:p>
        </p:txBody>
      </p:sp>
      <p:graphicFrame>
        <p:nvGraphicFramePr>
          <p:cNvPr id="6" name="对象 1"/>
          <p:cNvGraphicFramePr>
            <a:graphicFrameLocks noChangeAspect="1"/>
          </p:cNvGraphicFramePr>
          <p:nvPr/>
        </p:nvGraphicFramePr>
        <p:xfrm>
          <a:off x="1115616" y="4104424"/>
          <a:ext cx="7386638" cy="1093787"/>
        </p:xfrm>
        <a:graphic>
          <a:graphicData uri="http://schemas.openxmlformats.org/presentationml/2006/ole">
            <mc:AlternateContent xmlns:mc="http://schemas.openxmlformats.org/markup-compatibility/2006">
              <mc:Choice xmlns:v="urn:schemas-microsoft-com:vml" Requires="v">
                <p:oleObj spid="_x0000_s288786" name="Equation" r:id="rId1" imgW="65227200" imgH="10363200" progId="Equation.DSMT4">
                  <p:embed/>
                </p:oleObj>
              </mc:Choice>
              <mc:Fallback>
                <p:oleObj name="Equation" r:id="rId1" imgW="65227200" imgH="10363200" progId="Equation.DSMT4">
                  <p:embed/>
                  <p:pic>
                    <p:nvPicPr>
                      <p:cNvPr id="0" name="图片 288785"/>
                      <p:cNvPicPr>
                        <a:picLocks noChangeAspect="1" noChangeArrowheads="1"/>
                      </p:cNvPicPr>
                      <p:nvPr/>
                    </p:nvPicPr>
                    <p:blipFill>
                      <a:blip r:embed="rId2"/>
                      <a:srcRect/>
                      <a:stretch>
                        <a:fillRect/>
                      </a:stretch>
                    </p:blipFill>
                    <p:spPr bwMode="auto">
                      <a:xfrm>
                        <a:off x="1115616" y="4104424"/>
                        <a:ext cx="7386638" cy="1093787"/>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4"/>
          <p:cNvSpPr>
            <a:spLocks noGrp="1" noChangeArrowheads="1"/>
          </p:cNvSpPr>
          <p:nvPr>
            <p:ph type="body" sz="half" idx="1"/>
          </p:nvPr>
        </p:nvSpPr>
        <p:spPr>
          <a:xfrm>
            <a:off x="457200" y="1414463"/>
            <a:ext cx="8147050" cy="4391025"/>
          </a:xfrm>
        </p:spPr>
        <p:txBody>
          <a:bodyPr/>
          <a:lstStyle/>
          <a:p>
            <a:pPr>
              <a:lnSpc>
                <a:spcPct val="120000"/>
              </a:lnSpc>
              <a:buFont typeface="Wingdings" panose="05000000000000000000" pitchFamily="2" charset="2"/>
              <a:buNone/>
              <a:defRPr/>
            </a:pPr>
            <a:r>
              <a:rPr lang="en-US" altLang="zh-CN" sz="2800" dirty="0">
                <a:solidFill>
                  <a:srgbClr val="000000"/>
                </a:solidFill>
                <a:effectLst/>
              </a:rPr>
              <a:t>          </a:t>
            </a:r>
            <a:r>
              <a:rPr lang="en-US" altLang="zh-CN" sz="2400" b="1" dirty="0" smtClean="0">
                <a:solidFill>
                  <a:srgbClr val="000000"/>
                </a:solidFill>
                <a:effectLst/>
              </a:rPr>
              <a:t>【</a:t>
            </a:r>
            <a:r>
              <a:rPr lang="zh-CN" altLang="en-US" sz="2400" b="1" dirty="0" smtClean="0">
                <a:solidFill>
                  <a:srgbClr val="000000"/>
                </a:solidFill>
              </a:rPr>
              <a:t>例</a:t>
            </a:r>
            <a:r>
              <a:rPr lang="en-US" altLang="zh-CN" sz="2400" b="1" dirty="0" smtClean="0">
                <a:solidFill>
                  <a:srgbClr val="000000"/>
                </a:solidFill>
                <a:effectLst/>
              </a:rPr>
              <a:t>】</a:t>
            </a:r>
            <a:r>
              <a:rPr lang="en-US" altLang="zh-CN" sz="2400" b="1" dirty="0" smtClean="0">
                <a:solidFill>
                  <a:srgbClr val="000000"/>
                </a:solidFill>
              </a:rPr>
              <a:t> </a:t>
            </a:r>
            <a:r>
              <a:rPr lang="zh-CN" altLang="en-US" sz="2400" b="1" dirty="0">
                <a:solidFill>
                  <a:srgbClr val="000000"/>
                </a:solidFill>
              </a:rPr>
              <a:t>试分析采用哪种设计方案实现</a:t>
            </a:r>
            <a:r>
              <a:rPr lang="zh-CN" altLang="en-US" sz="2400" b="1" dirty="0">
                <a:solidFill>
                  <a:srgbClr val="0000FF"/>
                </a:solidFill>
              </a:rPr>
              <a:t>求浮点数平方根</a:t>
            </a:r>
            <a:r>
              <a:rPr lang="en-US" altLang="zh-CN" sz="2400" b="1" dirty="0">
                <a:solidFill>
                  <a:srgbClr val="0000FF"/>
                </a:solidFill>
              </a:rPr>
              <a:t>FPSRQ</a:t>
            </a:r>
            <a:r>
              <a:rPr lang="zh-CN" altLang="en-US" sz="2400" b="1" dirty="0">
                <a:solidFill>
                  <a:srgbClr val="000000"/>
                </a:solidFill>
              </a:rPr>
              <a:t>对系统性能提高更大。假定</a:t>
            </a:r>
            <a:r>
              <a:rPr lang="en-US" altLang="zh-CN" sz="2400" b="1" dirty="0">
                <a:solidFill>
                  <a:srgbClr val="0000FF"/>
                </a:solidFill>
              </a:rPr>
              <a:t>FPSRQ</a:t>
            </a:r>
            <a:r>
              <a:rPr lang="zh-CN" altLang="en-US" sz="2400" b="1" dirty="0">
                <a:solidFill>
                  <a:srgbClr val="000000"/>
                </a:solidFill>
              </a:rPr>
              <a:t>操作</a:t>
            </a:r>
            <a:r>
              <a:rPr lang="zh-CN" altLang="en-US" sz="2400" b="1" dirty="0" smtClean="0">
                <a:solidFill>
                  <a:srgbClr val="000000"/>
                </a:solidFill>
              </a:rPr>
              <a:t>占原来整个</a:t>
            </a:r>
            <a:r>
              <a:rPr lang="zh-CN" altLang="en-US" sz="2400" b="1" dirty="0">
                <a:solidFill>
                  <a:srgbClr val="000000"/>
                </a:solidFill>
              </a:rPr>
              <a:t>测试程序执行时间的</a:t>
            </a:r>
            <a:r>
              <a:rPr lang="en-US" altLang="zh-CN" sz="2400" b="1" dirty="0">
                <a:solidFill>
                  <a:srgbClr val="0000FF"/>
                </a:solidFill>
              </a:rPr>
              <a:t>20%</a:t>
            </a:r>
            <a:r>
              <a:rPr lang="zh-CN" altLang="en-US" sz="2400" b="1" dirty="0">
                <a:solidFill>
                  <a:srgbClr val="000000"/>
                </a:solidFill>
              </a:rPr>
              <a:t>。</a:t>
            </a:r>
            <a:endParaRPr lang="zh-CN" altLang="en-US" sz="2400" b="1" dirty="0">
              <a:solidFill>
                <a:srgbClr val="FFFFFF"/>
              </a:solidFill>
            </a:endParaRPr>
          </a:p>
          <a:p>
            <a:pPr>
              <a:lnSpc>
                <a:spcPct val="120000"/>
              </a:lnSpc>
              <a:buFont typeface="Wingdings" panose="05000000000000000000" pitchFamily="2" charset="2"/>
              <a:buNone/>
              <a:defRPr/>
            </a:pPr>
            <a:r>
              <a:rPr lang="zh-CN" altLang="en-US" sz="2400" b="1" dirty="0">
                <a:solidFill>
                  <a:srgbClr val="000000"/>
                </a:solidFill>
              </a:rPr>
              <a:t>           </a:t>
            </a:r>
            <a:r>
              <a:rPr lang="zh-CN" altLang="en-US" sz="2400" b="1" dirty="0">
                <a:solidFill>
                  <a:srgbClr val="0000FF"/>
                </a:solidFill>
              </a:rPr>
              <a:t>一种设计方案</a:t>
            </a:r>
            <a:r>
              <a:rPr lang="zh-CN" altLang="en-US" sz="2400" b="1" dirty="0">
                <a:solidFill>
                  <a:srgbClr val="000000"/>
                </a:solidFill>
              </a:rPr>
              <a:t>是增加专门的</a:t>
            </a:r>
            <a:r>
              <a:rPr lang="en-US" altLang="zh-CN" sz="2400" b="1" dirty="0">
                <a:solidFill>
                  <a:srgbClr val="0000FF"/>
                </a:solidFill>
              </a:rPr>
              <a:t>FPSRQ</a:t>
            </a:r>
            <a:r>
              <a:rPr lang="zh-CN" altLang="en-US" sz="2400" b="1" dirty="0">
                <a:solidFill>
                  <a:srgbClr val="0000FF"/>
                </a:solidFill>
              </a:rPr>
              <a:t>硬件</a:t>
            </a:r>
            <a:r>
              <a:rPr lang="zh-CN" altLang="en-US" sz="2400" b="1" dirty="0">
                <a:solidFill>
                  <a:srgbClr val="000000"/>
                </a:solidFill>
              </a:rPr>
              <a:t>，可以将</a:t>
            </a:r>
            <a:r>
              <a:rPr lang="en-US" altLang="zh-CN" sz="2400" b="1" dirty="0">
                <a:solidFill>
                  <a:srgbClr val="000000"/>
                </a:solidFill>
              </a:rPr>
              <a:t>FPSRQ</a:t>
            </a:r>
            <a:r>
              <a:rPr lang="zh-CN" altLang="en-US" sz="2400" b="1" dirty="0">
                <a:solidFill>
                  <a:srgbClr val="000000"/>
                </a:solidFill>
              </a:rPr>
              <a:t>操作的速度加快到</a:t>
            </a:r>
            <a:r>
              <a:rPr lang="en-US" altLang="zh-CN" sz="2400" b="1" dirty="0">
                <a:solidFill>
                  <a:srgbClr val="0000FF"/>
                </a:solidFill>
              </a:rPr>
              <a:t>10</a:t>
            </a:r>
            <a:r>
              <a:rPr lang="zh-CN" altLang="en-US" sz="2400" b="1" dirty="0">
                <a:solidFill>
                  <a:srgbClr val="0000FF"/>
                </a:solidFill>
              </a:rPr>
              <a:t>倍</a:t>
            </a:r>
            <a:r>
              <a:rPr lang="zh-CN" altLang="en-US" sz="2400" b="1" dirty="0">
                <a:solidFill>
                  <a:srgbClr val="000000"/>
                </a:solidFill>
              </a:rPr>
              <a:t>；</a:t>
            </a:r>
            <a:endParaRPr lang="zh-CN" altLang="en-US" sz="2400" b="1" dirty="0">
              <a:solidFill>
                <a:srgbClr val="FFFFFF"/>
              </a:solidFill>
            </a:endParaRPr>
          </a:p>
          <a:p>
            <a:pPr>
              <a:lnSpc>
                <a:spcPct val="120000"/>
              </a:lnSpc>
              <a:buFont typeface="Wingdings" panose="05000000000000000000" pitchFamily="2" charset="2"/>
              <a:buNone/>
              <a:defRPr/>
            </a:pPr>
            <a:r>
              <a:rPr lang="zh-CN" altLang="en-US" sz="2400" b="1" dirty="0">
                <a:solidFill>
                  <a:srgbClr val="000000"/>
                </a:solidFill>
              </a:rPr>
              <a:t>          </a:t>
            </a:r>
            <a:r>
              <a:rPr lang="zh-CN" altLang="en-US" sz="2400" b="1" dirty="0">
                <a:solidFill>
                  <a:srgbClr val="0000FF"/>
                </a:solidFill>
              </a:rPr>
              <a:t>另一种设计方案</a:t>
            </a:r>
            <a:r>
              <a:rPr lang="zh-CN" altLang="en-US" sz="2400" b="1" dirty="0">
                <a:solidFill>
                  <a:srgbClr val="000000"/>
                </a:solidFill>
              </a:rPr>
              <a:t>是提高</a:t>
            </a:r>
            <a:r>
              <a:rPr lang="zh-CN" altLang="en-US" sz="2400" b="1" dirty="0">
                <a:solidFill>
                  <a:srgbClr val="0000FF"/>
                </a:solidFill>
              </a:rPr>
              <a:t>所有</a:t>
            </a:r>
            <a:r>
              <a:rPr lang="en-US" altLang="zh-CN" sz="2400" b="1" dirty="0">
                <a:solidFill>
                  <a:srgbClr val="0000FF"/>
                </a:solidFill>
              </a:rPr>
              <a:t>FP</a:t>
            </a:r>
            <a:r>
              <a:rPr lang="zh-CN" altLang="en-US" sz="2400" b="1" dirty="0">
                <a:solidFill>
                  <a:srgbClr val="0000FF"/>
                </a:solidFill>
              </a:rPr>
              <a:t>运算指令</a:t>
            </a:r>
            <a:r>
              <a:rPr lang="zh-CN" altLang="en-US" sz="2400" b="1" dirty="0">
                <a:solidFill>
                  <a:srgbClr val="000000"/>
                </a:solidFill>
              </a:rPr>
              <a:t>的执行速度，使得</a:t>
            </a:r>
            <a:r>
              <a:rPr lang="en-US" altLang="zh-CN" sz="2400" b="1" dirty="0">
                <a:solidFill>
                  <a:srgbClr val="000000"/>
                </a:solidFill>
              </a:rPr>
              <a:t>FP</a:t>
            </a:r>
            <a:r>
              <a:rPr lang="zh-CN" altLang="en-US" sz="2400" b="1" dirty="0">
                <a:solidFill>
                  <a:srgbClr val="000000"/>
                </a:solidFill>
              </a:rPr>
              <a:t>指令的执行速度</a:t>
            </a:r>
            <a:r>
              <a:rPr lang="zh-CN" altLang="en-US" sz="2400" b="1" dirty="0">
                <a:solidFill>
                  <a:srgbClr val="0000FF"/>
                </a:solidFill>
              </a:rPr>
              <a:t>加快为原来的</a:t>
            </a:r>
            <a:r>
              <a:rPr lang="en-US" altLang="zh-CN" sz="2400" b="1" dirty="0">
                <a:solidFill>
                  <a:srgbClr val="0000FF"/>
                </a:solidFill>
              </a:rPr>
              <a:t>1.6</a:t>
            </a:r>
            <a:r>
              <a:rPr lang="zh-CN" altLang="en-US" sz="2400" b="1" dirty="0">
                <a:solidFill>
                  <a:srgbClr val="0000FF"/>
                </a:solidFill>
              </a:rPr>
              <a:t>倍</a:t>
            </a:r>
            <a:r>
              <a:rPr lang="zh-CN" altLang="en-US" sz="2400" b="1" dirty="0">
                <a:solidFill>
                  <a:srgbClr val="000000"/>
                </a:solidFill>
              </a:rPr>
              <a:t>，设</a:t>
            </a:r>
            <a:r>
              <a:rPr lang="en-US" altLang="zh-CN" sz="2400" b="1" dirty="0">
                <a:solidFill>
                  <a:srgbClr val="000000"/>
                </a:solidFill>
              </a:rPr>
              <a:t>FP</a:t>
            </a:r>
            <a:r>
              <a:rPr lang="zh-CN" altLang="en-US" sz="2400" b="1" dirty="0">
                <a:solidFill>
                  <a:srgbClr val="000000"/>
                </a:solidFill>
              </a:rPr>
              <a:t>运算指令</a:t>
            </a:r>
            <a:r>
              <a:rPr lang="zh-CN" altLang="en-US" sz="2400" b="1" dirty="0" smtClean="0">
                <a:solidFill>
                  <a:srgbClr val="000000"/>
                </a:solidFill>
              </a:rPr>
              <a:t>在原来总</a:t>
            </a:r>
            <a:r>
              <a:rPr lang="zh-CN" altLang="en-US" sz="2400" b="1" dirty="0">
                <a:solidFill>
                  <a:srgbClr val="000000"/>
                </a:solidFill>
              </a:rPr>
              <a:t>执行时间中占</a:t>
            </a:r>
            <a:r>
              <a:rPr lang="en-US" altLang="zh-CN" sz="2400" b="1" dirty="0">
                <a:solidFill>
                  <a:srgbClr val="0000FF"/>
                </a:solidFill>
              </a:rPr>
              <a:t>50%</a:t>
            </a:r>
            <a:r>
              <a:rPr lang="zh-CN" altLang="en-US" sz="2400" b="1" dirty="0">
                <a:solidFill>
                  <a:srgbClr val="000000"/>
                </a:solidFill>
              </a:rPr>
              <a:t>。</a:t>
            </a:r>
            <a:endParaRPr lang="zh-CN" altLang="en-US" sz="2400" b="1" dirty="0">
              <a:solidFill>
                <a:srgbClr val="FFFFFF"/>
              </a:solidFill>
            </a:endParaRPr>
          </a:p>
          <a:p>
            <a:pPr>
              <a:lnSpc>
                <a:spcPct val="120000"/>
              </a:lnSpc>
              <a:buFont typeface="Wingdings" panose="05000000000000000000" pitchFamily="2" charset="2"/>
              <a:buNone/>
              <a:defRPr/>
            </a:pPr>
            <a:r>
              <a:rPr lang="zh-CN" altLang="en-US" sz="2400" b="1" dirty="0">
                <a:solidFill>
                  <a:srgbClr val="000000"/>
                </a:solidFill>
              </a:rPr>
              <a:t>         试比较这两种设计方案。</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nvSpPr>
        <p:spPr bwMode="auto">
          <a:xfrm>
            <a:off x="250825" y="1125538"/>
            <a:ext cx="8534400" cy="532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buFont typeface="Wingdings" panose="05000000000000000000" pitchFamily="2" charset="2"/>
              <a:buNone/>
            </a:pPr>
            <a:r>
              <a:rPr lang="zh-CN" altLang="en-US" sz="2400" dirty="0">
                <a:solidFill>
                  <a:srgbClr val="000000"/>
                </a:solidFill>
              </a:rPr>
              <a:t>    </a:t>
            </a:r>
            <a:r>
              <a:rPr lang="zh-CN" altLang="en-US" sz="2400" b="1" dirty="0">
                <a:solidFill>
                  <a:srgbClr val="000000"/>
                </a:solidFill>
              </a:rPr>
              <a:t>解：对这两种设计方案的加速比分别进行计算。</a:t>
            </a:r>
            <a:endParaRPr lang="zh-CN" altLang="en-US" sz="2400" b="1" dirty="0">
              <a:solidFill>
                <a:srgbClr val="FFFFFF"/>
              </a:solidFill>
            </a:endParaRPr>
          </a:p>
          <a:p>
            <a:pPr eaLnBrk="1" hangingPunct="1">
              <a:buFont typeface="Wingdings" panose="05000000000000000000" pitchFamily="2" charset="2"/>
              <a:buNone/>
            </a:pPr>
            <a:r>
              <a:rPr lang="zh-CN" altLang="en-US" sz="2400" b="1" dirty="0">
                <a:solidFill>
                  <a:srgbClr val="0000FF"/>
                </a:solidFill>
              </a:rPr>
              <a:t>     增加专门</a:t>
            </a:r>
            <a:r>
              <a:rPr lang="en-US" altLang="zh-CN" sz="2400" b="1" dirty="0">
                <a:solidFill>
                  <a:srgbClr val="0000FF"/>
                </a:solidFill>
              </a:rPr>
              <a:t>FPSRQ</a:t>
            </a:r>
            <a:r>
              <a:rPr lang="zh-CN" altLang="en-US" sz="2400" b="1" dirty="0">
                <a:solidFill>
                  <a:srgbClr val="0000FF"/>
                </a:solidFill>
              </a:rPr>
              <a:t>硬件方案：</a:t>
            </a:r>
            <a:r>
              <a:rPr lang="en-US" altLang="zh-CN" sz="2400" b="1" dirty="0">
                <a:solidFill>
                  <a:srgbClr val="000000"/>
                </a:solidFill>
              </a:rPr>
              <a:t>Fe = 20% = 0.2 </a:t>
            </a:r>
            <a:r>
              <a:rPr lang="zh-CN" altLang="en-US" sz="2400" b="1" dirty="0">
                <a:solidFill>
                  <a:srgbClr val="000000"/>
                </a:solidFill>
              </a:rPr>
              <a:t>， </a:t>
            </a:r>
            <a:r>
              <a:rPr lang="en-US" altLang="zh-CN" sz="2400" b="1" dirty="0">
                <a:solidFill>
                  <a:srgbClr val="000000"/>
                </a:solidFill>
              </a:rPr>
              <a:t>Se = 10</a:t>
            </a:r>
            <a:endParaRPr lang="en-US" altLang="zh-CN" sz="2400" b="1" dirty="0">
              <a:solidFill>
                <a:srgbClr val="FFFFFF"/>
              </a:solidFill>
            </a:endParaRPr>
          </a:p>
          <a:p>
            <a:pPr eaLnBrk="1" hangingPunct="1">
              <a:buFont typeface="Wingdings" panose="05000000000000000000" pitchFamily="2" charset="2"/>
              <a:buNone/>
            </a:pPr>
            <a:endParaRPr lang="en-US" altLang="zh-CN" sz="2400" b="1" dirty="0">
              <a:solidFill>
                <a:srgbClr val="000000"/>
              </a:solidFill>
            </a:endParaRPr>
          </a:p>
          <a:p>
            <a:pPr eaLnBrk="1" hangingPunct="1">
              <a:buFont typeface="Wingdings" panose="05000000000000000000" pitchFamily="2" charset="2"/>
              <a:buNone/>
            </a:pPr>
            <a:endParaRPr lang="en-US" altLang="zh-CN" sz="2400" b="1" dirty="0">
              <a:solidFill>
                <a:srgbClr val="000000"/>
              </a:solidFill>
            </a:endParaRPr>
          </a:p>
          <a:p>
            <a:pPr eaLnBrk="1" hangingPunct="1">
              <a:buFont typeface="Wingdings" panose="05000000000000000000" pitchFamily="2" charset="2"/>
              <a:buNone/>
            </a:pPr>
            <a:r>
              <a:rPr lang="zh-CN" altLang="en-US" sz="2400" b="1" dirty="0">
                <a:solidFill>
                  <a:srgbClr val="000000"/>
                </a:solidFill>
              </a:rPr>
              <a:t>     </a:t>
            </a:r>
            <a:r>
              <a:rPr lang="zh-CN" altLang="en-US" sz="2400" b="1" dirty="0">
                <a:solidFill>
                  <a:srgbClr val="0033FF"/>
                </a:solidFill>
              </a:rPr>
              <a:t>提高所有</a:t>
            </a:r>
            <a:r>
              <a:rPr lang="en-US" altLang="zh-CN" sz="2400" b="1" dirty="0">
                <a:solidFill>
                  <a:srgbClr val="0033FF"/>
                </a:solidFill>
              </a:rPr>
              <a:t>FP</a:t>
            </a:r>
            <a:r>
              <a:rPr lang="zh-CN" altLang="en-US" sz="2400" b="1" dirty="0">
                <a:solidFill>
                  <a:srgbClr val="0033FF"/>
                </a:solidFill>
              </a:rPr>
              <a:t>运算指令速度方案：</a:t>
            </a:r>
            <a:r>
              <a:rPr lang="en-US" altLang="zh-CN" sz="2400" b="1" dirty="0">
                <a:solidFill>
                  <a:srgbClr val="000000"/>
                </a:solidFill>
              </a:rPr>
              <a:t>Fe = 50% = 0.5 </a:t>
            </a:r>
            <a:r>
              <a:rPr lang="zh-CN" altLang="en-US" sz="2400" b="1" dirty="0">
                <a:solidFill>
                  <a:srgbClr val="000000"/>
                </a:solidFill>
              </a:rPr>
              <a:t>，</a:t>
            </a:r>
            <a:r>
              <a:rPr lang="en-US" altLang="zh-CN" sz="2400" b="1" dirty="0">
                <a:solidFill>
                  <a:srgbClr val="000000"/>
                </a:solidFill>
              </a:rPr>
              <a:t>Se = 1.6</a:t>
            </a:r>
            <a:endParaRPr lang="en-US" altLang="zh-CN" sz="2400" b="1" dirty="0">
              <a:solidFill>
                <a:srgbClr val="FFFFFF"/>
              </a:solidFill>
            </a:endParaRPr>
          </a:p>
          <a:p>
            <a:pPr eaLnBrk="1" hangingPunct="1">
              <a:buFont typeface="Wingdings" panose="05000000000000000000" pitchFamily="2" charset="2"/>
              <a:buNone/>
            </a:pPr>
            <a:endParaRPr lang="zh-CN" altLang="en-US" sz="2400" b="1" dirty="0">
              <a:solidFill>
                <a:srgbClr val="000000"/>
              </a:solidFill>
            </a:endParaRPr>
          </a:p>
          <a:p>
            <a:pPr eaLnBrk="1" hangingPunct="1">
              <a:buFont typeface="Wingdings" panose="05000000000000000000" pitchFamily="2" charset="2"/>
              <a:buNone/>
            </a:pPr>
            <a:r>
              <a:rPr lang="zh-CN" altLang="en-US" sz="2400" b="1" dirty="0">
                <a:solidFill>
                  <a:srgbClr val="000000"/>
                </a:solidFill>
              </a:rPr>
              <a:t>     </a:t>
            </a:r>
            <a:endParaRPr lang="zh-CN" altLang="en-US" sz="2400" b="1" dirty="0">
              <a:solidFill>
                <a:srgbClr val="FFFFFF"/>
              </a:solidFill>
            </a:endParaRPr>
          </a:p>
          <a:p>
            <a:pPr eaLnBrk="1" hangingPunct="1">
              <a:buFont typeface="Wingdings" panose="05000000000000000000" pitchFamily="2" charset="2"/>
              <a:buNone/>
            </a:pPr>
            <a:r>
              <a:rPr lang="zh-CN" altLang="en-US" sz="2400" b="1" dirty="0">
                <a:solidFill>
                  <a:srgbClr val="000000"/>
                </a:solidFill>
              </a:rPr>
              <a:t>             根据结果判断，</a:t>
            </a:r>
            <a:r>
              <a:rPr lang="zh-CN" altLang="en-US" sz="2400" b="1" dirty="0">
                <a:solidFill>
                  <a:srgbClr val="0000FF"/>
                </a:solidFill>
              </a:rPr>
              <a:t>提高所有</a:t>
            </a:r>
            <a:r>
              <a:rPr lang="en-US" altLang="zh-CN" sz="2400" b="1" dirty="0">
                <a:solidFill>
                  <a:srgbClr val="0000FF"/>
                </a:solidFill>
              </a:rPr>
              <a:t>FP</a:t>
            </a:r>
            <a:r>
              <a:rPr lang="zh-CN" altLang="en-US" sz="2400" b="1" dirty="0">
                <a:solidFill>
                  <a:srgbClr val="0000FF"/>
                </a:solidFill>
              </a:rPr>
              <a:t>运算指令速度的方案要好一些</a:t>
            </a:r>
            <a:r>
              <a:rPr lang="zh-CN" altLang="en-US" sz="2400" b="1" dirty="0">
                <a:solidFill>
                  <a:srgbClr val="000000"/>
                </a:solidFill>
              </a:rPr>
              <a:t>，这是由于该测试程序中浮点操作所占比重较大</a:t>
            </a:r>
            <a:r>
              <a:rPr lang="zh-CN" altLang="en-US" sz="2400" b="1" dirty="0" smtClean="0">
                <a:solidFill>
                  <a:srgbClr val="000000"/>
                </a:solidFill>
              </a:rPr>
              <a:t>。</a:t>
            </a:r>
            <a:endParaRPr lang="zh-CN" altLang="en-US" sz="2400" b="1" dirty="0">
              <a:solidFill>
                <a:srgbClr val="FFFFFF"/>
              </a:solidFill>
            </a:endParaRPr>
          </a:p>
          <a:p>
            <a:pPr eaLnBrk="1" hangingPunct="1">
              <a:buFont typeface="Wingdings" panose="05000000000000000000" pitchFamily="2" charset="2"/>
              <a:buNone/>
            </a:pPr>
            <a:r>
              <a:rPr lang="zh-CN" altLang="en-US" sz="2800" b="1" dirty="0">
                <a:solidFill>
                  <a:srgbClr val="000000"/>
                </a:solidFill>
              </a:rPr>
              <a:t>          </a:t>
            </a:r>
            <a:r>
              <a:rPr lang="zh-CN" altLang="en-US" sz="2400" b="1" dirty="0">
                <a:solidFill>
                  <a:srgbClr val="000000"/>
                </a:solidFill>
              </a:rPr>
              <a:t>上例需要知道</a:t>
            </a:r>
            <a:r>
              <a:rPr lang="en-US" altLang="zh-CN" sz="2400" b="1" dirty="0">
                <a:solidFill>
                  <a:srgbClr val="000000"/>
                </a:solidFill>
              </a:rPr>
              <a:t>FPSQR</a:t>
            </a:r>
            <a:r>
              <a:rPr lang="zh-CN" altLang="en-US" sz="2400" b="1" dirty="0">
                <a:solidFill>
                  <a:srgbClr val="000000"/>
                </a:solidFill>
              </a:rPr>
              <a:t>硬件方案和改进</a:t>
            </a:r>
            <a:r>
              <a:rPr lang="en-US" altLang="zh-CN" sz="2400" b="1" dirty="0">
                <a:solidFill>
                  <a:srgbClr val="000000"/>
                </a:solidFill>
              </a:rPr>
              <a:t>FP</a:t>
            </a:r>
            <a:r>
              <a:rPr lang="zh-CN" altLang="en-US" sz="2400" b="1" dirty="0">
                <a:solidFill>
                  <a:srgbClr val="000000"/>
                </a:solidFill>
              </a:rPr>
              <a:t>操作的时间，</a:t>
            </a:r>
            <a:r>
              <a:rPr lang="zh-CN" altLang="en-US" sz="2400" b="1" dirty="0">
                <a:solidFill>
                  <a:srgbClr val="0033FF"/>
                </a:solidFill>
              </a:rPr>
              <a:t>直接测量这些时间</a:t>
            </a:r>
            <a:r>
              <a:rPr lang="zh-CN" altLang="en-US" sz="2400" b="1" dirty="0">
                <a:solidFill>
                  <a:srgbClr val="000000"/>
                </a:solidFill>
              </a:rPr>
              <a:t>是</a:t>
            </a:r>
            <a:r>
              <a:rPr lang="zh-CN" altLang="en-US" sz="2400" b="1" dirty="0">
                <a:solidFill>
                  <a:srgbClr val="0033FF"/>
                </a:solidFill>
              </a:rPr>
              <a:t>比较困难</a:t>
            </a:r>
            <a:r>
              <a:rPr lang="zh-CN" altLang="en-US" sz="2400" b="1" dirty="0">
                <a:solidFill>
                  <a:srgbClr val="000000"/>
                </a:solidFill>
              </a:rPr>
              <a:t>。因此，也使用后面介绍的</a:t>
            </a:r>
            <a:r>
              <a:rPr lang="zh-CN" altLang="en-US" sz="2400" dirty="0">
                <a:solidFill>
                  <a:srgbClr val="000000"/>
                </a:solidFill>
              </a:rPr>
              <a:t> </a:t>
            </a:r>
            <a:r>
              <a:rPr lang="en-US" altLang="zh-CN" sz="2400" b="1" dirty="0">
                <a:solidFill>
                  <a:srgbClr val="000000"/>
                </a:solidFill>
              </a:rPr>
              <a:t>CPU</a:t>
            </a:r>
            <a:r>
              <a:rPr lang="zh-CN" altLang="en-US" sz="2400" b="1" dirty="0">
                <a:solidFill>
                  <a:srgbClr val="000000"/>
                </a:solidFill>
              </a:rPr>
              <a:t>性能公式来选择设计方案。</a:t>
            </a:r>
            <a:endParaRPr lang="zh-CN" altLang="en-US" sz="2400" b="1" dirty="0">
              <a:solidFill>
                <a:srgbClr val="000000"/>
              </a:solidFill>
            </a:endParaRPr>
          </a:p>
        </p:txBody>
      </p:sp>
      <p:graphicFrame>
        <p:nvGraphicFramePr>
          <p:cNvPr id="6" name="对象 1"/>
          <p:cNvGraphicFramePr>
            <a:graphicFrameLocks noChangeAspect="1"/>
          </p:cNvGraphicFramePr>
          <p:nvPr/>
        </p:nvGraphicFramePr>
        <p:xfrm>
          <a:off x="1942468" y="2060848"/>
          <a:ext cx="4331940" cy="659596"/>
        </p:xfrm>
        <a:graphic>
          <a:graphicData uri="http://schemas.openxmlformats.org/presentationml/2006/ole">
            <mc:AlternateContent xmlns:mc="http://schemas.openxmlformats.org/markup-compatibility/2006">
              <mc:Choice xmlns:v="urn:schemas-microsoft-com:vml" Requires="v">
                <p:oleObj spid="_x0000_s284794" name="Equation" r:id="rId1" imgW="57912000" imgH="9448800" progId="Equation.DSMT4">
                  <p:embed/>
                </p:oleObj>
              </mc:Choice>
              <mc:Fallback>
                <p:oleObj name="Equation" r:id="rId1" imgW="57912000" imgH="9448800" progId="Equation.DSMT4">
                  <p:embed/>
                  <p:pic>
                    <p:nvPicPr>
                      <p:cNvPr id="0" name="图片 284793"/>
                      <p:cNvPicPr>
                        <a:picLocks noChangeAspect="1" noChangeArrowheads="1"/>
                      </p:cNvPicPr>
                      <p:nvPr/>
                    </p:nvPicPr>
                    <p:blipFill>
                      <a:blip r:embed="rId2"/>
                      <a:srcRect/>
                      <a:stretch>
                        <a:fillRect/>
                      </a:stretch>
                    </p:blipFill>
                    <p:spPr bwMode="auto">
                      <a:xfrm>
                        <a:off x="1942468" y="2060848"/>
                        <a:ext cx="4331940" cy="659596"/>
                      </a:xfrm>
                      <a:prstGeom prst="rect">
                        <a:avLst/>
                      </a:prstGeom>
                      <a:noFill/>
                      <a:ln>
                        <a:noFill/>
                      </a:ln>
                      <a:effectLst/>
                    </p:spPr>
                  </p:pic>
                </p:oleObj>
              </mc:Fallback>
            </mc:AlternateContent>
          </a:graphicData>
        </a:graphic>
      </p:graphicFrame>
      <p:graphicFrame>
        <p:nvGraphicFramePr>
          <p:cNvPr id="7" name="对象 1"/>
          <p:cNvGraphicFramePr>
            <a:graphicFrameLocks noChangeAspect="1"/>
          </p:cNvGraphicFramePr>
          <p:nvPr/>
        </p:nvGraphicFramePr>
        <p:xfrm>
          <a:off x="1942468" y="3429000"/>
          <a:ext cx="4287838" cy="660400"/>
        </p:xfrm>
        <a:graphic>
          <a:graphicData uri="http://schemas.openxmlformats.org/presentationml/2006/ole">
            <mc:AlternateContent xmlns:mc="http://schemas.openxmlformats.org/markup-compatibility/2006">
              <mc:Choice xmlns:v="urn:schemas-microsoft-com:vml" Requires="v">
                <p:oleObj spid="_x0000_s284795" name="Equation" r:id="rId3" imgW="57302400" imgH="9448800" progId="Equation.DSMT4">
                  <p:embed/>
                </p:oleObj>
              </mc:Choice>
              <mc:Fallback>
                <p:oleObj name="Equation" r:id="rId3" imgW="57302400" imgH="9448800" progId="Equation.DSMT4">
                  <p:embed/>
                  <p:pic>
                    <p:nvPicPr>
                      <p:cNvPr id="0" name="图片 284794"/>
                      <p:cNvPicPr>
                        <a:picLocks noChangeAspect="1" noChangeArrowheads="1"/>
                      </p:cNvPicPr>
                      <p:nvPr/>
                    </p:nvPicPr>
                    <p:blipFill>
                      <a:blip r:embed="rId4"/>
                      <a:srcRect/>
                      <a:stretch>
                        <a:fillRect/>
                      </a:stretch>
                    </p:blipFill>
                    <p:spPr bwMode="auto">
                      <a:xfrm>
                        <a:off x="1942468" y="3429000"/>
                        <a:ext cx="4287838" cy="66040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28625" y="214313"/>
            <a:ext cx="7993063" cy="766762"/>
          </a:xfrm>
        </p:spPr>
        <p:txBody>
          <a:bodyPr/>
          <a:lstStyle/>
          <a:p>
            <a:pPr algn="l">
              <a:defRPr/>
            </a:pPr>
            <a:r>
              <a:rPr lang="zh-CN" altLang="en-US" sz="2800" dirty="0" smtClean="0">
                <a:solidFill>
                  <a:srgbClr val="1A1A00"/>
                </a:solidFill>
              </a:rPr>
              <a:t>例题    设一个磁盘子系统有如下组件和</a:t>
            </a:r>
            <a:r>
              <a:rPr lang="en-US" altLang="zh-CN" sz="2800" dirty="0" smtClean="0">
                <a:solidFill>
                  <a:srgbClr val="1A1A00"/>
                </a:solidFill>
              </a:rPr>
              <a:t>MTTF:</a:t>
            </a:r>
            <a:endParaRPr lang="en-US" altLang="zh-CN" sz="2800" dirty="0">
              <a:solidFill>
                <a:srgbClr val="1A1A00"/>
              </a:solidFill>
            </a:endParaRPr>
          </a:p>
        </p:txBody>
      </p:sp>
      <p:sp>
        <p:nvSpPr>
          <p:cNvPr id="6" name="Rectangle 3"/>
          <p:cNvSpPr txBox="1">
            <a:spLocks noChangeArrowheads="1"/>
          </p:cNvSpPr>
          <p:nvPr/>
        </p:nvSpPr>
        <p:spPr bwMode="auto">
          <a:xfrm>
            <a:off x="285750" y="928688"/>
            <a:ext cx="8588375" cy="2140272"/>
          </a:xfrm>
          <a:prstGeom prst="rect">
            <a:avLst/>
          </a:prstGeom>
          <a:noFill/>
          <a:ln w="9525">
            <a:noFill/>
            <a:miter lim="800000"/>
          </a:ln>
          <a:effectLst/>
        </p:spPr>
        <p:txBody>
          <a:bodyPr/>
          <a:lstStyle/>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10</a:t>
            </a:r>
            <a:r>
              <a:rPr lang="zh-CN" altLang="en-US" sz="2000" b="1" kern="0" dirty="0">
                <a:solidFill>
                  <a:srgbClr val="00B050"/>
                </a:solidFill>
                <a:latin typeface="+mn-lt"/>
                <a:ea typeface="+mn-ea"/>
              </a:rPr>
              <a:t>个磁盘，每一个的</a:t>
            </a:r>
            <a:r>
              <a:rPr lang="en-US" altLang="zh-CN" sz="2000" b="1" kern="0" dirty="0">
                <a:solidFill>
                  <a:srgbClr val="00B050"/>
                </a:solidFill>
                <a:latin typeface="+mn-lt"/>
                <a:ea typeface="+mn-ea"/>
              </a:rPr>
              <a:t>MTTF</a:t>
            </a:r>
            <a:r>
              <a:rPr lang="zh-CN" altLang="en-US" sz="2000" b="1" kern="0" dirty="0">
                <a:solidFill>
                  <a:srgbClr val="00B050"/>
                </a:solidFill>
                <a:latin typeface="+mn-lt"/>
                <a:ea typeface="+mn-ea"/>
              </a:rPr>
              <a:t>是</a:t>
            </a:r>
            <a:r>
              <a:rPr lang="en-US" altLang="zh-CN" sz="2000" b="1" kern="0" dirty="0">
                <a:solidFill>
                  <a:srgbClr val="00B050"/>
                </a:solidFill>
                <a:latin typeface="+mn-lt"/>
                <a:ea typeface="+mn-ea"/>
              </a:rPr>
              <a:t>1 000 000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百万）小时</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smtClean="0">
                <a:solidFill>
                  <a:srgbClr val="00B050"/>
                </a:solidFill>
                <a:latin typeface="+mn-lt"/>
                <a:ea typeface="+mn-ea"/>
              </a:rPr>
              <a:t>个</a:t>
            </a:r>
            <a:r>
              <a:rPr lang="en-US" altLang="zh-CN" sz="2000" b="1" kern="0" dirty="0" smtClean="0">
                <a:solidFill>
                  <a:srgbClr val="00B050"/>
                </a:solidFill>
                <a:latin typeface="+mn-lt"/>
                <a:ea typeface="+mn-ea"/>
              </a:rPr>
              <a:t>ATA</a:t>
            </a:r>
            <a:r>
              <a:rPr lang="zh-CN" altLang="en-US" sz="2000" b="1" kern="0" dirty="0" smtClean="0">
                <a:solidFill>
                  <a:srgbClr val="00B050"/>
                </a:solidFill>
                <a:latin typeface="+mn-lt"/>
                <a:ea typeface="+mn-ea"/>
              </a:rPr>
              <a:t>控制器</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500 000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50</a:t>
            </a:r>
            <a:r>
              <a:rPr lang="zh-CN" altLang="en-US" sz="2000" b="1" kern="0" dirty="0">
                <a:solidFill>
                  <a:srgbClr val="00B050"/>
                </a:solidFill>
                <a:latin typeface="+mn-lt"/>
                <a:ea typeface="+mn-ea"/>
              </a:rPr>
              <a:t>万）小时的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个电源，</a:t>
            </a:r>
            <a:r>
              <a:rPr lang="en-US" altLang="zh-CN" sz="2000" b="1" kern="0" dirty="0">
                <a:solidFill>
                  <a:srgbClr val="00B050"/>
                </a:solidFill>
                <a:latin typeface="+mn-lt"/>
                <a:ea typeface="+mn-ea"/>
              </a:rPr>
              <a:t>200 000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20</a:t>
            </a:r>
            <a:r>
              <a:rPr lang="zh-CN" altLang="en-US" sz="2000" b="1" kern="0" dirty="0">
                <a:solidFill>
                  <a:srgbClr val="00B050"/>
                </a:solidFill>
                <a:latin typeface="+mn-lt"/>
                <a:ea typeface="+mn-ea"/>
              </a:rPr>
              <a:t>万）小时的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个风扇，</a:t>
            </a:r>
            <a:r>
              <a:rPr lang="en-US" altLang="zh-CN" sz="2000" b="1" kern="0" dirty="0">
                <a:solidFill>
                  <a:srgbClr val="00B050"/>
                </a:solidFill>
                <a:latin typeface="+mn-lt"/>
                <a:ea typeface="+mn-ea"/>
              </a:rPr>
              <a:t>200 000</a:t>
            </a:r>
            <a:r>
              <a:rPr lang="zh-CN" altLang="en-US" sz="2000" b="1" kern="0" dirty="0">
                <a:solidFill>
                  <a:srgbClr val="00B050"/>
                </a:solidFill>
                <a:latin typeface="+mn-lt"/>
                <a:ea typeface="+mn-ea"/>
              </a:rPr>
              <a:t>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smtClean="0">
                <a:solidFill>
                  <a:srgbClr val="00B050"/>
                </a:solidFill>
                <a:latin typeface="+mn-lt"/>
                <a:ea typeface="+mn-ea"/>
              </a:rPr>
              <a:t>条</a:t>
            </a:r>
            <a:r>
              <a:rPr lang="en-US" altLang="zh-CN" sz="2000" b="1" kern="0" dirty="0" smtClean="0">
                <a:solidFill>
                  <a:srgbClr val="00B050"/>
                </a:solidFill>
                <a:latin typeface="+mn-lt"/>
                <a:ea typeface="+mn-ea"/>
              </a:rPr>
              <a:t>ATA</a:t>
            </a:r>
            <a:r>
              <a:rPr lang="zh-CN" altLang="en-US" sz="2000" b="1" kern="0" dirty="0" smtClean="0">
                <a:solidFill>
                  <a:srgbClr val="00B050"/>
                </a:solidFill>
                <a:latin typeface="+mn-lt"/>
                <a:ea typeface="+mn-ea"/>
              </a:rPr>
              <a:t>电缆</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1 000 000</a:t>
            </a:r>
            <a:r>
              <a:rPr lang="zh-CN" altLang="en-US" sz="2000" b="1" kern="0" dirty="0">
                <a:solidFill>
                  <a:srgbClr val="00B050"/>
                </a:solidFill>
                <a:latin typeface="+mn-lt"/>
                <a:ea typeface="+mn-ea"/>
              </a:rPr>
              <a:t>小时的</a:t>
            </a:r>
            <a:r>
              <a:rPr lang="en-US" altLang="zh-CN" sz="2000" b="1" kern="0" dirty="0" smtClean="0">
                <a:solidFill>
                  <a:srgbClr val="00B050"/>
                </a:solidFill>
                <a:latin typeface="+mn-lt"/>
                <a:ea typeface="+mn-ea"/>
              </a:rPr>
              <a:t>MTTF</a:t>
            </a:r>
            <a:endParaRPr lang="en-US" altLang="zh-CN" sz="2000" b="1" kern="0" dirty="0" smtClean="0">
              <a:solidFill>
                <a:srgbClr val="00B050"/>
              </a:solidFill>
              <a:latin typeface="+mn-lt"/>
              <a:ea typeface="+mn-ea"/>
            </a:endParaRPr>
          </a:p>
          <a:p>
            <a:pPr>
              <a:lnSpc>
                <a:spcPct val="90000"/>
              </a:lnSpc>
              <a:spcBef>
                <a:spcPct val="20000"/>
              </a:spcBef>
              <a:buClr>
                <a:schemeClr val="hlink"/>
              </a:buClr>
              <a:buSzPct val="70000"/>
              <a:defRPr/>
            </a:pPr>
            <a:r>
              <a:rPr lang="zh-CN" altLang="en-US" sz="2000" kern="0" dirty="0" smtClean="0">
                <a:solidFill>
                  <a:srgbClr val="FF00FF"/>
                </a:solidFill>
                <a:latin typeface="+mn-lt"/>
                <a:ea typeface="+mn-ea"/>
              </a:rPr>
              <a:t>    假设采用双电源，计算总故障率</a:t>
            </a:r>
            <a:r>
              <a:rPr lang="zh-CN" altLang="en-US" sz="2000" b="1" kern="0" dirty="0" smtClean="0">
                <a:solidFill>
                  <a:srgbClr val="FF00FF"/>
                </a:solidFill>
                <a:latin typeface="+mn-lt"/>
                <a:ea typeface="+mn-ea"/>
              </a:rPr>
              <a:t>的改进比率。</a:t>
            </a:r>
            <a:endParaRPr lang="en-US" altLang="zh-CN" sz="2000" b="1" dirty="0">
              <a:solidFill>
                <a:srgbClr val="1A1A00"/>
              </a:solidFill>
              <a:latin typeface="+mj-lt"/>
              <a:ea typeface="+mj-ea"/>
              <a:cs typeface="+mj-cs"/>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28625" y="214313"/>
            <a:ext cx="7993063" cy="766762"/>
          </a:xfrm>
        </p:spPr>
        <p:txBody>
          <a:bodyPr/>
          <a:lstStyle/>
          <a:p>
            <a:pPr algn="l">
              <a:defRPr/>
            </a:pPr>
            <a:r>
              <a:rPr lang="zh-CN" altLang="en-US" sz="2800" dirty="0" smtClean="0">
                <a:solidFill>
                  <a:srgbClr val="1A1A00"/>
                </a:solidFill>
              </a:rPr>
              <a:t>例题    设一个磁盘子系统有如下组件和</a:t>
            </a:r>
            <a:r>
              <a:rPr lang="en-US" altLang="zh-CN" sz="2800" dirty="0" smtClean="0">
                <a:solidFill>
                  <a:srgbClr val="1A1A00"/>
                </a:solidFill>
              </a:rPr>
              <a:t>MTTF:</a:t>
            </a:r>
            <a:endParaRPr lang="en-US" altLang="zh-CN" sz="2800" dirty="0">
              <a:solidFill>
                <a:srgbClr val="1A1A00"/>
              </a:solidFill>
            </a:endParaRPr>
          </a:p>
        </p:txBody>
      </p:sp>
      <p:sp>
        <p:nvSpPr>
          <p:cNvPr id="6" name="Rectangle 3"/>
          <p:cNvSpPr txBox="1">
            <a:spLocks noChangeArrowheads="1"/>
          </p:cNvSpPr>
          <p:nvPr/>
        </p:nvSpPr>
        <p:spPr bwMode="auto">
          <a:xfrm>
            <a:off x="285750" y="928688"/>
            <a:ext cx="8588375" cy="2140272"/>
          </a:xfrm>
          <a:prstGeom prst="rect">
            <a:avLst/>
          </a:prstGeom>
          <a:noFill/>
          <a:ln w="9525">
            <a:noFill/>
            <a:miter lim="800000"/>
          </a:ln>
          <a:effectLst/>
        </p:spPr>
        <p:txBody>
          <a:bodyPr/>
          <a:lstStyle/>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10</a:t>
            </a:r>
            <a:r>
              <a:rPr lang="zh-CN" altLang="en-US" sz="2000" b="1" kern="0" dirty="0">
                <a:solidFill>
                  <a:srgbClr val="00B050"/>
                </a:solidFill>
                <a:latin typeface="+mn-lt"/>
                <a:ea typeface="+mn-ea"/>
              </a:rPr>
              <a:t>个磁盘，每一个的</a:t>
            </a:r>
            <a:r>
              <a:rPr lang="en-US" altLang="zh-CN" sz="2000" b="1" kern="0" dirty="0">
                <a:solidFill>
                  <a:srgbClr val="00B050"/>
                </a:solidFill>
                <a:latin typeface="+mn-lt"/>
                <a:ea typeface="+mn-ea"/>
              </a:rPr>
              <a:t>MTTF</a:t>
            </a:r>
            <a:r>
              <a:rPr lang="zh-CN" altLang="en-US" sz="2000" b="1" kern="0" dirty="0">
                <a:solidFill>
                  <a:srgbClr val="00B050"/>
                </a:solidFill>
                <a:latin typeface="+mn-lt"/>
                <a:ea typeface="+mn-ea"/>
              </a:rPr>
              <a:t>是</a:t>
            </a:r>
            <a:r>
              <a:rPr lang="en-US" altLang="zh-CN" sz="2000" b="1" kern="0" dirty="0">
                <a:solidFill>
                  <a:srgbClr val="00B050"/>
                </a:solidFill>
                <a:latin typeface="+mn-lt"/>
                <a:ea typeface="+mn-ea"/>
              </a:rPr>
              <a:t>1 000 000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百万）小时</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smtClean="0">
                <a:solidFill>
                  <a:srgbClr val="00B050"/>
                </a:solidFill>
                <a:latin typeface="+mn-lt"/>
                <a:ea typeface="+mn-ea"/>
              </a:rPr>
              <a:t>个</a:t>
            </a:r>
            <a:r>
              <a:rPr lang="en-US" altLang="zh-CN" sz="2000" b="1" kern="0" dirty="0" smtClean="0">
                <a:solidFill>
                  <a:srgbClr val="00B050"/>
                </a:solidFill>
                <a:latin typeface="+mn-lt"/>
                <a:ea typeface="+mn-ea"/>
              </a:rPr>
              <a:t>ATA</a:t>
            </a:r>
            <a:r>
              <a:rPr lang="zh-CN" altLang="en-US" sz="2000" b="1" kern="0" dirty="0" smtClean="0">
                <a:solidFill>
                  <a:srgbClr val="00B050"/>
                </a:solidFill>
                <a:latin typeface="+mn-lt"/>
                <a:ea typeface="+mn-ea"/>
              </a:rPr>
              <a:t>控制器</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500 000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50</a:t>
            </a:r>
            <a:r>
              <a:rPr lang="zh-CN" altLang="en-US" sz="2000" b="1" kern="0" dirty="0">
                <a:solidFill>
                  <a:srgbClr val="00B050"/>
                </a:solidFill>
                <a:latin typeface="+mn-lt"/>
                <a:ea typeface="+mn-ea"/>
              </a:rPr>
              <a:t>万）小时的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个电源，</a:t>
            </a:r>
            <a:r>
              <a:rPr lang="en-US" altLang="zh-CN" sz="2000" b="1" kern="0" dirty="0">
                <a:solidFill>
                  <a:srgbClr val="00B050"/>
                </a:solidFill>
                <a:latin typeface="+mn-lt"/>
                <a:ea typeface="+mn-ea"/>
              </a:rPr>
              <a:t>200 000</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20</a:t>
            </a:r>
            <a:r>
              <a:rPr lang="zh-CN" altLang="en-US" sz="2000" b="1" kern="0" dirty="0">
                <a:solidFill>
                  <a:srgbClr val="00B050"/>
                </a:solidFill>
                <a:latin typeface="+mn-lt"/>
                <a:ea typeface="+mn-ea"/>
              </a:rPr>
              <a:t>万）小时的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a:solidFill>
                  <a:srgbClr val="00B050"/>
                </a:solidFill>
                <a:latin typeface="+mn-lt"/>
                <a:ea typeface="+mn-ea"/>
              </a:rPr>
              <a:t>个风扇，</a:t>
            </a:r>
            <a:r>
              <a:rPr lang="en-US" altLang="zh-CN" sz="2000" b="1" kern="0" dirty="0">
                <a:solidFill>
                  <a:srgbClr val="00B050"/>
                </a:solidFill>
                <a:latin typeface="+mn-lt"/>
                <a:ea typeface="+mn-ea"/>
              </a:rPr>
              <a:t>200 000</a:t>
            </a:r>
            <a:r>
              <a:rPr lang="zh-CN" altLang="en-US" sz="2000" b="1" kern="0" dirty="0">
                <a:solidFill>
                  <a:srgbClr val="00B050"/>
                </a:solidFill>
                <a:latin typeface="+mn-lt"/>
                <a:ea typeface="+mn-ea"/>
              </a:rPr>
              <a:t>小时的</a:t>
            </a:r>
            <a:r>
              <a:rPr lang="en-US" altLang="zh-CN" sz="2000" b="1" kern="0" dirty="0">
                <a:solidFill>
                  <a:srgbClr val="00B050"/>
                </a:solidFill>
                <a:latin typeface="+mn-lt"/>
                <a:ea typeface="+mn-ea"/>
              </a:rPr>
              <a:t>MTTF</a:t>
            </a:r>
            <a:endParaRPr lang="en-US" altLang="zh-CN" sz="2000" b="1" kern="0" dirty="0">
              <a:solidFill>
                <a:srgbClr val="00B050"/>
              </a:solidFill>
              <a:latin typeface="+mn-lt"/>
              <a:ea typeface="+mn-ea"/>
            </a:endParaRPr>
          </a:p>
          <a:p>
            <a:pPr marL="342900" indent="-342900">
              <a:lnSpc>
                <a:spcPct val="90000"/>
              </a:lnSpc>
              <a:spcBef>
                <a:spcPct val="20000"/>
              </a:spcBef>
              <a:buClr>
                <a:schemeClr val="hlink"/>
              </a:buClr>
              <a:buSzPct val="70000"/>
              <a:buFont typeface="Wingdings" panose="05000000000000000000" pitchFamily="2" charset="2"/>
              <a:buChar char="n"/>
              <a:defRPr/>
            </a:pPr>
            <a:r>
              <a:rPr lang="en-US" altLang="zh-CN" sz="2000" b="1" kern="0" dirty="0">
                <a:solidFill>
                  <a:srgbClr val="00B050"/>
                </a:solidFill>
                <a:latin typeface="+mn-lt"/>
                <a:ea typeface="+mn-ea"/>
              </a:rPr>
              <a:t>1</a:t>
            </a:r>
            <a:r>
              <a:rPr lang="zh-CN" altLang="en-US" sz="2000" b="1" kern="0" dirty="0" smtClean="0">
                <a:solidFill>
                  <a:srgbClr val="00B050"/>
                </a:solidFill>
                <a:latin typeface="+mn-lt"/>
                <a:ea typeface="+mn-ea"/>
              </a:rPr>
              <a:t>条</a:t>
            </a:r>
            <a:r>
              <a:rPr lang="en-US" altLang="zh-CN" sz="2000" b="1" kern="0" dirty="0" smtClean="0">
                <a:solidFill>
                  <a:srgbClr val="00B050"/>
                </a:solidFill>
                <a:latin typeface="+mn-lt"/>
                <a:ea typeface="+mn-ea"/>
              </a:rPr>
              <a:t>ATA</a:t>
            </a:r>
            <a:r>
              <a:rPr lang="zh-CN" altLang="en-US" sz="2000" b="1" kern="0" dirty="0" smtClean="0">
                <a:solidFill>
                  <a:srgbClr val="00B050"/>
                </a:solidFill>
                <a:latin typeface="+mn-lt"/>
                <a:ea typeface="+mn-ea"/>
              </a:rPr>
              <a:t>电缆</a:t>
            </a:r>
            <a:r>
              <a:rPr lang="zh-CN" altLang="en-US" sz="2000" b="1" kern="0" dirty="0">
                <a:solidFill>
                  <a:srgbClr val="00B050"/>
                </a:solidFill>
                <a:latin typeface="+mn-lt"/>
                <a:ea typeface="+mn-ea"/>
              </a:rPr>
              <a:t>，</a:t>
            </a:r>
            <a:r>
              <a:rPr lang="en-US" altLang="zh-CN" sz="2000" b="1" kern="0" dirty="0">
                <a:solidFill>
                  <a:srgbClr val="00B050"/>
                </a:solidFill>
                <a:latin typeface="+mn-lt"/>
                <a:ea typeface="+mn-ea"/>
              </a:rPr>
              <a:t>1 000 000</a:t>
            </a:r>
            <a:r>
              <a:rPr lang="zh-CN" altLang="en-US" sz="2000" b="1" kern="0" dirty="0">
                <a:solidFill>
                  <a:srgbClr val="00B050"/>
                </a:solidFill>
                <a:latin typeface="+mn-lt"/>
                <a:ea typeface="+mn-ea"/>
              </a:rPr>
              <a:t>小时的</a:t>
            </a:r>
            <a:r>
              <a:rPr lang="en-US" altLang="zh-CN" sz="2000" b="1" kern="0" dirty="0" smtClean="0">
                <a:solidFill>
                  <a:srgbClr val="00B050"/>
                </a:solidFill>
                <a:latin typeface="+mn-lt"/>
                <a:ea typeface="+mn-ea"/>
              </a:rPr>
              <a:t>MTTF</a:t>
            </a:r>
            <a:endParaRPr lang="en-US" altLang="zh-CN" sz="2000" b="1" kern="0" dirty="0" smtClean="0">
              <a:solidFill>
                <a:srgbClr val="00B050"/>
              </a:solidFill>
              <a:latin typeface="+mn-lt"/>
              <a:ea typeface="+mn-ea"/>
            </a:endParaRPr>
          </a:p>
          <a:p>
            <a:pPr>
              <a:lnSpc>
                <a:spcPct val="90000"/>
              </a:lnSpc>
              <a:spcBef>
                <a:spcPct val="20000"/>
              </a:spcBef>
              <a:buClr>
                <a:schemeClr val="hlink"/>
              </a:buClr>
              <a:buSzPct val="70000"/>
              <a:defRPr/>
            </a:pPr>
            <a:r>
              <a:rPr lang="zh-CN" altLang="en-US" sz="2000" kern="0" dirty="0" smtClean="0">
                <a:solidFill>
                  <a:srgbClr val="FF00FF"/>
                </a:solidFill>
                <a:latin typeface="+mn-lt"/>
                <a:ea typeface="+mn-ea"/>
              </a:rPr>
              <a:t>    假设采用双电源，计算总故障率</a:t>
            </a:r>
            <a:r>
              <a:rPr lang="zh-CN" altLang="en-US" sz="2000" b="1" kern="0" dirty="0" smtClean="0">
                <a:solidFill>
                  <a:srgbClr val="FF00FF"/>
                </a:solidFill>
                <a:latin typeface="+mn-lt"/>
                <a:ea typeface="+mn-ea"/>
              </a:rPr>
              <a:t>的改进比率。</a:t>
            </a:r>
            <a:endParaRPr lang="en-US" altLang="zh-CN" sz="2000" b="1" dirty="0">
              <a:solidFill>
                <a:srgbClr val="1A1A00"/>
              </a:solidFill>
              <a:latin typeface="+mj-lt"/>
              <a:ea typeface="+mj-ea"/>
              <a:cs typeface="+mj-cs"/>
            </a:endParaRPr>
          </a:p>
        </p:txBody>
      </p:sp>
      <p:sp>
        <p:nvSpPr>
          <p:cNvPr id="16388" name="TextBox 17"/>
          <p:cNvSpPr txBox="1">
            <a:spLocks noChangeArrowheads="1"/>
          </p:cNvSpPr>
          <p:nvPr/>
        </p:nvSpPr>
        <p:spPr bwMode="auto">
          <a:xfrm>
            <a:off x="194325" y="3497585"/>
            <a:ext cx="8501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dirty="0" smtClean="0">
                <a:solidFill>
                  <a:srgbClr val="000000"/>
                </a:solidFill>
              </a:rPr>
              <a:t>系统故障</a:t>
            </a:r>
            <a:r>
              <a:rPr lang="zh-CN" altLang="en-US" sz="2000" b="1" dirty="0">
                <a:solidFill>
                  <a:srgbClr val="000000"/>
                </a:solidFill>
              </a:rPr>
              <a:t>率 </a:t>
            </a:r>
            <a:r>
              <a:rPr lang="en-US" altLang="zh-CN" sz="2000" b="1" dirty="0">
                <a:solidFill>
                  <a:srgbClr val="000000"/>
                </a:solidFill>
              </a:rPr>
              <a:t>=</a:t>
            </a:r>
            <a:r>
              <a:rPr lang="zh-CN" altLang="en-US" sz="2000" b="1" dirty="0">
                <a:solidFill>
                  <a:srgbClr val="000000"/>
                </a:solidFill>
              </a:rPr>
              <a:t> </a:t>
            </a:r>
            <a:r>
              <a:rPr lang="en-US" altLang="zh-CN" sz="2000" b="1" dirty="0">
                <a:solidFill>
                  <a:srgbClr val="000000"/>
                </a:solidFill>
              </a:rPr>
              <a:t>10 ×                     +              +                +                 +</a:t>
            </a:r>
            <a:endParaRPr lang="zh-CN" altLang="en-US" sz="2000" b="1" dirty="0">
              <a:solidFill>
                <a:srgbClr val="000000"/>
              </a:solidFill>
            </a:endParaRPr>
          </a:p>
        </p:txBody>
      </p:sp>
      <p:sp>
        <p:nvSpPr>
          <p:cNvPr id="16389" name="TextBox 18"/>
          <p:cNvSpPr txBox="1">
            <a:spLocks noChangeArrowheads="1"/>
          </p:cNvSpPr>
          <p:nvPr/>
        </p:nvSpPr>
        <p:spPr bwMode="auto">
          <a:xfrm>
            <a:off x="2837513" y="3283272"/>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0" name="直接连接符 19"/>
          <p:cNvCxnSpPr>
            <a:cxnSpLocks noChangeShapeType="1"/>
          </p:cNvCxnSpPr>
          <p:nvPr/>
        </p:nvCxnSpPr>
        <p:spPr bwMode="auto">
          <a:xfrm flipV="1">
            <a:off x="2480325" y="3719835"/>
            <a:ext cx="1071563" cy="7937"/>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1" name="TextBox 10"/>
          <p:cNvSpPr txBox="1">
            <a:spLocks noChangeArrowheads="1"/>
          </p:cNvSpPr>
          <p:nvPr/>
        </p:nvSpPr>
        <p:spPr bwMode="auto">
          <a:xfrm>
            <a:off x="194325" y="2997522"/>
            <a:ext cx="2123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00"/>
                </a:solidFill>
              </a:rPr>
              <a:t>解</a:t>
            </a:r>
            <a:r>
              <a:rPr lang="zh-CN" altLang="en-US" sz="2400" b="1" dirty="0" smtClean="0">
                <a:solidFill>
                  <a:srgbClr val="000000"/>
                </a:solidFill>
              </a:rPr>
              <a:t>：单电源</a:t>
            </a:r>
            <a:endParaRPr lang="zh-CN" altLang="en-US" sz="2400" b="1" dirty="0">
              <a:solidFill>
                <a:srgbClr val="000000"/>
              </a:solidFill>
            </a:endParaRPr>
          </a:p>
        </p:txBody>
      </p:sp>
      <p:sp>
        <p:nvSpPr>
          <p:cNvPr id="16392" name="TextBox 12"/>
          <p:cNvSpPr txBox="1">
            <a:spLocks noChangeArrowheads="1"/>
          </p:cNvSpPr>
          <p:nvPr/>
        </p:nvSpPr>
        <p:spPr bwMode="auto">
          <a:xfrm>
            <a:off x="2480325" y="3783335"/>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p:sp>
        <p:nvSpPr>
          <p:cNvPr id="16393" name="TextBox 18"/>
          <p:cNvSpPr txBox="1">
            <a:spLocks noChangeArrowheads="1"/>
          </p:cNvSpPr>
          <p:nvPr/>
        </p:nvSpPr>
        <p:spPr bwMode="auto">
          <a:xfrm>
            <a:off x="4194825" y="3283272"/>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4" name="直接连接符 19"/>
          <p:cNvCxnSpPr>
            <a:cxnSpLocks noChangeShapeType="1"/>
          </p:cNvCxnSpPr>
          <p:nvPr/>
        </p:nvCxnSpPr>
        <p:spPr bwMode="auto">
          <a:xfrm flipV="1">
            <a:off x="4051950" y="3711897"/>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5" name="TextBox 16"/>
          <p:cNvSpPr txBox="1">
            <a:spLocks noChangeArrowheads="1"/>
          </p:cNvSpPr>
          <p:nvPr/>
        </p:nvSpPr>
        <p:spPr bwMode="auto">
          <a:xfrm>
            <a:off x="3909075" y="3783335"/>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500 000</a:t>
            </a:r>
            <a:endParaRPr lang="zh-CN" altLang="en-US" sz="1800">
              <a:solidFill>
                <a:srgbClr val="000000"/>
              </a:solidFill>
            </a:endParaRPr>
          </a:p>
        </p:txBody>
      </p:sp>
      <p:sp>
        <p:nvSpPr>
          <p:cNvPr id="16396" name="TextBox 18"/>
          <p:cNvSpPr txBox="1">
            <a:spLocks noChangeArrowheads="1"/>
          </p:cNvSpPr>
          <p:nvPr/>
        </p:nvSpPr>
        <p:spPr bwMode="auto">
          <a:xfrm>
            <a:off x="7909575" y="3283272"/>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397" name="直接连接符 19"/>
          <p:cNvCxnSpPr>
            <a:cxnSpLocks noChangeShapeType="1"/>
          </p:cNvCxnSpPr>
          <p:nvPr/>
        </p:nvCxnSpPr>
        <p:spPr bwMode="auto">
          <a:xfrm flipV="1">
            <a:off x="7552388" y="3711897"/>
            <a:ext cx="1071562"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398" name="TextBox 22"/>
          <p:cNvSpPr txBox="1">
            <a:spLocks noChangeArrowheads="1"/>
          </p:cNvSpPr>
          <p:nvPr/>
        </p:nvSpPr>
        <p:spPr bwMode="auto">
          <a:xfrm>
            <a:off x="7552388" y="3783335"/>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p:sp>
        <p:nvSpPr>
          <p:cNvPr id="16399" name="TextBox 18"/>
          <p:cNvSpPr txBox="1">
            <a:spLocks noChangeArrowheads="1"/>
          </p:cNvSpPr>
          <p:nvPr/>
        </p:nvSpPr>
        <p:spPr bwMode="auto">
          <a:xfrm>
            <a:off x="5337825" y="3283272"/>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400" name="直接连接符 19"/>
          <p:cNvCxnSpPr>
            <a:cxnSpLocks noChangeShapeType="1"/>
          </p:cNvCxnSpPr>
          <p:nvPr/>
        </p:nvCxnSpPr>
        <p:spPr bwMode="auto">
          <a:xfrm flipV="1">
            <a:off x="5194950" y="3711897"/>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1" name="TextBox 27"/>
          <p:cNvSpPr txBox="1">
            <a:spLocks noChangeArrowheads="1"/>
          </p:cNvSpPr>
          <p:nvPr/>
        </p:nvSpPr>
        <p:spPr bwMode="auto">
          <a:xfrm>
            <a:off x="5052075" y="3783335"/>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200 000</a:t>
            </a:r>
            <a:endParaRPr lang="zh-CN" altLang="en-US" sz="1800">
              <a:solidFill>
                <a:srgbClr val="000000"/>
              </a:solidFill>
            </a:endParaRPr>
          </a:p>
        </p:txBody>
      </p:sp>
      <p:sp>
        <p:nvSpPr>
          <p:cNvPr id="16402" name="TextBox 18"/>
          <p:cNvSpPr txBox="1">
            <a:spLocks noChangeArrowheads="1"/>
          </p:cNvSpPr>
          <p:nvPr/>
        </p:nvSpPr>
        <p:spPr bwMode="auto">
          <a:xfrm>
            <a:off x="6623700" y="3283272"/>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1</a:t>
            </a:r>
            <a:endParaRPr lang="en-US" altLang="zh-CN" sz="2000" b="1">
              <a:solidFill>
                <a:srgbClr val="000000"/>
              </a:solidFill>
            </a:endParaRPr>
          </a:p>
        </p:txBody>
      </p:sp>
      <p:cxnSp>
        <p:nvCxnSpPr>
          <p:cNvPr id="16403" name="直接连接符 19"/>
          <p:cNvCxnSpPr>
            <a:cxnSpLocks noChangeShapeType="1"/>
          </p:cNvCxnSpPr>
          <p:nvPr/>
        </p:nvCxnSpPr>
        <p:spPr bwMode="auto">
          <a:xfrm flipV="1">
            <a:off x="6480825" y="3711897"/>
            <a:ext cx="642938"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4" name="TextBox 30"/>
          <p:cNvSpPr txBox="1">
            <a:spLocks noChangeArrowheads="1"/>
          </p:cNvSpPr>
          <p:nvPr/>
        </p:nvSpPr>
        <p:spPr bwMode="auto">
          <a:xfrm>
            <a:off x="6337950" y="3783335"/>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200 000</a:t>
            </a:r>
            <a:endParaRPr lang="zh-CN" altLang="en-US" sz="1800">
              <a:solidFill>
                <a:srgbClr val="000000"/>
              </a:solidFill>
            </a:endParaRPr>
          </a:p>
        </p:txBody>
      </p:sp>
      <p:sp>
        <p:nvSpPr>
          <p:cNvPr id="16405" name="TextBox 31"/>
          <p:cNvSpPr txBox="1">
            <a:spLocks noChangeArrowheads="1"/>
          </p:cNvSpPr>
          <p:nvPr/>
        </p:nvSpPr>
        <p:spPr bwMode="auto">
          <a:xfrm>
            <a:off x="980138" y="4283397"/>
            <a:ext cx="364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  </a:t>
            </a:r>
            <a:endParaRPr lang="zh-CN" altLang="en-US" sz="1800">
              <a:solidFill>
                <a:srgbClr val="000000"/>
              </a:solidFill>
            </a:endParaRPr>
          </a:p>
        </p:txBody>
      </p:sp>
      <p:sp>
        <p:nvSpPr>
          <p:cNvPr id="16406" name="TextBox 18"/>
          <p:cNvSpPr txBox="1">
            <a:spLocks noChangeArrowheads="1"/>
          </p:cNvSpPr>
          <p:nvPr/>
        </p:nvSpPr>
        <p:spPr bwMode="auto">
          <a:xfrm>
            <a:off x="1980263" y="3997647"/>
            <a:ext cx="42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00"/>
                </a:solidFill>
              </a:rPr>
              <a:t>23</a:t>
            </a:r>
            <a:endParaRPr lang="en-US" altLang="zh-CN" sz="2000" b="1">
              <a:solidFill>
                <a:srgbClr val="000000"/>
              </a:solidFill>
            </a:endParaRPr>
          </a:p>
        </p:txBody>
      </p:sp>
      <p:cxnSp>
        <p:nvCxnSpPr>
          <p:cNvPr id="16407" name="直接连接符 19"/>
          <p:cNvCxnSpPr>
            <a:cxnSpLocks noChangeShapeType="1"/>
          </p:cNvCxnSpPr>
          <p:nvPr/>
        </p:nvCxnSpPr>
        <p:spPr bwMode="auto">
          <a:xfrm flipV="1">
            <a:off x="1623075" y="4426272"/>
            <a:ext cx="1071563" cy="7938"/>
          </a:xfrm>
          <a:prstGeom prst="line">
            <a:avLst/>
          </a:prstGeom>
          <a:noFill/>
          <a:ln w="28575" algn="ctr">
            <a:solidFill>
              <a:srgbClr val="000000"/>
            </a:solidFill>
            <a:round/>
          </a:ln>
          <a:extLst>
            <a:ext uri="{909E8E84-426E-40DD-AFC4-6F175D3DCCD1}">
              <a14:hiddenFill xmlns:a14="http://schemas.microsoft.com/office/drawing/2010/main">
                <a:noFill/>
              </a14:hiddenFill>
            </a:ext>
          </a:extLst>
        </p:spPr>
      </p:cxnSp>
      <p:sp>
        <p:nvSpPr>
          <p:cNvPr id="16408" name="TextBox 34"/>
          <p:cNvSpPr txBox="1">
            <a:spLocks noChangeArrowheads="1"/>
          </p:cNvSpPr>
          <p:nvPr/>
        </p:nvSpPr>
        <p:spPr bwMode="auto">
          <a:xfrm>
            <a:off x="1623075" y="4497710"/>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000000"/>
                </a:solidFill>
              </a:rPr>
              <a:t>1 000 000</a:t>
            </a:r>
            <a:endParaRPr lang="zh-CN" altLang="en-US" sz="1800">
              <a:solidFill>
                <a:srgbClr val="000000"/>
              </a:solidFill>
            </a:endParaRPr>
          </a:p>
        </p:txBody>
      </p:sp>
      <mc:AlternateContent xmlns:mc="http://schemas.openxmlformats.org/markup-compatibility/2006">
        <mc:Choice xmlns:a14="http://schemas.microsoft.com/office/drawing/2010/main" Requires="a14">
          <p:sp>
            <p:nvSpPr>
              <p:cNvPr id="2" name="矩形 1"/>
              <p:cNvSpPr/>
              <p:nvPr/>
            </p:nvSpPr>
            <p:spPr>
              <a:xfrm>
                <a:off x="408565" y="4818120"/>
                <a:ext cx="8001144" cy="1769202"/>
              </a:xfrm>
              <a:prstGeom prst="rect">
                <a:avLst/>
              </a:prstGeom>
            </p:spPr>
            <p:txBody>
              <a:bodyPr wrap="square">
                <a:spAutoFit/>
              </a:bodyPr>
              <a:lstStyle/>
              <a:p>
                <a:pPr marL="12700" marR="5080">
                  <a:lnSpc>
                    <a:spcPct val="101000"/>
                  </a:lnSpc>
                  <a:spcBef>
                    <a:spcPts val="90"/>
                  </a:spcBef>
                </a:pPr>
                <a:r>
                  <a:rPr lang="en-US" altLang="zh-CN" sz="1600" spc="-5" dirty="0" smtClean="0">
                    <a:solidFill>
                      <a:srgbClr val="231F20"/>
                    </a:solidFill>
                    <a:latin typeface="+mn-lt"/>
                    <a:cs typeface="Times New Roman" panose="02020603050405020304"/>
                  </a:rPr>
                  <a:t>Therefore, </a:t>
                </a:r>
                <a:r>
                  <a:rPr lang="en-US" altLang="zh-CN" sz="1600" dirty="0">
                    <a:solidFill>
                      <a:srgbClr val="231F20"/>
                    </a:solidFill>
                    <a:latin typeface="+mn-lt"/>
                    <a:cs typeface="Times New Roman" panose="02020603050405020304"/>
                  </a:rPr>
                  <a:t>the </a:t>
                </a:r>
                <a:r>
                  <a:rPr lang="en-US" altLang="zh-CN" sz="1600" spc="-5" dirty="0">
                    <a:solidFill>
                      <a:srgbClr val="231F20"/>
                    </a:solidFill>
                    <a:latin typeface="+mn-lt"/>
                    <a:cs typeface="Times New Roman" panose="02020603050405020304"/>
                  </a:rPr>
                  <a:t>fraction </a:t>
                </a:r>
                <a:r>
                  <a:rPr lang="en-US" altLang="zh-CN" sz="1600" dirty="0">
                    <a:solidFill>
                      <a:srgbClr val="231F20"/>
                    </a:solidFill>
                    <a:latin typeface="+mn-lt"/>
                    <a:cs typeface="Times New Roman" panose="02020603050405020304"/>
                  </a:rPr>
                  <a:t>of the </a:t>
                </a:r>
                <a:r>
                  <a:rPr lang="en-US" altLang="zh-CN" sz="1600" spc="-5" dirty="0">
                    <a:solidFill>
                      <a:srgbClr val="231F20"/>
                    </a:solidFill>
                    <a:latin typeface="+mn-lt"/>
                    <a:cs typeface="Times New Roman" panose="02020603050405020304"/>
                  </a:rPr>
                  <a:t>failure </a:t>
                </a:r>
                <a:r>
                  <a:rPr lang="en-US" altLang="zh-CN" sz="1600" dirty="0">
                    <a:solidFill>
                      <a:srgbClr val="231F20"/>
                    </a:solidFill>
                    <a:latin typeface="+mn-lt"/>
                    <a:cs typeface="Times New Roman" panose="02020603050405020304"/>
                  </a:rPr>
                  <a:t>rate that </a:t>
                </a:r>
                <a:r>
                  <a:rPr lang="en-US" altLang="zh-CN" sz="1600" spc="-5" dirty="0">
                    <a:solidFill>
                      <a:srgbClr val="231F20"/>
                    </a:solidFill>
                    <a:latin typeface="+mn-lt"/>
                    <a:cs typeface="Times New Roman" panose="02020603050405020304"/>
                  </a:rPr>
                  <a:t>could be improved </a:t>
                </a:r>
                <a:r>
                  <a:rPr lang="en-US" altLang="zh-CN" sz="1600" dirty="0">
                    <a:solidFill>
                      <a:srgbClr val="231F20"/>
                    </a:solidFill>
                    <a:latin typeface="+mn-lt"/>
                    <a:cs typeface="Times New Roman" panose="02020603050405020304"/>
                  </a:rPr>
                  <a:t>is 5 </a:t>
                </a:r>
                <a:r>
                  <a:rPr lang="en-US" altLang="zh-CN" sz="1600" spc="-5" dirty="0">
                    <a:solidFill>
                      <a:srgbClr val="231F20"/>
                    </a:solidFill>
                    <a:latin typeface="+mn-lt"/>
                    <a:cs typeface="Times New Roman" panose="02020603050405020304"/>
                  </a:rPr>
                  <a:t>per </a:t>
                </a:r>
                <a:r>
                  <a:rPr lang="en-US" altLang="zh-CN" sz="1600" dirty="0">
                    <a:solidFill>
                      <a:srgbClr val="231F20"/>
                    </a:solidFill>
                    <a:latin typeface="+mn-lt"/>
                    <a:cs typeface="Times New Roman" panose="02020603050405020304"/>
                  </a:rPr>
                  <a:t>million  </a:t>
                </a:r>
                <a:r>
                  <a:rPr lang="en-US" altLang="zh-CN" sz="1600" spc="-5" dirty="0">
                    <a:solidFill>
                      <a:srgbClr val="231F20"/>
                    </a:solidFill>
                    <a:latin typeface="+mn-lt"/>
                    <a:cs typeface="Times New Roman" panose="02020603050405020304"/>
                  </a:rPr>
                  <a:t>hours out </a:t>
                </a:r>
                <a:r>
                  <a:rPr lang="en-US" altLang="zh-CN" sz="1600" dirty="0">
                    <a:solidFill>
                      <a:srgbClr val="231F20"/>
                    </a:solidFill>
                    <a:latin typeface="+mn-lt"/>
                    <a:cs typeface="Times New Roman" panose="02020603050405020304"/>
                  </a:rPr>
                  <a:t>of 23 for the whole system, or</a:t>
                </a:r>
                <a:r>
                  <a:rPr lang="en-US" altLang="zh-CN" sz="1600" spc="-10" dirty="0">
                    <a:solidFill>
                      <a:srgbClr val="231F20"/>
                    </a:solidFill>
                    <a:latin typeface="+mn-lt"/>
                    <a:cs typeface="Times New Roman" panose="02020603050405020304"/>
                  </a:rPr>
                  <a:t> </a:t>
                </a:r>
                <a:r>
                  <a:rPr lang="en-US" altLang="zh-CN" sz="1600" dirty="0">
                    <a:solidFill>
                      <a:srgbClr val="231F20"/>
                    </a:solidFill>
                    <a:latin typeface="+mn-lt"/>
                    <a:cs typeface="Times New Roman" panose="02020603050405020304"/>
                  </a:rPr>
                  <a:t>0.22</a:t>
                </a:r>
                <a:r>
                  <a:rPr lang="en-US" altLang="zh-CN" sz="1600" dirty="0" smtClean="0">
                    <a:solidFill>
                      <a:srgbClr val="231F20"/>
                    </a:solidFill>
                    <a:latin typeface="+mn-lt"/>
                    <a:cs typeface="Times New Roman" panose="02020603050405020304"/>
                  </a:rPr>
                  <a:t>. </a:t>
                </a:r>
                <a:endParaRPr lang="en-US" altLang="zh-CN" sz="1600" dirty="0" smtClean="0">
                  <a:solidFill>
                    <a:srgbClr val="231F20"/>
                  </a:solidFill>
                  <a:latin typeface="+mn-lt"/>
                  <a:cs typeface="Times New Roman" panose="02020603050405020304"/>
                </a:endParaRPr>
              </a:p>
              <a:p>
                <a:pPr marL="12700" marR="5080">
                  <a:lnSpc>
                    <a:spcPct val="101000"/>
                  </a:lnSpc>
                  <a:spcBef>
                    <a:spcPts val="90"/>
                  </a:spcBef>
                </a:pPr>
                <a:r>
                  <a:rPr lang="zh-CN" altLang="en-US" sz="1600" dirty="0" smtClean="0">
                    <a:solidFill>
                      <a:srgbClr val="231F20"/>
                    </a:solidFill>
                    <a:latin typeface="+mn-lt"/>
                    <a:cs typeface="Times New Roman" panose="02020603050405020304"/>
                  </a:rPr>
                  <a:t>前面的例题计算了如果采用双电源，则电源系统的可靠性会提高</a:t>
                </a:r>
                <a:r>
                  <a:rPr lang="en-US" altLang="zh-CN" sz="1600" dirty="0" smtClean="0">
                    <a:solidFill>
                      <a:srgbClr val="231F20"/>
                    </a:solidFill>
                    <a:latin typeface="+mn-lt"/>
                    <a:cs typeface="Times New Roman" panose="02020603050405020304"/>
                  </a:rPr>
                  <a:t>4150</a:t>
                </a:r>
                <a:r>
                  <a:rPr lang="zh-CN" altLang="en-US" sz="1600" dirty="0" smtClean="0">
                    <a:solidFill>
                      <a:srgbClr val="231F20"/>
                    </a:solidFill>
                    <a:latin typeface="+mn-lt"/>
                    <a:cs typeface="Times New Roman" panose="02020603050405020304"/>
                  </a:rPr>
                  <a:t>倍。因此总的改进比率为</a:t>
                </a:r>
                <a:endParaRPr lang="en-US" altLang="zh-CN" sz="1600" dirty="0" smtClean="0">
                  <a:solidFill>
                    <a:srgbClr val="231F20"/>
                  </a:solidFill>
                  <a:latin typeface="+mn-lt"/>
                  <a:cs typeface="Times New Roman" panose="02020603050405020304"/>
                </a:endParaRPr>
              </a:p>
              <a:p>
                <a:pPr marL="12700" marR="5080">
                  <a:lnSpc>
                    <a:spcPct val="101000"/>
                  </a:lnSpc>
                  <a:spcBef>
                    <a:spcPts val="90"/>
                  </a:spcBef>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cs typeface="Times New Roman" panose="02020603050405020304"/>
                        </a:rPr>
                        <m:t>𝑰𝒎𝒑𝒓𝒐𝒗𝒆𝒎𝒆𝒏𝒕</m:t>
                      </m:r>
                      <m:r>
                        <a:rPr lang="en-US" altLang="zh-CN" sz="1600" b="1" i="1" baseline="-25000" smtClean="0">
                          <a:solidFill>
                            <a:schemeClr val="tx1"/>
                          </a:solidFill>
                          <a:latin typeface="Cambria Math" panose="02040503050406030204" pitchFamily="18" charset="0"/>
                          <a:cs typeface="Times New Roman" panose="02020603050405020304"/>
                        </a:rPr>
                        <m:t>𝒑𝒐𝒘𝒆𝒓</m:t>
                      </m:r>
                      <m:r>
                        <a:rPr lang="en-US" altLang="zh-CN" sz="1600" b="1" i="1" baseline="-25000" smtClean="0">
                          <a:solidFill>
                            <a:schemeClr val="tx1"/>
                          </a:solidFill>
                          <a:latin typeface="Cambria Math" panose="02040503050406030204" pitchFamily="18" charset="0"/>
                          <a:cs typeface="Times New Roman" panose="02020603050405020304"/>
                        </a:rPr>
                        <m:t> </m:t>
                      </m:r>
                      <m:r>
                        <a:rPr lang="en-US" altLang="zh-CN" sz="1600" b="1" i="1" baseline="-25000" smtClean="0">
                          <a:solidFill>
                            <a:schemeClr val="tx1"/>
                          </a:solidFill>
                          <a:latin typeface="Cambria Math" panose="02040503050406030204" pitchFamily="18" charset="0"/>
                          <a:cs typeface="Times New Roman" panose="02020603050405020304"/>
                        </a:rPr>
                        <m:t>𝒔𝒖𝒑𝒑𝒍𝒚</m:t>
                      </m:r>
                      <m:r>
                        <a:rPr lang="en-US" altLang="zh-CN" sz="1600" b="1" i="1" baseline="-25000" smtClean="0">
                          <a:solidFill>
                            <a:schemeClr val="tx1"/>
                          </a:solidFill>
                          <a:latin typeface="Cambria Math" panose="02040503050406030204" pitchFamily="18" charset="0"/>
                          <a:cs typeface="Times New Roman" panose="02020603050405020304"/>
                        </a:rPr>
                        <m:t> </m:t>
                      </m:r>
                      <m:r>
                        <a:rPr lang="en-US" altLang="zh-CN" sz="1600" b="1" i="1" baseline="-25000" smtClean="0">
                          <a:solidFill>
                            <a:schemeClr val="tx1"/>
                          </a:solidFill>
                          <a:latin typeface="Cambria Math" panose="02040503050406030204" pitchFamily="18" charset="0"/>
                          <a:cs typeface="Times New Roman" panose="02020603050405020304"/>
                        </a:rPr>
                        <m:t>𝒑𝒂𝒊𝒓</m:t>
                      </m:r>
                      <m:r>
                        <a:rPr lang="en-US" altLang="zh-CN" sz="1600" i="1" smtClean="0">
                          <a:solidFill>
                            <a:schemeClr val="tx1"/>
                          </a:solidFill>
                          <a:latin typeface="Cambria Math" panose="02040503050406030204" pitchFamily="18" charset="0"/>
                          <a:cs typeface="Times New Roman" panose="02020603050405020304"/>
                        </a:rPr>
                        <m:t>=</m:t>
                      </m:r>
                      <m:f>
                        <m:fPr>
                          <m:ctrlPr>
                            <a:rPr lang="en-US" altLang="zh-CN" sz="1600" i="1" smtClean="0">
                              <a:solidFill>
                                <a:schemeClr val="tx1"/>
                              </a:solidFill>
                              <a:latin typeface="Cambria Math" panose="02040503050406030204" pitchFamily="18" charset="0"/>
                              <a:cs typeface="Times New Roman" panose="02020603050405020304"/>
                            </a:rPr>
                          </m:ctrlPr>
                        </m:fPr>
                        <m:num>
                          <m:r>
                            <a:rPr lang="en-US" altLang="zh-CN" sz="1600" b="1" i="1" smtClean="0">
                              <a:solidFill>
                                <a:schemeClr val="tx1"/>
                              </a:solidFill>
                              <a:latin typeface="Cambria Math" panose="02040503050406030204" pitchFamily="18" charset="0"/>
                              <a:cs typeface="Times New Roman" panose="02020603050405020304"/>
                            </a:rPr>
                            <m:t>𝟏</m:t>
                          </m:r>
                        </m:num>
                        <m:den>
                          <m:d>
                            <m:dPr>
                              <m:ctrlPr>
                                <a:rPr lang="en-US" altLang="zh-CN" sz="1600" b="1" i="1" smtClean="0">
                                  <a:solidFill>
                                    <a:schemeClr val="tx1"/>
                                  </a:solidFill>
                                  <a:latin typeface="Cambria Math" panose="02040503050406030204" pitchFamily="18" charset="0"/>
                                  <a:cs typeface="Times New Roman" panose="02020603050405020304"/>
                                </a:rPr>
                              </m:ctrlPr>
                            </m:dPr>
                            <m:e>
                              <m:r>
                                <a:rPr lang="en-US" altLang="zh-CN" sz="1600" b="1" i="1" smtClean="0">
                                  <a:solidFill>
                                    <a:schemeClr val="tx1"/>
                                  </a:solidFill>
                                  <a:latin typeface="Cambria Math" panose="02040503050406030204" pitchFamily="18" charset="0"/>
                                  <a:cs typeface="Times New Roman" panose="02020603050405020304"/>
                                </a:rPr>
                                <m:t>𝟏</m:t>
                              </m:r>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𝟎</m:t>
                              </m:r>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𝟐𝟐</m:t>
                              </m:r>
                            </m:e>
                          </m:d>
                          <m:r>
                            <a:rPr lang="en-US" altLang="zh-CN" sz="1600" b="1" i="1" smtClean="0">
                              <a:solidFill>
                                <a:schemeClr val="tx1"/>
                              </a:solidFill>
                              <a:latin typeface="Cambria Math" panose="02040503050406030204" pitchFamily="18" charset="0"/>
                              <a:cs typeface="Times New Roman" panose="02020603050405020304"/>
                            </a:rPr>
                            <m:t>+</m:t>
                          </m:r>
                          <m:f>
                            <m:fPr>
                              <m:ctrlPr>
                                <a:rPr lang="en-US" altLang="zh-CN" sz="1600" b="1" i="1" smtClean="0">
                                  <a:solidFill>
                                    <a:schemeClr val="tx1"/>
                                  </a:solidFill>
                                  <a:latin typeface="Cambria Math" panose="02040503050406030204" pitchFamily="18" charset="0"/>
                                  <a:cs typeface="Times New Roman" panose="02020603050405020304"/>
                                </a:rPr>
                              </m:ctrlPr>
                            </m:fPr>
                            <m:num>
                              <m:r>
                                <a:rPr lang="en-US" altLang="zh-CN" sz="1600" b="1" i="1" smtClean="0">
                                  <a:solidFill>
                                    <a:schemeClr val="tx1"/>
                                  </a:solidFill>
                                  <a:latin typeface="Cambria Math" panose="02040503050406030204" pitchFamily="18" charset="0"/>
                                  <a:cs typeface="Times New Roman" panose="02020603050405020304"/>
                                </a:rPr>
                                <m:t>𝟎</m:t>
                              </m:r>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𝟐𝟐</m:t>
                              </m:r>
                            </m:num>
                            <m:den>
                              <m:r>
                                <a:rPr lang="en-US" altLang="zh-CN" sz="1600" b="1" i="1" smtClean="0">
                                  <a:solidFill>
                                    <a:schemeClr val="tx1"/>
                                  </a:solidFill>
                                  <a:latin typeface="Cambria Math" panose="02040503050406030204" pitchFamily="18" charset="0"/>
                                  <a:cs typeface="Times New Roman" panose="02020603050405020304"/>
                                </a:rPr>
                                <m:t>𝟒𝟏𝟓𝟎</m:t>
                              </m:r>
                            </m:den>
                          </m:f>
                        </m:den>
                      </m:f>
                      <m:r>
                        <a:rPr lang="en-US" altLang="zh-CN" sz="1600" b="1" i="1" smtClean="0">
                          <a:solidFill>
                            <a:schemeClr val="tx1"/>
                          </a:solidFill>
                          <a:latin typeface="Cambria Math" panose="02040503050406030204" pitchFamily="18" charset="0"/>
                          <a:cs typeface="Times New Roman" panose="02020603050405020304"/>
                        </a:rPr>
                        <m:t>=</m:t>
                      </m:r>
                      <m:f>
                        <m:fPr>
                          <m:ctrlPr>
                            <a:rPr lang="en-US" altLang="zh-CN" sz="1600" b="1" i="1" smtClean="0">
                              <a:solidFill>
                                <a:schemeClr val="tx1"/>
                              </a:solidFill>
                              <a:latin typeface="Cambria Math" panose="02040503050406030204" pitchFamily="18" charset="0"/>
                              <a:cs typeface="Times New Roman" panose="02020603050405020304"/>
                            </a:rPr>
                          </m:ctrlPr>
                        </m:fPr>
                        <m:num>
                          <m:r>
                            <a:rPr lang="en-US" altLang="zh-CN" sz="1600" b="1" i="1" smtClean="0">
                              <a:solidFill>
                                <a:schemeClr val="tx1"/>
                              </a:solidFill>
                              <a:latin typeface="Cambria Math" panose="02040503050406030204" pitchFamily="18" charset="0"/>
                              <a:cs typeface="Times New Roman" panose="02020603050405020304"/>
                            </a:rPr>
                            <m:t>𝟏</m:t>
                          </m:r>
                        </m:num>
                        <m:den>
                          <m:r>
                            <a:rPr lang="en-US" altLang="zh-CN" sz="1600" b="1" i="1" smtClean="0">
                              <a:solidFill>
                                <a:schemeClr val="tx1"/>
                              </a:solidFill>
                              <a:latin typeface="Cambria Math" panose="02040503050406030204" pitchFamily="18" charset="0"/>
                              <a:cs typeface="Times New Roman" panose="02020603050405020304"/>
                            </a:rPr>
                            <m:t>𝟎</m:t>
                          </m:r>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𝟕𝟖</m:t>
                          </m:r>
                        </m:den>
                      </m:f>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𝟏</m:t>
                      </m:r>
                      <m:r>
                        <a:rPr lang="en-US" altLang="zh-CN" sz="1600" b="1" i="1" smtClean="0">
                          <a:solidFill>
                            <a:schemeClr val="tx1"/>
                          </a:solidFill>
                          <a:latin typeface="Cambria Math" panose="02040503050406030204" pitchFamily="18" charset="0"/>
                          <a:cs typeface="Times New Roman" panose="02020603050405020304"/>
                        </a:rPr>
                        <m:t>.</m:t>
                      </m:r>
                      <m:r>
                        <a:rPr lang="en-US" altLang="zh-CN" sz="1600" b="1" i="1" smtClean="0">
                          <a:solidFill>
                            <a:schemeClr val="tx1"/>
                          </a:solidFill>
                          <a:latin typeface="Cambria Math" panose="02040503050406030204" pitchFamily="18" charset="0"/>
                          <a:cs typeface="Times New Roman" panose="02020603050405020304"/>
                        </a:rPr>
                        <m:t>𝟐𝟖</m:t>
                      </m:r>
                    </m:oMath>
                  </m:oMathPara>
                </a14:m>
                <a:endParaRPr lang="en-US" altLang="zh-CN" sz="1600" dirty="0">
                  <a:latin typeface="+mn-lt"/>
                  <a:cs typeface="Times New Roman" panose="02020603050405020304"/>
                </a:endParaRPr>
              </a:p>
            </p:txBody>
          </p:sp>
        </mc:Choice>
        <mc:Fallback>
          <p:sp>
            <p:nvSpPr>
              <p:cNvPr id="2" name="矩形 1"/>
              <p:cNvSpPr>
                <a:spLocks noRot="1" noChangeAspect="1" noMove="1" noResize="1" noEditPoints="1" noAdjustHandles="1" noChangeArrowheads="1" noChangeShapeType="1" noTextEdit="1"/>
              </p:cNvSpPr>
              <p:nvPr/>
            </p:nvSpPr>
            <p:spPr>
              <a:xfrm>
                <a:off x="408565" y="4818120"/>
                <a:ext cx="8001144" cy="1769202"/>
              </a:xfrm>
              <a:prstGeom prst="rect">
                <a:avLst/>
              </a:prstGeom>
              <a:blipFill rotWithShape="1">
                <a:blip r:embed="rId1"/>
                <a:stretch>
                  <a:fillRect l="-3" t="-21" r="5" b="2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1187450" y="404813"/>
            <a:ext cx="7542213" cy="720725"/>
          </a:xfrm>
        </p:spPr>
        <p:txBody>
          <a:bodyPr/>
          <a:lstStyle/>
          <a:p>
            <a:pPr>
              <a:defRPr/>
            </a:pPr>
            <a:r>
              <a:rPr lang="en-US" altLang="zh-CN" sz="4000" dirty="0" smtClean="0">
                <a:solidFill>
                  <a:srgbClr val="1A1A00"/>
                </a:solidFill>
                <a:latin typeface="MyriadMM_565_600_" charset="0"/>
              </a:rPr>
              <a:t>CPU </a:t>
            </a:r>
            <a:r>
              <a:rPr lang="zh-CN" altLang="en-US" sz="4000" dirty="0" smtClean="0">
                <a:solidFill>
                  <a:srgbClr val="1A1A00"/>
                </a:solidFill>
                <a:latin typeface="MyriadMM_565_600_" charset="0"/>
              </a:rPr>
              <a:t>性能公式</a:t>
            </a:r>
            <a:endParaRPr lang="en-US" altLang="zh-CN" sz="4000" dirty="0">
              <a:solidFill>
                <a:srgbClr val="1A1A00"/>
              </a:solidFill>
              <a:latin typeface="MyriadMM_565_600_" charset="0"/>
            </a:endParaRPr>
          </a:p>
        </p:txBody>
      </p:sp>
      <p:sp>
        <p:nvSpPr>
          <p:cNvPr id="294915" name="Rectangle 3"/>
          <p:cNvSpPr>
            <a:spLocks noGrp="1" noChangeArrowheads="1"/>
          </p:cNvSpPr>
          <p:nvPr>
            <p:ph type="body" idx="1"/>
          </p:nvPr>
        </p:nvSpPr>
        <p:spPr>
          <a:xfrm>
            <a:off x="179388" y="1676400"/>
            <a:ext cx="8785225" cy="1992313"/>
          </a:xfrm>
        </p:spPr>
        <p:txBody>
          <a:bodyPr/>
          <a:lstStyle/>
          <a:p>
            <a:pPr>
              <a:lnSpc>
                <a:spcPct val="90000"/>
              </a:lnSpc>
              <a:defRPr/>
            </a:pPr>
            <a:r>
              <a:rPr lang="en-US" altLang="zh-CN" dirty="0" smtClean="0">
                <a:solidFill>
                  <a:srgbClr val="02FED7"/>
                </a:solidFill>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处理器性能的“铁律”：</a:t>
            </a:r>
            <a:endParaRPr lang="en-US" altLang="zh-CN" b="1" dirty="0">
              <a:solidFill>
                <a:srgbClr val="FFFFFF"/>
              </a:solidFill>
              <a:effectLst/>
              <a:latin typeface="Arial Narrow" panose="020B0606020202030204" pitchFamily="34" charset="0"/>
            </a:endParaRPr>
          </a:p>
          <a:p>
            <a:pPr lvl="1">
              <a:lnSpc>
                <a:spcPct val="90000"/>
              </a:lnSpc>
              <a:defRPr/>
            </a:pPr>
            <a:r>
              <a:rPr lang="zh-CN" altLang="en-US" b="1" dirty="0" smtClean="0">
                <a:solidFill>
                  <a:srgbClr val="000000"/>
                </a:solidFill>
                <a:effectLst/>
                <a:latin typeface="Comic Sans MS" panose="030F0702030302020204" pitchFamily="66" charset="0"/>
              </a:rPr>
              <a:t>要直接测量使用</a:t>
            </a:r>
            <a:r>
              <a:rPr lang="zh-CN" altLang="en-US" b="1" dirty="0" smtClean="0">
                <a:solidFill>
                  <a:srgbClr val="0000FF"/>
                </a:solidFill>
                <a:effectLst/>
                <a:latin typeface="Comic Sans MS" panose="030F0702030302020204" pitchFamily="66" charset="0"/>
              </a:rPr>
              <a:t>新改进措施的改进时间</a:t>
            </a:r>
            <a:r>
              <a:rPr lang="zh-CN" altLang="en-US" b="1" dirty="0" smtClean="0">
                <a:solidFill>
                  <a:srgbClr val="000000"/>
                </a:solidFill>
                <a:effectLst/>
                <a:latin typeface="Comic Sans MS" panose="030F0702030302020204" pitchFamily="66" charset="0"/>
              </a:rPr>
              <a:t>是困难的。</a:t>
            </a:r>
            <a:endParaRPr lang="en-US" altLang="zh-CN" b="1" dirty="0">
              <a:solidFill>
                <a:srgbClr val="FFFFFF"/>
              </a:solidFill>
              <a:effectLst/>
              <a:latin typeface="Comic Sans MS" panose="030F0702030302020204" pitchFamily="66" charset="0"/>
            </a:endParaRPr>
          </a:p>
          <a:p>
            <a:pPr>
              <a:lnSpc>
                <a:spcPct val="90000"/>
              </a:lnSpc>
              <a:defRPr/>
            </a:pPr>
            <a:r>
              <a:rPr lang="en-US" altLang="zh-CN" b="1" dirty="0">
                <a:solidFill>
                  <a:srgbClr val="0033FF"/>
                </a:solidFill>
                <a:effectLst/>
                <a:latin typeface="Comic Sans MS" panose="030F0702030302020204" pitchFamily="66" charset="0"/>
              </a:rPr>
              <a:t>CPU </a:t>
            </a:r>
            <a:r>
              <a:rPr lang="zh-CN" altLang="en-US" b="1" dirty="0" smtClean="0">
                <a:solidFill>
                  <a:srgbClr val="0033FF"/>
                </a:solidFill>
                <a:effectLst/>
                <a:latin typeface="Comic Sans MS" panose="030F0702030302020204" pitchFamily="66" charset="0"/>
              </a:rPr>
              <a:t>性能公式</a:t>
            </a:r>
            <a:endParaRPr lang="en-US" altLang="zh-CN" b="1" dirty="0">
              <a:solidFill>
                <a:srgbClr val="0033FF"/>
              </a:solidFill>
              <a:effectLst/>
            </a:endParaRPr>
          </a:p>
        </p:txBody>
      </p:sp>
      <mc:AlternateContent xmlns:mc="http://schemas.openxmlformats.org/markup-compatibility/2006">
        <mc:Choice xmlns:a14="http://schemas.microsoft.com/office/drawing/2010/main" Requires="a14">
          <p:sp>
            <p:nvSpPr>
              <p:cNvPr id="2" name="文本框 1"/>
              <p:cNvSpPr txBox="1"/>
              <p:nvPr/>
            </p:nvSpPr>
            <p:spPr>
              <a:xfrm>
                <a:off x="1043608" y="3457208"/>
                <a:ext cx="7110152" cy="307777"/>
              </a:xfrm>
              <a:prstGeom prst="rect">
                <a:avLst/>
              </a:prstGeom>
              <a:noFill/>
            </p:spPr>
            <p:txBody>
              <a:bodyPr wrap="none" lIns="0" tIns="0" rIns="0" bIns="0" rtlCol="0">
                <a:spAutoFit/>
              </a:bodyPr>
              <a:lstStyle/>
              <a:p>
                <a:r>
                  <a:rPr lang="en-US" altLang="zh-CN" sz="2000" dirty="0" smtClean="0">
                    <a:solidFill>
                      <a:srgbClr val="000000"/>
                    </a:solidFill>
                  </a:rPr>
                  <a:t>CPU time</a:t>
                </a:r>
                <a14:m>
                  <m:oMath xmlns:m="http://schemas.openxmlformats.org/officeDocument/2006/math">
                    <m:r>
                      <a:rPr lang="en-US" altLang="zh-CN" sz="200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𝐶𝑃𝑈</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𝑐𝑙𝑜𝑐𝑘</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𝑐𝑦𝑐𝑙𝑒𝑠</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𝑓𝑜𝑟</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𝑎</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𝑝𝑟𝑜𝑔𝑟𝑎𝑚</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𝐶𝑙𝑜𝑐𝑘</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𝑐𝑦𝑐𝑙𝑒</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𝑡𝑖𝑚𝑒</m:t>
                    </m:r>
                  </m:oMath>
                </a14:m>
                <a:endParaRPr lang="en-US" altLang="zh-CN" sz="2000" dirty="0" smtClean="0">
                  <a:solidFill>
                    <a:srgbClr val="0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043608" y="3457208"/>
                <a:ext cx="7110152" cy="307777"/>
              </a:xfrm>
              <a:prstGeom prst="rect">
                <a:avLst/>
              </a:prstGeom>
              <a:blipFill rotWithShape="1">
                <a:blip r:embed="rId1"/>
                <a:stretch>
                  <a:fillRect l="-4" t="-87" r="-468"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897823" y="3956265"/>
                <a:ext cx="4013406" cy="5852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i="1" smtClean="0">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𝐶𝑃𝑈</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𝑐𝑙𝑜𝑐𝑘</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𝑐𝑦𝑐𝑙𝑒𝑠</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𝑓𝑜𝑟</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𝑎</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𝑝𝑟𝑜𝑔𝑟𝑎𝑚</m:t>
                          </m:r>
                        </m:num>
                        <m:den>
                          <m:r>
                            <a:rPr lang="en-US" altLang="zh-CN" sz="2000" b="0" i="1" smtClean="0">
                              <a:solidFill>
                                <a:srgbClr val="000000"/>
                              </a:solidFill>
                              <a:latin typeface="Cambria Math" panose="02040503050406030204" pitchFamily="18" charset="0"/>
                            </a:rPr>
                            <m:t>𝐶𝑙𝑜𝑐𝑘</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𝑟𝑎𝑡𝑒</m:t>
                          </m:r>
                        </m:den>
                      </m:f>
                    </m:oMath>
                  </m:oMathPara>
                </a14:m>
                <a:endParaRPr lang="en-US" altLang="zh-CN" sz="2000" dirty="0" smtClean="0">
                  <a:solidFill>
                    <a:srgbClr val="00000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897823" y="3956265"/>
                <a:ext cx="4013406" cy="585288"/>
              </a:xfrm>
              <a:prstGeom prst="rect">
                <a:avLst/>
              </a:prstGeom>
              <a:blipFill rotWithShape="1">
                <a:blip r:embed="rId2"/>
                <a:stretch>
                  <a:fillRect l="-11" t="-37" r="-6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897823" y="4701789"/>
                <a:ext cx="5287858" cy="5845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i="1" smtClean="0">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𝐼𝑛𝑠𝑡𝑟𝑢𝑐𝑡𝑖𝑜𝑛</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𝐶𝑜𝑢𝑛𝑡</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𝐶𝑦𝑐𝑙𝑒𝑠</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𝑃𝑒𝑟</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𝐼𝑛𝑠𝑡𝑟𝑢𝑐𝑡𝑖𝑜𝑛</m:t>
                          </m:r>
                        </m:num>
                        <m:den>
                          <m:r>
                            <a:rPr lang="en-US" altLang="zh-CN" sz="2000" b="0" i="1" smtClean="0">
                              <a:solidFill>
                                <a:srgbClr val="000000"/>
                              </a:solidFill>
                              <a:latin typeface="Cambria Math" panose="02040503050406030204" pitchFamily="18" charset="0"/>
                            </a:rPr>
                            <m:t>𝐶𝑙𝑜𝑐𝑘</m:t>
                          </m:r>
                          <m:r>
                            <a:rPr lang="en-US" altLang="zh-CN" sz="2000" b="0" i="1" smtClean="0">
                              <a:solidFill>
                                <a:srgbClr val="000000"/>
                              </a:solidFill>
                              <a:latin typeface="Cambria Math" panose="02040503050406030204" pitchFamily="18" charset="0"/>
                            </a:rPr>
                            <m:t> </m:t>
                          </m:r>
                          <m:r>
                            <a:rPr lang="en-US" altLang="zh-CN" sz="2000" b="0" i="1" smtClean="0">
                              <a:solidFill>
                                <a:srgbClr val="000000"/>
                              </a:solidFill>
                              <a:latin typeface="Cambria Math" panose="02040503050406030204" pitchFamily="18" charset="0"/>
                            </a:rPr>
                            <m:t>𝑟𝑎𝑡𝑒</m:t>
                          </m:r>
                        </m:den>
                      </m:f>
                    </m:oMath>
                  </m:oMathPara>
                </a14:m>
                <a:endParaRPr lang="en-US" altLang="zh-CN" sz="2000" dirty="0" smtClean="0">
                  <a:solidFill>
                    <a:srgbClr val="00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897823" y="4701789"/>
                <a:ext cx="5287858" cy="584519"/>
              </a:xfrm>
              <a:prstGeom prst="rect">
                <a:avLst/>
              </a:prstGeom>
              <a:blipFill rotWithShape="1">
                <a:blip r:embed="rId3"/>
                <a:stretch>
                  <a:fillRect l="-8" t="-43" b="9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925513" y="260350"/>
            <a:ext cx="7273925" cy="460375"/>
          </a:xfrm>
        </p:spPr>
        <p:txBody>
          <a:bodyPr/>
          <a:lstStyle/>
          <a:p>
            <a:pPr>
              <a:defRPr/>
            </a:pPr>
            <a:r>
              <a:rPr lang="zh-CN" altLang="en-US" dirty="0" smtClean="0">
                <a:solidFill>
                  <a:srgbClr val="000000"/>
                </a:solidFill>
              </a:rPr>
              <a:t>计算</a:t>
            </a:r>
            <a:r>
              <a:rPr lang="en-US" altLang="zh-CN" dirty="0" smtClean="0">
                <a:solidFill>
                  <a:srgbClr val="000000"/>
                </a:solidFill>
              </a:rPr>
              <a:t>CPU </a:t>
            </a:r>
            <a:r>
              <a:rPr lang="zh-CN" altLang="en-US" dirty="0" smtClean="0">
                <a:solidFill>
                  <a:srgbClr val="000000"/>
                </a:solidFill>
              </a:rPr>
              <a:t>时间</a:t>
            </a:r>
            <a:endParaRPr lang="en-US" altLang="zh-CN" sz="3600" dirty="0">
              <a:solidFill>
                <a:srgbClr val="000000"/>
              </a:solidFill>
            </a:endParaRPr>
          </a:p>
        </p:txBody>
      </p:sp>
      <p:graphicFrame>
        <p:nvGraphicFramePr>
          <p:cNvPr id="68613" name="Object 4" descr="花束"/>
          <p:cNvGraphicFramePr>
            <a:graphicFrameLocks noChangeAspect="1"/>
          </p:cNvGraphicFramePr>
          <p:nvPr/>
        </p:nvGraphicFramePr>
        <p:xfrm>
          <a:off x="179512" y="3284984"/>
          <a:ext cx="8769350" cy="1649413"/>
        </p:xfrm>
        <a:graphic>
          <a:graphicData uri="http://schemas.openxmlformats.org/presentationml/2006/ole">
            <mc:AlternateContent xmlns:mc="http://schemas.openxmlformats.org/markup-compatibility/2006">
              <mc:Choice xmlns:v="urn:schemas-microsoft-com:vml" Requires="v">
                <p:oleObj spid="_x0000_s285757" name="Document" r:id="rId1" imgW="5627370" imgH="1055370" progId="Word.Document.8">
                  <p:embed/>
                </p:oleObj>
              </mc:Choice>
              <mc:Fallback>
                <p:oleObj name="Document" r:id="rId1" imgW="5627370" imgH="1055370" progId="Word.Document.8">
                  <p:embed/>
                  <p:pic>
                    <p:nvPicPr>
                      <p:cNvPr id="0" name="图片 2857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84984"/>
                        <a:ext cx="8769350" cy="1649413"/>
                      </a:xfrm>
                      <a:prstGeom prst="rect">
                        <a:avLst/>
                      </a:prstGeom>
                      <a:noFill/>
                      <a:ln>
                        <a:noFill/>
                      </a:ln>
                      <a:effectLst/>
                    </p:spPr>
                  </p:pic>
                </p:oleObj>
              </mc:Fallback>
            </mc:AlternateContent>
          </a:graphicData>
        </a:graphic>
      </p:graphicFrame>
      <p:sp>
        <p:nvSpPr>
          <p:cNvPr id="68614" name="Rectangle 7"/>
          <p:cNvSpPr>
            <a:spLocks noChangeArrowheads="1"/>
          </p:cNvSpPr>
          <p:nvPr/>
        </p:nvSpPr>
        <p:spPr bwMode="auto">
          <a:xfrm>
            <a:off x="1632074" y="2453134"/>
            <a:ext cx="6918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000" b="1" dirty="0">
                <a:solidFill>
                  <a:srgbClr val="F9C217"/>
                </a:solidFill>
                <a:latin typeface="Comic Sans MS" panose="030F0702030302020204" pitchFamily="66" charset="0"/>
              </a:rPr>
              <a:t> </a:t>
            </a:r>
            <a:r>
              <a:rPr kumimoji="1" lang="en-US" altLang="zh-CN" sz="2000" b="1" dirty="0">
                <a:solidFill>
                  <a:srgbClr val="000000"/>
                </a:solidFill>
                <a:latin typeface="Comic Sans MS" panose="030F0702030302020204" pitchFamily="66" charset="0"/>
              </a:rPr>
              <a:t>Architecture --&gt;  Implementation --&gt;  Realization</a:t>
            </a:r>
            <a:endParaRPr kumimoji="1" lang="en-US" altLang="zh-CN" sz="2000" b="1" dirty="0">
              <a:solidFill>
                <a:srgbClr val="FFFFFF"/>
              </a:solidFill>
              <a:latin typeface="Comic Sans MS" panose="030F0702030302020204" pitchFamily="66" charset="0"/>
            </a:endParaRPr>
          </a:p>
          <a:p>
            <a:pPr>
              <a:spcBef>
                <a:spcPct val="0"/>
              </a:spcBef>
              <a:buClrTx/>
              <a:buSzTx/>
              <a:buFontTx/>
              <a:buNone/>
            </a:pPr>
            <a:r>
              <a:rPr kumimoji="1" lang="en-US" altLang="zh-CN" sz="2000" b="1" dirty="0">
                <a:solidFill>
                  <a:srgbClr val="03FED7"/>
                </a:solidFill>
                <a:latin typeface="Comic Sans MS" panose="030F0702030302020204" pitchFamily="66" charset="0"/>
              </a:rPr>
              <a:t> </a:t>
            </a:r>
            <a:r>
              <a:rPr kumimoji="1" lang="en-US" altLang="zh-CN" sz="2000" b="1" dirty="0">
                <a:solidFill>
                  <a:srgbClr val="FF00FF"/>
                </a:solidFill>
                <a:latin typeface="Comic Sans MS" panose="030F0702030302020204" pitchFamily="66" charset="0"/>
              </a:rPr>
              <a:t>Compiler Designer  Processor Designer  Chip Designer</a:t>
            </a:r>
            <a:endParaRPr kumimoji="1" lang="en-US" altLang="zh-CN" sz="2400" b="1" dirty="0">
              <a:solidFill>
                <a:srgbClr val="FF00FF"/>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14" name="文本框 13"/>
              <p:cNvSpPr txBox="1"/>
              <p:nvPr/>
            </p:nvSpPr>
            <p:spPr>
              <a:xfrm>
                <a:off x="1331640" y="1364118"/>
                <a:ext cx="7157024" cy="627288"/>
              </a:xfrm>
              <a:prstGeom prst="rect">
                <a:avLst/>
              </a:prstGeom>
              <a:noFill/>
            </p:spPr>
            <p:txBody>
              <a:bodyPr wrap="none" lIns="0" tIns="0" rIns="0" bIns="0" rtlCol="0">
                <a:spAutoFit/>
              </a:bodyPr>
              <a:lstStyle/>
              <a:p>
                <a:r>
                  <a:rPr lang="en-US" altLang="zh-CN" sz="2800" dirty="0" smtClean="0">
                    <a:solidFill>
                      <a:srgbClr val="000000"/>
                    </a:solidFill>
                  </a:rPr>
                  <a:t>CPU time</a:t>
                </a:r>
                <a14:m>
                  <m:oMath xmlns:m="http://schemas.openxmlformats.org/officeDocument/2006/math">
                    <m:r>
                      <a:rPr lang="en-US" altLang="zh-CN" sz="2800" i="1" smtClean="0">
                        <a:solidFill>
                          <a:srgbClr val="000000"/>
                        </a:solidFill>
                        <a:latin typeface="Cambria Math" panose="02040503050406030204" pitchFamily="18" charset="0"/>
                      </a:rPr>
                      <m:t>=</m:t>
                    </m:r>
                    <m:f>
                      <m:fPr>
                        <m:ctrlPr>
                          <a:rPr lang="en-US"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𝐼𝑛𝑠𝑡𝑟𝑢𝑐𝑡𝑖𝑜𝑛</m:t>
                        </m:r>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𝐶𝑜𝑢𝑛𝑡</m:t>
                        </m:r>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𝐶𝑦𝑐𝑙𝑒𝑠</m:t>
                        </m:r>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𝑃𝑒𝑟</m:t>
                        </m:r>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𝐼𝑛𝑠𝑡𝑟𝑢𝑐𝑡𝑖𝑜𝑛</m:t>
                        </m:r>
                      </m:num>
                      <m:den>
                        <m:r>
                          <a:rPr lang="en-US" altLang="zh-CN" sz="2800" b="0" i="1" smtClean="0">
                            <a:solidFill>
                              <a:srgbClr val="000000"/>
                            </a:solidFill>
                            <a:latin typeface="Cambria Math" panose="02040503050406030204" pitchFamily="18" charset="0"/>
                          </a:rPr>
                          <m:t>𝐶𝑙𝑜𝑐𝑘</m:t>
                        </m:r>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𝑟𝑎𝑡𝑒</m:t>
                        </m:r>
                      </m:den>
                    </m:f>
                  </m:oMath>
                </a14:m>
                <a:endParaRPr lang="en-US" altLang="zh-CN" sz="2800" dirty="0" smtClean="0">
                  <a:solidFill>
                    <a:srgbClr val="000000"/>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1331640" y="1364118"/>
                <a:ext cx="7157024" cy="627288"/>
              </a:xfrm>
              <a:prstGeom prst="rect">
                <a:avLst/>
              </a:prstGeom>
              <a:blipFill rotWithShape="1">
                <a:blip r:embed="rId3"/>
                <a:stretch>
                  <a:fillRect l="-1" t="-22" r="9" b="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1042988" y="476250"/>
            <a:ext cx="7273925" cy="460375"/>
          </a:xfrm>
        </p:spPr>
        <p:txBody>
          <a:bodyPr/>
          <a:lstStyle/>
          <a:p>
            <a:pPr>
              <a:defRPr/>
            </a:pPr>
            <a:r>
              <a:rPr lang="zh-CN" altLang="en-US" dirty="0" smtClean="0">
                <a:solidFill>
                  <a:srgbClr val="1A1A00"/>
                </a:solidFill>
              </a:rPr>
              <a:t>相关因素</a:t>
            </a:r>
            <a:r>
              <a:rPr lang="en-US" altLang="zh-CN" dirty="0" smtClean="0">
                <a:solidFill>
                  <a:srgbClr val="1A1A00"/>
                </a:solidFill>
              </a:rPr>
              <a:t> </a:t>
            </a:r>
            <a:endParaRPr lang="en-US" altLang="zh-CN" dirty="0">
              <a:solidFill>
                <a:srgbClr val="1A1A00"/>
              </a:solidFill>
            </a:endParaRPr>
          </a:p>
        </p:txBody>
      </p:sp>
      <p:sp>
        <p:nvSpPr>
          <p:cNvPr id="296963" name="Rectangle 3"/>
          <p:cNvSpPr>
            <a:spLocks noGrp="1" noChangeArrowheads="1"/>
          </p:cNvSpPr>
          <p:nvPr>
            <p:ph type="body" idx="1"/>
          </p:nvPr>
        </p:nvSpPr>
        <p:spPr>
          <a:xfrm>
            <a:off x="0" y="1052513"/>
            <a:ext cx="8839200" cy="4800600"/>
          </a:xfrm>
        </p:spPr>
        <p:txBody>
          <a:bodyPr/>
          <a:lstStyle/>
          <a:p>
            <a:pPr>
              <a:defRPr/>
            </a:pPr>
            <a:r>
              <a:rPr lang="en-US" altLang="zh-CN" sz="2400" dirty="0">
                <a:solidFill>
                  <a:srgbClr val="000000"/>
                </a:solidFill>
                <a:latin typeface="Comic Sans MS" panose="030F0702030302020204" pitchFamily="66" charset="0"/>
              </a:rPr>
              <a:t>CPU </a:t>
            </a:r>
            <a:r>
              <a:rPr lang="zh-CN" altLang="en-US" sz="2400" b="1" dirty="0" smtClean="0">
                <a:solidFill>
                  <a:srgbClr val="000000"/>
                </a:solidFill>
                <a:effectLst/>
                <a:latin typeface="Comic Sans MS" panose="030F0702030302020204" pitchFamily="66" charset="0"/>
              </a:rPr>
              <a:t>性能取决于</a:t>
            </a:r>
            <a:r>
              <a:rPr lang="en-US" altLang="zh-CN" sz="2400" b="1" dirty="0" smtClean="0">
                <a:solidFill>
                  <a:srgbClr val="000000"/>
                </a:solidFill>
                <a:effectLst/>
                <a:latin typeface="Comic Sans MS" panose="030F0702030302020204" pitchFamily="66" charset="0"/>
              </a:rPr>
              <a:t>3</a:t>
            </a:r>
            <a:r>
              <a:rPr lang="zh-CN" altLang="en-US" sz="2400" b="1" dirty="0" smtClean="0">
                <a:solidFill>
                  <a:srgbClr val="000000"/>
                </a:solidFill>
                <a:effectLst/>
                <a:latin typeface="Comic Sans MS" panose="030F0702030302020204" pitchFamily="66" charset="0"/>
              </a:rPr>
              <a:t>个特征</a:t>
            </a:r>
            <a:r>
              <a:rPr lang="zh-CN" altLang="en-US" sz="2400" dirty="0" smtClean="0">
                <a:solidFill>
                  <a:srgbClr val="000000"/>
                </a:solidFill>
                <a:latin typeface="Comic Sans MS" panose="030F0702030302020204" pitchFamily="66" charset="0"/>
              </a:rPr>
              <a:t>：</a:t>
            </a:r>
            <a:endParaRPr lang="en-US" altLang="zh-CN" sz="2400" dirty="0">
              <a:solidFill>
                <a:srgbClr val="FFFFFF"/>
              </a:solidFill>
              <a:latin typeface="Comic Sans MS" panose="030F0702030302020204" pitchFamily="66" charset="0"/>
            </a:endParaRPr>
          </a:p>
          <a:p>
            <a:pPr lvl="1">
              <a:defRPr/>
            </a:pPr>
            <a:r>
              <a:rPr lang="en-US" altLang="zh-CN" sz="2000" b="1" dirty="0">
                <a:solidFill>
                  <a:srgbClr val="000000"/>
                </a:solidFill>
                <a:latin typeface="Comic Sans MS" panose="030F0702030302020204" pitchFamily="66" charset="0"/>
              </a:rPr>
              <a:t>clock cycle </a:t>
            </a:r>
            <a:r>
              <a:rPr lang="en-US" altLang="zh-CN" sz="2000" b="1" dirty="0" smtClean="0">
                <a:solidFill>
                  <a:srgbClr val="000000"/>
                </a:solidFill>
                <a:latin typeface="Comic Sans MS" panose="030F0702030302020204" pitchFamily="66" charset="0"/>
              </a:rPr>
              <a:t>time (or clock rate</a:t>
            </a:r>
            <a:r>
              <a:rPr lang="en-US" altLang="zh-CN" sz="2000" b="1" dirty="0">
                <a:solidFill>
                  <a:srgbClr val="000000"/>
                </a:solidFill>
                <a:latin typeface="Comic Sans MS" panose="030F0702030302020204" pitchFamily="66" charset="0"/>
              </a:rPr>
              <a:t>) </a:t>
            </a:r>
            <a:r>
              <a:rPr lang="en-US" altLang="zh-CN" sz="2000" b="1" dirty="0" smtClean="0">
                <a:solidFill>
                  <a:srgbClr val="000000"/>
                </a:solidFill>
                <a:latin typeface="Comic Sans MS" panose="030F0702030302020204" pitchFamily="66" charset="0"/>
              </a:rPr>
              <a:t>       ( CCT )</a:t>
            </a:r>
            <a:endParaRPr lang="en-US" altLang="zh-CN" sz="2000" b="1" dirty="0" smtClean="0">
              <a:solidFill>
                <a:srgbClr val="FFFFFF"/>
              </a:solidFill>
              <a:latin typeface="Comic Sans MS" panose="030F0702030302020204" pitchFamily="66" charset="0"/>
            </a:endParaRPr>
          </a:p>
          <a:p>
            <a:pPr lvl="1">
              <a:defRPr/>
            </a:pPr>
            <a:r>
              <a:rPr lang="en-US" altLang="zh-CN" sz="2000" b="1" dirty="0" smtClean="0">
                <a:solidFill>
                  <a:srgbClr val="000000"/>
                </a:solidFill>
                <a:latin typeface="Comic Sans MS" panose="030F0702030302020204" pitchFamily="66" charset="0"/>
              </a:rPr>
              <a:t>cycles per instruction                   ( CPI )</a:t>
            </a:r>
            <a:endParaRPr lang="en-US" altLang="zh-CN" sz="2000" b="1" dirty="0" smtClean="0">
              <a:solidFill>
                <a:srgbClr val="FFFFFF"/>
              </a:solidFill>
              <a:latin typeface="Comic Sans MS" panose="030F0702030302020204" pitchFamily="66" charset="0"/>
            </a:endParaRPr>
          </a:p>
          <a:p>
            <a:pPr lvl="1">
              <a:defRPr/>
            </a:pPr>
            <a:r>
              <a:rPr lang="en-US" altLang="zh-CN" sz="2000" b="1" dirty="0" smtClean="0">
                <a:solidFill>
                  <a:srgbClr val="000000"/>
                </a:solidFill>
                <a:latin typeface="Comic Sans MS" panose="030F0702030302020204" pitchFamily="66" charset="0"/>
              </a:rPr>
              <a:t>instruction count                         </a:t>
            </a:r>
            <a:r>
              <a:rPr lang="en-US" altLang="zh-CN" sz="2000" b="1" dirty="0">
                <a:solidFill>
                  <a:srgbClr val="000000"/>
                </a:solidFill>
                <a:latin typeface="Comic Sans MS" panose="030F0702030302020204" pitchFamily="66" charset="0"/>
              </a:rPr>
              <a:t>( IC )</a:t>
            </a:r>
            <a:endParaRPr lang="en-US" altLang="zh-CN" sz="2000" b="1" dirty="0">
              <a:solidFill>
                <a:srgbClr val="FFFFFF"/>
              </a:solidFill>
              <a:latin typeface="Comic Sans MS" panose="030F0702030302020204" pitchFamily="66" charset="0"/>
            </a:endParaRPr>
          </a:p>
          <a:p>
            <a:pPr lvl="1">
              <a:defRPr/>
            </a:pPr>
            <a:endParaRPr lang="en-US" altLang="zh-CN" sz="2000" b="1" dirty="0">
              <a:solidFill>
                <a:srgbClr val="000000"/>
              </a:solidFill>
              <a:latin typeface="Comic Sans MS" panose="030F0702030302020204" pitchFamily="66" charset="0"/>
            </a:endParaRPr>
          </a:p>
          <a:p>
            <a:pPr>
              <a:defRPr/>
            </a:pPr>
            <a:endParaRPr lang="en-US" altLang="zh-CN" sz="2000" b="1" dirty="0">
              <a:solidFill>
                <a:srgbClr val="000000"/>
              </a:solidFill>
              <a:latin typeface="Times-Roman" charset="0"/>
            </a:endParaRPr>
          </a:p>
          <a:p>
            <a:pPr>
              <a:defRPr/>
            </a:pPr>
            <a:endParaRPr lang="en-US" altLang="zh-CN" sz="2000" b="1" dirty="0">
              <a:solidFill>
                <a:srgbClr val="000000"/>
              </a:solidFill>
              <a:latin typeface="Times-Roman" charset="0"/>
            </a:endParaRPr>
          </a:p>
          <a:p>
            <a:pPr>
              <a:defRPr/>
            </a:pPr>
            <a:endParaRPr lang="en-US" altLang="zh-CN" sz="2000" b="1" dirty="0">
              <a:solidFill>
                <a:srgbClr val="000000"/>
              </a:solidFill>
              <a:latin typeface="Times-Roman" charset="0"/>
            </a:endParaRPr>
          </a:p>
          <a:p>
            <a:pPr>
              <a:defRPr/>
            </a:pPr>
            <a:endParaRPr lang="en-US" altLang="zh-CN" sz="2000" b="1" dirty="0">
              <a:solidFill>
                <a:srgbClr val="000000"/>
              </a:solidFill>
              <a:latin typeface="Times-Roman" charset="0"/>
            </a:endParaRPr>
          </a:p>
          <a:p>
            <a:pPr>
              <a:defRPr/>
            </a:pPr>
            <a:endParaRPr lang="en-US" altLang="zh-CN" sz="2000" b="1" dirty="0">
              <a:solidFill>
                <a:srgbClr val="000000"/>
              </a:solidFill>
              <a:latin typeface="Times-Roman" charset="0"/>
            </a:endParaRPr>
          </a:p>
          <a:p>
            <a:pPr>
              <a:defRPr/>
            </a:pPr>
            <a:endParaRPr lang="en-US" altLang="zh-CN" sz="2000" b="1" dirty="0">
              <a:latin typeface="Times-Roman" charset="0"/>
            </a:endParaRPr>
          </a:p>
        </p:txBody>
      </p:sp>
      <p:grpSp>
        <p:nvGrpSpPr>
          <p:cNvPr id="69637" name="Group 4"/>
          <p:cNvGrpSpPr/>
          <p:nvPr/>
        </p:nvGrpSpPr>
        <p:grpSpPr bwMode="auto">
          <a:xfrm>
            <a:off x="755650" y="3049488"/>
            <a:ext cx="7620000" cy="2971800"/>
            <a:chOff x="720" y="2208"/>
            <a:chExt cx="4752" cy="1776"/>
          </a:xfrm>
        </p:grpSpPr>
        <p:grpSp>
          <p:nvGrpSpPr>
            <p:cNvPr id="69640" name="Group 5"/>
            <p:cNvGrpSpPr/>
            <p:nvPr/>
          </p:nvGrpSpPr>
          <p:grpSpPr bwMode="auto">
            <a:xfrm>
              <a:off x="720" y="2352"/>
              <a:ext cx="4392" cy="1296"/>
              <a:chOff x="712" y="1516"/>
              <a:chExt cx="4392" cy="2384"/>
            </a:xfrm>
          </p:grpSpPr>
          <p:sp>
            <p:nvSpPr>
              <p:cNvPr id="69642" name="Line 6"/>
              <p:cNvSpPr>
                <a:spLocks noChangeShapeType="1"/>
              </p:cNvSpPr>
              <p:nvPr/>
            </p:nvSpPr>
            <p:spPr bwMode="auto">
              <a:xfrm flipV="1">
                <a:off x="1948" y="1516"/>
                <a:ext cx="0" cy="23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3" name="Line 7"/>
              <p:cNvSpPr>
                <a:spLocks noChangeShapeType="1"/>
              </p:cNvSpPr>
              <p:nvPr/>
            </p:nvSpPr>
            <p:spPr bwMode="auto">
              <a:xfrm>
                <a:off x="3056" y="1548"/>
                <a:ext cx="0" cy="23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4" name="Line 8"/>
              <p:cNvSpPr>
                <a:spLocks noChangeShapeType="1"/>
              </p:cNvSpPr>
              <p:nvPr/>
            </p:nvSpPr>
            <p:spPr bwMode="auto">
              <a:xfrm>
                <a:off x="3744" y="1524"/>
                <a:ext cx="0" cy="234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5" name="Line 9"/>
              <p:cNvSpPr>
                <a:spLocks noChangeShapeType="1"/>
              </p:cNvSpPr>
              <p:nvPr/>
            </p:nvSpPr>
            <p:spPr bwMode="auto">
              <a:xfrm>
                <a:off x="5104" y="1524"/>
                <a:ext cx="0" cy="237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6" name="Line 10"/>
              <p:cNvSpPr>
                <a:spLocks noChangeShapeType="1"/>
              </p:cNvSpPr>
              <p:nvPr/>
            </p:nvSpPr>
            <p:spPr bwMode="auto">
              <a:xfrm>
                <a:off x="736" y="2160"/>
                <a:ext cx="4348"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7" name="Line 11"/>
              <p:cNvSpPr>
                <a:spLocks noChangeShapeType="1"/>
              </p:cNvSpPr>
              <p:nvPr/>
            </p:nvSpPr>
            <p:spPr bwMode="auto">
              <a:xfrm>
                <a:off x="724" y="2588"/>
                <a:ext cx="436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8" name="Line 12"/>
              <p:cNvSpPr>
                <a:spLocks noChangeShapeType="1"/>
              </p:cNvSpPr>
              <p:nvPr/>
            </p:nvSpPr>
            <p:spPr bwMode="auto">
              <a:xfrm>
                <a:off x="724" y="3048"/>
                <a:ext cx="436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9" name="Line 13"/>
              <p:cNvSpPr>
                <a:spLocks noChangeShapeType="1"/>
              </p:cNvSpPr>
              <p:nvPr/>
            </p:nvSpPr>
            <p:spPr bwMode="auto">
              <a:xfrm>
                <a:off x="736" y="3464"/>
                <a:ext cx="4348"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0" name="Line 14"/>
              <p:cNvSpPr>
                <a:spLocks noChangeShapeType="1"/>
              </p:cNvSpPr>
              <p:nvPr/>
            </p:nvSpPr>
            <p:spPr bwMode="auto">
              <a:xfrm>
                <a:off x="748" y="3884"/>
                <a:ext cx="433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1" name="Line 15"/>
              <p:cNvSpPr>
                <a:spLocks noChangeShapeType="1"/>
              </p:cNvSpPr>
              <p:nvPr/>
            </p:nvSpPr>
            <p:spPr bwMode="auto">
              <a:xfrm>
                <a:off x="712" y="1784"/>
                <a:ext cx="43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41" name="Rectangle 16"/>
            <p:cNvSpPr>
              <a:spLocks noChangeArrowheads="1"/>
            </p:cNvSpPr>
            <p:nvPr/>
          </p:nvSpPr>
          <p:spPr bwMode="auto">
            <a:xfrm>
              <a:off x="720" y="2208"/>
              <a:ext cx="4752"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85750" indent="-285750">
                <a:spcBef>
                  <a:spcPct val="20000"/>
                </a:spcBef>
                <a:buClr>
                  <a:schemeClr val="hlink"/>
                </a:buClr>
                <a:buSzPct val="70000"/>
                <a:buFont typeface="Wingdings" panose="05000000000000000000" pitchFamily="2" charset="2"/>
                <a:buChar char="n"/>
                <a:tabLst>
                  <a:tab pos="1828800" algn="l"/>
                  <a:tab pos="3657600" algn="l"/>
                  <a:tab pos="5029200" algn="l"/>
                </a:tabLst>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tabLst>
                  <a:tab pos="1828800" algn="l"/>
                  <a:tab pos="3657600" algn="l"/>
                  <a:tab pos="5029200" algn="l"/>
                </a:tabLst>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tabLst>
                  <a:tab pos="1828800" algn="l"/>
                  <a:tab pos="3657600" algn="l"/>
                  <a:tab pos="5029200" algn="l"/>
                </a:tabLst>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tabLst>
                  <a:tab pos="1828800" algn="l"/>
                  <a:tab pos="3657600" algn="l"/>
                  <a:tab pos="5029200" algn="l"/>
                </a:tabLst>
                <a:defRPr sz="2000">
                  <a:solidFill>
                    <a:schemeClr val="tx1"/>
                  </a:solidFill>
                  <a:latin typeface="Garamond" panose="02020404030301010803" pitchFamily="18" charset="0"/>
                  <a:ea typeface="宋体" panose="02010600030101010101" pitchFamily="2" charset="-122"/>
                </a:defRPr>
              </a:lvl9pPr>
            </a:lstStyle>
            <a:p>
              <a:pPr>
                <a:lnSpc>
                  <a:spcPct val="105000"/>
                </a:lnSpc>
                <a:spcBef>
                  <a:spcPct val="0"/>
                </a:spcBef>
                <a:buClrTx/>
                <a:buSzTx/>
                <a:buFontTx/>
                <a:buNone/>
              </a:pPr>
              <a:r>
                <a:rPr kumimoji="1" lang="en-US" altLang="zh-CN" sz="2400" dirty="0">
                  <a:solidFill>
                    <a:srgbClr val="000000"/>
                  </a:solidFill>
                  <a:latin typeface="Comic Sans MS" panose="030F0702030302020204" pitchFamily="66" charset="0"/>
                </a:rPr>
                <a:t>		   </a:t>
              </a:r>
              <a:r>
                <a:rPr kumimoji="1" lang="en-US" altLang="zh-CN" sz="2000" b="1" dirty="0" err="1">
                  <a:solidFill>
                    <a:srgbClr val="000000"/>
                  </a:solidFill>
                  <a:latin typeface="Comic Sans MS" panose="030F0702030302020204" pitchFamily="66" charset="0"/>
                </a:rPr>
                <a:t>Inst</a:t>
              </a:r>
              <a:r>
                <a:rPr kumimoji="1" lang="en-US" altLang="zh-CN" sz="2000" b="1" dirty="0">
                  <a:solidFill>
                    <a:srgbClr val="000000"/>
                  </a:solidFill>
                  <a:latin typeface="Comic Sans MS" panose="030F0702030302020204" pitchFamily="66" charset="0"/>
                </a:rPr>
                <a:t> Count	   CPI	Clock Rate</a:t>
              </a:r>
              <a:endParaRPr kumimoji="1" lang="en-US" altLang="zh-CN" sz="2000" b="1" dirty="0">
                <a:solidFill>
                  <a:srgbClr val="FFFFFF"/>
                </a:solidFill>
                <a:latin typeface="Comic Sans MS" panose="030F0702030302020204" pitchFamily="66" charset="0"/>
              </a:endParaRPr>
            </a:p>
            <a:p>
              <a:pPr>
                <a:lnSpc>
                  <a:spcPct val="105000"/>
                </a:lnSpc>
                <a:spcBef>
                  <a:spcPct val="0"/>
                </a:spcBef>
                <a:buClrTx/>
                <a:buSzTx/>
                <a:buFontTx/>
                <a:buNone/>
              </a:pPr>
              <a:r>
                <a:rPr kumimoji="1" lang="en-US" altLang="zh-CN" sz="2400" b="1" dirty="0">
                  <a:solidFill>
                    <a:srgbClr val="000000"/>
                  </a:solidFill>
                  <a:latin typeface="Comic Sans MS" panose="030F0702030302020204" pitchFamily="66" charset="0"/>
                </a:rPr>
                <a:t>Program	          X	</a:t>
              </a:r>
              <a:endParaRPr kumimoji="1" lang="en-US" altLang="zh-CN" sz="2400" b="1" dirty="0">
                <a:solidFill>
                  <a:srgbClr val="FFFFFF"/>
                </a:solidFill>
                <a:latin typeface="Comic Sans MS" panose="030F0702030302020204" pitchFamily="66" charset="0"/>
              </a:endParaRPr>
            </a:p>
            <a:p>
              <a:pPr>
                <a:lnSpc>
                  <a:spcPct val="105000"/>
                </a:lnSpc>
                <a:spcBef>
                  <a:spcPct val="0"/>
                </a:spcBef>
                <a:buClrTx/>
                <a:buSzTx/>
                <a:buFontTx/>
                <a:buNone/>
              </a:pPr>
              <a:r>
                <a:rPr kumimoji="1" lang="en-US" altLang="zh-CN" sz="2400" b="1" dirty="0">
                  <a:solidFill>
                    <a:srgbClr val="990000"/>
                  </a:solidFill>
                  <a:latin typeface="Comic Sans MS" panose="030F0702030302020204" pitchFamily="66" charset="0"/>
                </a:rPr>
                <a:t>Compiler	          X	    (X)</a:t>
              </a:r>
              <a:endParaRPr kumimoji="1" lang="en-US" altLang="zh-CN" sz="2400" b="1" dirty="0">
                <a:solidFill>
                  <a:srgbClr val="66FFFF"/>
                </a:solidFill>
                <a:latin typeface="Comic Sans MS" panose="030F0702030302020204" pitchFamily="66" charset="0"/>
              </a:endParaRPr>
            </a:p>
            <a:p>
              <a:pPr>
                <a:lnSpc>
                  <a:spcPct val="105000"/>
                </a:lnSpc>
                <a:spcBef>
                  <a:spcPct val="0"/>
                </a:spcBef>
                <a:buClrTx/>
                <a:buSzTx/>
                <a:buFontTx/>
                <a:buNone/>
              </a:pPr>
              <a:r>
                <a:rPr kumimoji="1" lang="en-US" altLang="zh-CN" sz="2400" b="1" dirty="0">
                  <a:solidFill>
                    <a:srgbClr val="990000"/>
                  </a:solidFill>
                  <a:latin typeface="Comic Sans MS" panose="030F0702030302020204" pitchFamily="66" charset="0"/>
                </a:rPr>
                <a:t>Inst. Set.	          X	     X</a:t>
              </a:r>
              <a:endParaRPr kumimoji="1" lang="en-US" altLang="zh-CN" sz="2400" b="1" dirty="0">
                <a:solidFill>
                  <a:srgbClr val="66FFFF"/>
                </a:solidFill>
                <a:latin typeface="Comic Sans MS" panose="030F0702030302020204" pitchFamily="66" charset="0"/>
              </a:endParaRPr>
            </a:p>
            <a:p>
              <a:pPr>
                <a:lnSpc>
                  <a:spcPct val="105000"/>
                </a:lnSpc>
                <a:spcBef>
                  <a:spcPct val="0"/>
                </a:spcBef>
                <a:buClrTx/>
                <a:buSzTx/>
                <a:buFontTx/>
                <a:buNone/>
              </a:pPr>
              <a:r>
                <a:rPr kumimoji="1" lang="en-US" altLang="zh-CN" sz="2400" b="1" dirty="0">
                  <a:solidFill>
                    <a:srgbClr val="990000"/>
                  </a:solidFill>
                  <a:latin typeface="Comic Sans MS" panose="030F0702030302020204" pitchFamily="66" charset="0"/>
                </a:rPr>
                <a:t>Organization	     X		  X</a:t>
              </a:r>
              <a:endParaRPr kumimoji="1" lang="en-US" altLang="zh-CN" sz="2400" b="1" dirty="0">
                <a:solidFill>
                  <a:srgbClr val="66FFFF"/>
                </a:solidFill>
                <a:latin typeface="Comic Sans MS" panose="030F0702030302020204" pitchFamily="66" charset="0"/>
              </a:endParaRPr>
            </a:p>
            <a:p>
              <a:pPr>
                <a:lnSpc>
                  <a:spcPct val="105000"/>
                </a:lnSpc>
                <a:spcBef>
                  <a:spcPct val="0"/>
                </a:spcBef>
                <a:buClrTx/>
                <a:buSzTx/>
                <a:buFontTx/>
                <a:buNone/>
              </a:pPr>
              <a:r>
                <a:rPr kumimoji="1" lang="en-US" altLang="zh-CN" sz="2400" b="1" dirty="0">
                  <a:solidFill>
                    <a:srgbClr val="000000"/>
                  </a:solidFill>
                  <a:latin typeface="Comic Sans MS" panose="030F0702030302020204" pitchFamily="66" charset="0"/>
                </a:rPr>
                <a:t>Technology				  X</a:t>
              </a:r>
              <a:endParaRPr kumimoji="1" lang="en-US" altLang="zh-CN" sz="2400" b="1" dirty="0">
                <a:solidFill>
                  <a:srgbClr val="000000"/>
                </a:solidFill>
                <a:latin typeface="Comic Sans MS" panose="030F0702030302020204" pitchFamily="66" charset="0"/>
              </a:endParaRPr>
            </a:p>
          </p:txBody>
        </p:sp>
      </p:grpSp>
      <p:sp>
        <p:nvSpPr>
          <p:cNvPr id="69638" name="矩形标注 3"/>
          <p:cNvSpPr>
            <a:spLocks noChangeArrowheads="1"/>
          </p:cNvSpPr>
          <p:nvPr/>
        </p:nvSpPr>
        <p:spPr bwMode="auto">
          <a:xfrm>
            <a:off x="7164388" y="3243387"/>
            <a:ext cx="1800225" cy="1316037"/>
          </a:xfrm>
          <a:prstGeom prst="wedgeRectCallout">
            <a:avLst>
              <a:gd name="adj1" fmla="val -51963"/>
              <a:gd name="adj2" fmla="val 65861"/>
            </a:avLst>
          </a:prstGeom>
          <a:solidFill>
            <a:srgbClr val="FF6633"/>
          </a:solidFill>
          <a:ln w="9525" algn="ctr">
            <a:solidFill>
              <a:srgbClr val="000000"/>
            </a:solidFill>
            <a:roun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
        <p:nvSpPr>
          <p:cNvPr id="69639" name="TextBox 4"/>
          <p:cNvSpPr txBox="1">
            <a:spLocks noChangeArrowheads="1"/>
          </p:cNvSpPr>
          <p:nvPr/>
        </p:nvSpPr>
        <p:spPr bwMode="auto">
          <a:xfrm>
            <a:off x="7235825" y="3332287"/>
            <a:ext cx="1728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600" b="1" dirty="0">
                <a:solidFill>
                  <a:srgbClr val="000000"/>
                </a:solidFill>
              </a:rPr>
              <a:t>如：</a:t>
            </a:r>
            <a:r>
              <a:rPr lang="en-US" altLang="zh-CN" sz="1600" b="1" dirty="0">
                <a:solidFill>
                  <a:srgbClr val="000000"/>
                </a:solidFill>
              </a:rPr>
              <a:t>cache</a:t>
            </a:r>
            <a:r>
              <a:rPr lang="zh-CN" altLang="en-US" sz="1600" b="1" dirty="0">
                <a:solidFill>
                  <a:srgbClr val="000000"/>
                </a:solidFill>
              </a:rPr>
              <a:t>选择</a:t>
            </a:r>
            <a:endParaRPr lang="en-US" altLang="zh-CN" sz="1600" b="1" dirty="0">
              <a:solidFill>
                <a:srgbClr val="FFFFFF"/>
              </a:solidFill>
            </a:endParaRPr>
          </a:p>
          <a:p>
            <a:pPr eaLnBrk="1" hangingPunct="1">
              <a:spcBef>
                <a:spcPct val="0"/>
              </a:spcBef>
              <a:buClrTx/>
              <a:buSzTx/>
              <a:buFontTx/>
              <a:buNone/>
            </a:pPr>
            <a:r>
              <a:rPr lang="zh-CN" altLang="en-US" sz="1600" b="1" dirty="0">
                <a:solidFill>
                  <a:srgbClr val="000000"/>
                </a:solidFill>
              </a:rPr>
              <a:t>直接映像还是</a:t>
            </a:r>
            <a:endParaRPr lang="en-US" altLang="zh-CN" sz="1600" b="1" dirty="0">
              <a:solidFill>
                <a:srgbClr val="FFFFFF"/>
              </a:solidFill>
            </a:endParaRPr>
          </a:p>
          <a:p>
            <a:pPr eaLnBrk="1" hangingPunct="1">
              <a:spcBef>
                <a:spcPct val="0"/>
              </a:spcBef>
              <a:buClrTx/>
              <a:buSzTx/>
              <a:buFontTx/>
              <a:buNone/>
            </a:pPr>
            <a:r>
              <a:rPr lang="en-US" altLang="zh-CN" sz="1600" b="1" dirty="0">
                <a:solidFill>
                  <a:srgbClr val="000000"/>
                </a:solidFill>
              </a:rPr>
              <a:t>2-</a:t>
            </a:r>
            <a:r>
              <a:rPr lang="zh-CN" altLang="en-US" sz="1600" b="1" dirty="0">
                <a:solidFill>
                  <a:srgbClr val="000000"/>
                </a:solidFill>
              </a:rPr>
              <a:t>路组相联，其时钟周期时间是不同的。</a:t>
            </a:r>
            <a:endParaRPr lang="zh-CN" altLang="en-US" sz="1600" b="1" dirty="0">
              <a:solidFill>
                <a:srgbClr val="000000"/>
              </a:solidFill>
            </a:endParaRPr>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0659" name="Rectangle 3"/>
              <p:cNvSpPr>
                <a:spLocks noGrp="1" noChangeArrowheads="1"/>
              </p:cNvSpPr>
              <p:nvPr>
                <p:ph type="body" sz="half" idx="1"/>
              </p:nvPr>
            </p:nvSpPr>
            <p:spPr>
              <a:xfrm>
                <a:off x="179388" y="404664"/>
                <a:ext cx="8640762" cy="6120680"/>
              </a:xfrm>
            </p:spPr>
            <p:txBody>
              <a:bodyPr/>
              <a:lstStyle/>
              <a:p>
                <a:pPr>
                  <a:lnSpc>
                    <a:spcPts val="3200"/>
                  </a:lnSpc>
                  <a:buFont typeface="Wingdings" panose="05000000000000000000" pitchFamily="2" charset="2"/>
                  <a:buNone/>
                </a:pPr>
                <a:r>
                  <a:rPr lang="zh-CN" altLang="en-US" sz="2000" b="1" dirty="0" smtClean="0">
                    <a:solidFill>
                      <a:srgbClr val="000000"/>
                    </a:solidFill>
                    <a:effectLst/>
                  </a:rPr>
                  <a:t>            如程序中有</a:t>
                </a:r>
                <a:r>
                  <a:rPr lang="en-US" altLang="zh-CN" sz="2000" b="1" dirty="0" smtClean="0">
                    <a:solidFill>
                      <a:srgbClr val="0000FF"/>
                    </a:solidFill>
                    <a:effectLst/>
                  </a:rPr>
                  <a:t>n</a:t>
                </a:r>
                <a:r>
                  <a:rPr lang="zh-CN" altLang="en-US" sz="2000" b="1" dirty="0" smtClean="0">
                    <a:solidFill>
                      <a:srgbClr val="0000FF"/>
                    </a:solidFill>
                    <a:effectLst/>
                  </a:rPr>
                  <a:t>类指令</a:t>
                </a:r>
                <a:r>
                  <a:rPr lang="zh-CN" altLang="en-US" sz="2000" b="1" dirty="0" smtClean="0">
                    <a:solidFill>
                      <a:srgbClr val="000000"/>
                    </a:solidFill>
                    <a:effectLst/>
                  </a:rPr>
                  <a:t>时，处理器设计用下式计算</a:t>
                </a:r>
                <a:r>
                  <a:rPr lang="zh-CN" altLang="en-US" sz="2000" b="1" dirty="0" smtClean="0">
                    <a:solidFill>
                      <a:srgbClr val="0033FF"/>
                    </a:solidFill>
                    <a:effectLst/>
                  </a:rPr>
                  <a:t>总的</a:t>
                </a:r>
                <a:r>
                  <a:rPr lang="en-US" altLang="zh-CN" sz="2000" b="1" dirty="0" smtClean="0">
                    <a:solidFill>
                      <a:srgbClr val="0033FF"/>
                    </a:solidFill>
                    <a:effectLst/>
                  </a:rPr>
                  <a:t>CPU</a:t>
                </a:r>
                <a:r>
                  <a:rPr lang="zh-CN" altLang="en-US" sz="2000" b="1" dirty="0" smtClean="0">
                    <a:solidFill>
                      <a:srgbClr val="0033FF"/>
                    </a:solidFill>
                    <a:effectLst/>
                  </a:rPr>
                  <a:t>时钟周期数：</a:t>
                </a:r>
                <a:endParaRPr lang="zh-CN" altLang="en-US" sz="2000" b="1" dirty="0" smtClean="0">
                  <a:solidFill>
                    <a:srgbClr val="FFCC00"/>
                  </a:solidFill>
                  <a:effectLst/>
                </a:endParaRPr>
              </a:p>
              <a:p>
                <a:pPr>
                  <a:lnSpc>
                    <a:spcPts val="3200"/>
                  </a:lnSpc>
                  <a:buNone/>
                </a:pPr>
                <a:r>
                  <a:rPr lang="en-US" altLang="zh-CN" sz="2000" dirty="0" smtClean="0">
                    <a:solidFill>
                      <a:srgbClr val="000000"/>
                    </a:solidFill>
                    <a:effectLst/>
                  </a:rPr>
                  <a:t>         </a:t>
                </a:r>
                <a14:m>
                  <m:oMath xmlns:m="http://schemas.openxmlformats.org/officeDocument/2006/math">
                    <m:r>
                      <m:rPr>
                        <m:nor/>
                      </m:rPr>
                      <a:rPr lang="en-US" altLang="zh-CN" sz="2400" dirty="0" smtClean="0">
                        <a:solidFill>
                          <a:srgbClr val="000000"/>
                        </a:solidFill>
                        <a:effectLst/>
                        <a:latin typeface="Cambria Math" panose="02040503050406030204" pitchFamily="18" charset="0"/>
                      </a:rPr>
                      <m:t>CPU</m:t>
                    </m:r>
                    <m:r>
                      <m:rPr>
                        <m:nor/>
                      </m:rPr>
                      <a:rPr lang="zh-CN" altLang="en-US" sz="2400" dirty="0" smtClean="0">
                        <a:solidFill>
                          <a:srgbClr val="000000"/>
                        </a:solidFill>
                        <a:effectLst/>
                        <a:latin typeface="Cambria Math" panose="02040503050406030204" pitchFamily="18" charset="0"/>
                      </a:rPr>
                      <m:t>的时钟周期数</m:t>
                    </m:r>
                    <m:r>
                      <a:rPr lang="en-US" altLang="zh-CN" sz="2400" i="1" smtClean="0">
                        <a:solidFill>
                          <a:srgbClr val="000000"/>
                        </a:solidFill>
                        <a:effectLst/>
                        <a:latin typeface="Cambria Math" panose="02040503050406030204" pitchFamily="18" charset="0"/>
                      </a:rPr>
                      <m:t>=</m:t>
                    </m:r>
                    <m:nary>
                      <m:naryPr>
                        <m:chr m:val="∑"/>
                        <m:ctrlPr>
                          <a:rPr lang="en-US" altLang="zh-CN" sz="2400" i="1" smtClean="0">
                            <a:solidFill>
                              <a:srgbClr val="000000"/>
                            </a:solidFill>
                            <a:effectLst/>
                            <a:latin typeface="Cambria Math" panose="02040503050406030204" pitchFamily="18" charset="0"/>
                          </a:rPr>
                        </m:ctrlPr>
                      </m:naryPr>
                      <m:sub>
                        <m:r>
                          <m:rPr>
                            <m:brk m:alnAt="23"/>
                          </m:rPr>
                          <a:rPr lang="en-US" altLang="zh-CN" sz="2400" b="0" i="1" smtClean="0">
                            <a:solidFill>
                              <a:srgbClr val="000000"/>
                            </a:solidFill>
                            <a:effectLst/>
                            <a:latin typeface="Cambria Math" panose="02040503050406030204" pitchFamily="18" charset="0"/>
                          </a:rPr>
                          <m:t>𝑖</m:t>
                        </m:r>
                        <m:r>
                          <a:rPr lang="en-US" altLang="zh-CN" sz="2400" b="0" i="1" smtClean="0">
                            <a:solidFill>
                              <a:srgbClr val="000000"/>
                            </a:solidFill>
                            <a:effectLst/>
                            <a:latin typeface="Cambria Math" panose="02040503050406030204" pitchFamily="18" charset="0"/>
                          </a:rPr>
                          <m:t>=</m:t>
                        </m:r>
                        <m:r>
                          <a:rPr lang="en-US" altLang="zh-CN" sz="2400" b="0" i="1" smtClean="0">
                            <a:solidFill>
                              <a:srgbClr val="000000"/>
                            </a:solidFill>
                            <a:effectLst/>
                            <a:latin typeface="Cambria Math" panose="02040503050406030204" pitchFamily="18" charset="0"/>
                          </a:rPr>
                          <m:t>1</m:t>
                        </m:r>
                      </m:sub>
                      <m:sup>
                        <m:r>
                          <a:rPr lang="en-US" altLang="zh-CN" sz="2400" b="0" i="1" smtClean="0">
                            <a:solidFill>
                              <a:srgbClr val="000000"/>
                            </a:solidFill>
                            <a:effectLst/>
                            <a:latin typeface="Cambria Math" panose="02040503050406030204" pitchFamily="18" charset="0"/>
                          </a:rPr>
                          <m:t>𝑛</m:t>
                        </m:r>
                      </m:sup>
                      <m:e>
                        <m:r>
                          <a:rPr lang="en-US" altLang="zh-CN" sz="2400" b="0" i="1" smtClean="0">
                            <a:solidFill>
                              <a:srgbClr val="000000"/>
                            </a:solidFill>
                            <a:effectLst/>
                            <a:latin typeface="Cambria Math" panose="02040503050406030204" pitchFamily="18" charset="0"/>
                          </a:rPr>
                          <m:t>𝐼</m:t>
                        </m:r>
                        <m:r>
                          <a:rPr lang="en-US" altLang="zh-CN" sz="2400" b="0" i="1" baseline="-25000" smtClean="0">
                            <a:solidFill>
                              <a:srgbClr val="000000"/>
                            </a:solidFill>
                            <a:effectLst/>
                            <a:latin typeface="Cambria Math" panose="02040503050406030204" pitchFamily="18" charset="0"/>
                          </a:rPr>
                          <m:t>𝑖</m:t>
                        </m:r>
                      </m:e>
                    </m:nary>
                    <m:r>
                      <a:rPr lang="en-US" altLang="zh-CN" sz="2400" b="0" i="1" smtClean="0">
                        <a:solidFill>
                          <a:srgbClr val="000000"/>
                        </a:solidFill>
                        <a:effectLst/>
                        <a:latin typeface="Cambria Math" panose="02040503050406030204" pitchFamily="18" charset="0"/>
                      </a:rPr>
                      <m:t>∗</m:t>
                    </m:r>
                    <m:r>
                      <a:rPr lang="en-US" altLang="zh-CN" sz="2400" b="0" i="1" smtClean="0">
                        <a:solidFill>
                          <a:schemeClr val="tx1"/>
                        </a:solidFill>
                        <a:effectLst/>
                        <a:latin typeface="Cambria Math" panose="02040503050406030204" pitchFamily="18" charset="0"/>
                      </a:rPr>
                      <m:t>𝐶𝑃𝐼</m:t>
                    </m:r>
                    <m:r>
                      <a:rPr lang="en-US" altLang="zh-CN" sz="2400" b="0" i="1" baseline="-25000">
                        <a:solidFill>
                          <a:srgbClr val="000000"/>
                        </a:solidFill>
                        <a:latin typeface="Cambria Math" panose="02040503050406030204" pitchFamily="18" charset="0"/>
                      </a:rPr>
                      <m:t>𝑖</m:t>
                    </m:r>
                  </m:oMath>
                </a14:m>
                <a:endParaRPr lang="zh-CN" altLang="en-US" sz="2400" b="1" dirty="0" smtClean="0">
                  <a:solidFill>
                    <a:schemeClr val="tx1"/>
                  </a:solidFill>
                  <a:effectLst/>
                </a:endParaRPr>
              </a:p>
              <a:p>
                <a:pPr>
                  <a:lnSpc>
                    <a:spcPts val="3200"/>
                  </a:lnSpc>
                  <a:buNone/>
                </a:pPr>
                <a:r>
                  <a:rPr lang="zh-CN" altLang="en-US" sz="2000" b="1" dirty="0" smtClean="0">
                    <a:solidFill>
                      <a:srgbClr val="000000"/>
                    </a:solidFill>
                    <a:effectLst/>
                  </a:rPr>
                  <a:t>         其中</a:t>
                </a:r>
                <a14:m>
                  <m:oMath xmlns:m="http://schemas.openxmlformats.org/officeDocument/2006/math">
                    <m:r>
                      <a:rPr lang="en-US" altLang="zh-CN" sz="2000" b="0" i="1" smtClean="0">
                        <a:solidFill>
                          <a:schemeClr val="tx1"/>
                        </a:solidFill>
                        <a:effectLst/>
                        <a:latin typeface="Cambria Math" panose="02040503050406030204" pitchFamily="18" charset="0"/>
                      </a:rPr>
                      <m:t>𝐼</m:t>
                    </m:r>
                    <m:r>
                      <a:rPr lang="en-US" altLang="zh-CN" sz="2000" b="0" i="1" baseline="-25000" smtClean="0">
                        <a:solidFill>
                          <a:schemeClr val="tx1"/>
                        </a:solidFill>
                        <a:effectLst/>
                        <a:latin typeface="Cambria Math" panose="02040503050406030204" pitchFamily="18" charset="0"/>
                      </a:rPr>
                      <m:t>𝑖</m:t>
                    </m:r>
                  </m:oMath>
                </a14:m>
                <a:r>
                  <a:rPr lang="zh-CN" altLang="en-US" sz="2000" b="1" dirty="0" smtClean="0">
                    <a:solidFill>
                      <a:schemeClr val="tx1"/>
                    </a:solidFill>
                    <a:effectLst/>
                  </a:rPr>
                  <a:t> </a:t>
                </a:r>
                <a:r>
                  <a:rPr lang="zh-CN" altLang="en-US" sz="2000" b="1" dirty="0" smtClean="0">
                    <a:solidFill>
                      <a:srgbClr val="000000"/>
                    </a:solidFill>
                    <a:effectLst/>
                  </a:rPr>
                  <a:t>表示</a:t>
                </a:r>
                <a14:m>
                  <m:oMath xmlns:m="http://schemas.openxmlformats.org/officeDocument/2006/math">
                    <m:r>
                      <m:rPr>
                        <m:brk m:alnAt="23"/>
                      </m:rPr>
                      <a:rPr lang="en-US" altLang="zh-CN" sz="2000" b="0" i="1" smtClean="0">
                        <a:solidFill>
                          <a:schemeClr val="tx1"/>
                        </a:solidFill>
                        <a:effectLst/>
                        <a:latin typeface="Cambria Math" panose="02040503050406030204" pitchFamily="18" charset="0"/>
                      </a:rPr>
                      <m:t>𝑖</m:t>
                    </m:r>
                  </m:oMath>
                </a14:m>
                <a:r>
                  <a:rPr lang="zh-CN" altLang="en-US" sz="2000" b="1" dirty="0" smtClean="0">
                    <a:solidFill>
                      <a:srgbClr val="000000"/>
                    </a:solidFill>
                    <a:effectLst/>
                  </a:rPr>
                  <a:t>类指令在程序中执行的次数，</a:t>
                </a:r>
                <a14:m>
                  <m:oMath xmlns:m="http://schemas.openxmlformats.org/officeDocument/2006/math">
                    <m:r>
                      <a:rPr lang="en-US" altLang="zh-CN" sz="1800" b="0" i="1" smtClean="0">
                        <a:solidFill>
                          <a:schemeClr val="tx1"/>
                        </a:solidFill>
                        <a:effectLst/>
                        <a:latin typeface="Cambria Math" panose="02040503050406030204" pitchFamily="18" charset="0"/>
                      </a:rPr>
                      <m:t>𝐶𝑃𝐼</m:t>
                    </m:r>
                    <m:r>
                      <a:rPr lang="en-US" altLang="zh-CN" sz="2000" b="0" i="1" baseline="-25000">
                        <a:solidFill>
                          <a:srgbClr val="000000"/>
                        </a:solidFill>
                        <a:latin typeface="Cambria Math" panose="02040503050406030204" pitchFamily="18" charset="0"/>
                      </a:rPr>
                      <m:t>𝑖</m:t>
                    </m:r>
                  </m:oMath>
                </a14:m>
                <a:r>
                  <a:rPr lang="zh-CN" altLang="en-US" sz="2000" b="1" dirty="0" smtClean="0">
                    <a:solidFill>
                      <a:srgbClr val="000000"/>
                    </a:solidFill>
                    <a:effectLst/>
                  </a:rPr>
                  <a:t>表示</a:t>
                </a:r>
                <a14:m>
                  <m:oMath xmlns:m="http://schemas.openxmlformats.org/officeDocument/2006/math">
                    <m:r>
                      <m:rPr>
                        <m:brk m:alnAt="23"/>
                      </m:rPr>
                      <a:rPr lang="en-US" altLang="zh-CN" sz="2000" b="0" i="1" smtClean="0">
                        <a:solidFill>
                          <a:schemeClr val="tx1"/>
                        </a:solidFill>
                        <a:effectLst/>
                        <a:latin typeface="Cambria Math" panose="02040503050406030204" pitchFamily="18" charset="0"/>
                      </a:rPr>
                      <m:t>𝑖</m:t>
                    </m:r>
                  </m:oMath>
                </a14:m>
                <a:r>
                  <a:rPr lang="zh-CN" altLang="en-US" sz="2000" b="1" dirty="0" smtClean="0">
                    <a:solidFill>
                      <a:srgbClr val="000000"/>
                    </a:solidFill>
                    <a:effectLst/>
                  </a:rPr>
                  <a:t>类指令所需的平均时钟周期数。以下式子表示</a:t>
                </a:r>
                <a:r>
                  <a:rPr lang="en-US" altLang="zh-CN" sz="2000" b="1" dirty="0" smtClean="0">
                    <a:solidFill>
                      <a:srgbClr val="0033FF"/>
                    </a:solidFill>
                    <a:effectLst/>
                  </a:rPr>
                  <a:t>CPU</a:t>
                </a:r>
                <a:r>
                  <a:rPr lang="zh-CN" altLang="en-US" sz="2000" b="1" dirty="0" smtClean="0">
                    <a:solidFill>
                      <a:srgbClr val="0033FF"/>
                    </a:solidFill>
                    <a:effectLst/>
                  </a:rPr>
                  <a:t>时间</a:t>
                </a:r>
                <a:r>
                  <a:rPr lang="zh-CN" altLang="en-US" sz="2000" b="1" dirty="0" smtClean="0">
                    <a:solidFill>
                      <a:srgbClr val="000000"/>
                    </a:solidFill>
                    <a:effectLst/>
                  </a:rPr>
                  <a:t>：</a:t>
                </a:r>
                <a:endParaRPr lang="en-US" altLang="zh-CN" sz="2000" b="1" dirty="0" smtClean="0">
                  <a:solidFill>
                    <a:srgbClr val="FFFFFF"/>
                  </a:solidFill>
                  <a:effectLst/>
                </a:endParaRPr>
              </a:p>
              <a:p>
                <a:pPr>
                  <a:lnSpc>
                    <a:spcPts val="3200"/>
                  </a:lnSpc>
                  <a:buNone/>
                </a:pPr>
                <a:r>
                  <a:rPr lang="en-US" altLang="zh-CN" sz="2000" b="1" dirty="0" smtClean="0">
                    <a:solidFill>
                      <a:srgbClr val="000000"/>
                    </a:solidFill>
                    <a:effectLst/>
                  </a:rPr>
                  <a:t>         </a:t>
                </a:r>
                <a:r>
                  <a:rPr lang="en-US" altLang="zh-CN" sz="2400" b="1" dirty="0" smtClean="0">
                    <a:solidFill>
                      <a:srgbClr val="000000"/>
                    </a:solidFill>
                    <a:effectLst/>
                  </a:rPr>
                  <a:t>CPU</a:t>
                </a:r>
                <a:r>
                  <a:rPr lang="zh-CN" altLang="en-US" sz="2400" b="1" dirty="0" smtClean="0">
                    <a:solidFill>
                      <a:srgbClr val="000000"/>
                    </a:solidFill>
                    <a:effectLst/>
                  </a:rPr>
                  <a:t>时间</a:t>
                </a:r>
                <a:r>
                  <a:rPr lang="en-US" altLang="zh-CN" sz="2400" b="1" dirty="0" smtClean="0">
                    <a:solidFill>
                      <a:srgbClr val="000000"/>
                    </a:solidFill>
                    <a:effectLst/>
                  </a:rPr>
                  <a:t>=(</a:t>
                </a:r>
                <a14:m>
                  <m:oMath xmlns:m="http://schemas.openxmlformats.org/officeDocument/2006/math">
                    <m:nary>
                      <m:naryPr>
                        <m:chr m:val="∑"/>
                        <m:ctrlPr>
                          <a:rPr lang="pt-BR" altLang="zh-CN" sz="2400" b="1" i="1" smtClean="0">
                            <a:solidFill>
                              <a:srgbClr val="000000"/>
                            </a:solidFill>
                            <a:effectLst/>
                            <a:latin typeface="Cambria Math" panose="02040503050406030204" pitchFamily="18" charset="0"/>
                          </a:rPr>
                        </m:ctrlPr>
                      </m:naryPr>
                      <m:sub>
                        <m:r>
                          <a:rPr lang="en-US" altLang="zh-CN" sz="2400" b="1" i="1" smtClean="0">
                            <a:solidFill>
                              <a:srgbClr val="000000"/>
                            </a:solidFill>
                            <a:effectLst/>
                            <a:latin typeface="Cambria Math" panose="02040503050406030204" pitchFamily="18" charset="0"/>
                          </a:rPr>
                          <m:t>𝒊</m:t>
                        </m:r>
                        <m:r>
                          <a:rPr lang="pt-BR" altLang="zh-CN" sz="2400" b="1" i="1" smtClean="0">
                            <a:solidFill>
                              <a:srgbClr val="000000"/>
                            </a:solidFill>
                            <a:effectLst/>
                            <a:latin typeface="Cambria Math" panose="02040503050406030204" pitchFamily="18" charset="0"/>
                          </a:rPr>
                          <m:t>=</m:t>
                        </m:r>
                        <m:r>
                          <a:rPr lang="pt-BR" altLang="zh-CN" sz="2400" b="1" i="1" smtClean="0">
                            <a:solidFill>
                              <a:srgbClr val="000000"/>
                            </a:solidFill>
                            <a:effectLst/>
                            <a:latin typeface="Cambria Math" panose="02040503050406030204" pitchFamily="18" charset="0"/>
                          </a:rPr>
                          <m:t>𝟏</m:t>
                        </m:r>
                      </m:sub>
                      <m:sup>
                        <m:r>
                          <a:rPr lang="en-US" altLang="zh-CN" sz="2400" b="1" i="1" smtClean="0">
                            <a:solidFill>
                              <a:srgbClr val="000000"/>
                            </a:solidFill>
                            <a:effectLst/>
                            <a:latin typeface="Cambria Math" panose="02040503050406030204" pitchFamily="18" charset="0"/>
                          </a:rPr>
                          <m:t>𝒏</m:t>
                        </m:r>
                      </m:sup>
                      <m:e>
                        <m:r>
                          <a:rPr lang="en-US" altLang="zh-CN" sz="2400" b="1" i="1" smtClean="0">
                            <a:solidFill>
                              <a:srgbClr val="000000"/>
                            </a:solidFill>
                            <a:effectLst/>
                            <a:latin typeface="Cambria Math" panose="02040503050406030204" pitchFamily="18" charset="0"/>
                          </a:rPr>
                          <m:t>𝑰</m:t>
                        </m:r>
                        <m:r>
                          <a:rPr lang="en-US" altLang="zh-CN" sz="2400" b="1" i="1" baseline="-25000" smtClean="0">
                            <a:solidFill>
                              <a:srgbClr val="000000"/>
                            </a:solidFill>
                            <a:effectLst/>
                            <a:latin typeface="Cambria Math" panose="02040503050406030204" pitchFamily="18" charset="0"/>
                          </a:rPr>
                          <m:t>𝒊</m:t>
                        </m:r>
                        <m:r>
                          <a:rPr lang="en-US" altLang="zh-CN" sz="2400" b="1" i="1" smtClean="0">
                            <a:solidFill>
                              <a:srgbClr val="000000"/>
                            </a:solidFill>
                            <a:effectLst/>
                            <a:latin typeface="Cambria Math" panose="02040503050406030204" pitchFamily="18" charset="0"/>
                          </a:rPr>
                          <m:t>∗</m:t>
                        </m:r>
                        <m:r>
                          <a:rPr lang="en-US" altLang="zh-CN" sz="2400" b="1" i="1" smtClean="0">
                            <a:solidFill>
                              <a:srgbClr val="000000"/>
                            </a:solidFill>
                            <a:effectLst/>
                            <a:latin typeface="Cambria Math" panose="02040503050406030204" pitchFamily="18" charset="0"/>
                          </a:rPr>
                          <m:t>𝑪𝑷𝑰</m:t>
                        </m:r>
                        <m:r>
                          <a:rPr lang="en-US" altLang="zh-CN" sz="2400" b="0" i="1" baseline="-25000">
                            <a:solidFill>
                              <a:srgbClr val="000000"/>
                            </a:solidFill>
                            <a:latin typeface="Cambria Math" panose="02040503050406030204" pitchFamily="18" charset="0"/>
                          </a:rPr>
                          <m:t>𝑖</m:t>
                        </m:r>
                        <m:r>
                          <a:rPr lang="en-US" altLang="zh-CN" sz="2400" b="1" i="1" smtClean="0">
                            <a:solidFill>
                              <a:srgbClr val="000000"/>
                            </a:solidFill>
                            <a:effectLst/>
                            <a:latin typeface="Cambria Math" panose="02040503050406030204" pitchFamily="18" charset="0"/>
                          </a:rPr>
                          <m:t>)∗</m:t>
                        </m:r>
                        <m:r>
                          <a:rPr lang="zh-CN" altLang="en-US" sz="2400" b="1" i="1" smtClean="0">
                            <a:solidFill>
                              <a:srgbClr val="000000"/>
                            </a:solidFill>
                            <a:effectLst/>
                            <a:latin typeface="Cambria Math" panose="02040503050406030204" pitchFamily="18" charset="0"/>
                          </a:rPr>
                          <m:t>时钟周期</m:t>
                        </m:r>
                      </m:e>
                    </m:nary>
                  </m:oMath>
                </a14:m>
                <a:r>
                  <a:rPr lang="zh-CN" altLang="en-US" sz="2400" b="1" dirty="0" smtClean="0">
                    <a:solidFill>
                      <a:srgbClr val="000000"/>
                    </a:solidFill>
                    <a:effectLst/>
                  </a:rPr>
                  <a:t>    </a:t>
                </a:r>
                <a:endParaRPr lang="en-US" altLang="zh-CN" sz="2400" b="1" dirty="0" smtClean="0">
                  <a:solidFill>
                    <a:srgbClr val="000000"/>
                  </a:solidFill>
                  <a:effectLst/>
                </a:endParaRPr>
              </a:p>
              <a:p>
                <a:pPr>
                  <a:lnSpc>
                    <a:spcPts val="3200"/>
                  </a:lnSpc>
                  <a:buFont typeface="Wingdings" panose="05000000000000000000" pitchFamily="2" charset="2"/>
                  <a:buNone/>
                </a:pPr>
                <a:r>
                  <a:rPr lang="zh-CN" altLang="en-US" sz="2000" b="1" dirty="0" smtClean="0">
                    <a:solidFill>
                      <a:srgbClr val="0033FF"/>
                    </a:solidFill>
                    <a:effectLst/>
                  </a:rPr>
                  <a:t>程序</a:t>
                </a:r>
                <a:r>
                  <a:rPr lang="zh-CN" altLang="zh-CN" sz="2000" b="1" dirty="0" smtClean="0">
                    <a:solidFill>
                      <a:srgbClr val="0033FF"/>
                    </a:solidFill>
                    <a:effectLst/>
                  </a:rPr>
                  <a:t>总</a:t>
                </a:r>
                <a:r>
                  <a:rPr lang="en-US" altLang="zh-CN" sz="2000" b="1" dirty="0" smtClean="0">
                    <a:solidFill>
                      <a:srgbClr val="0033FF"/>
                    </a:solidFill>
                    <a:effectLst/>
                  </a:rPr>
                  <a:t>CPI</a:t>
                </a:r>
                <a:r>
                  <a:rPr lang="zh-CN" altLang="en-US" sz="2000" b="1" dirty="0" smtClean="0">
                    <a:solidFill>
                      <a:srgbClr val="000000"/>
                    </a:solidFill>
                    <a:effectLst/>
                  </a:rPr>
                  <a:t>也可以表示为：</a:t>
                </a:r>
                <a:endParaRPr lang="en-US" altLang="zh-CN" sz="2000" b="1" dirty="0">
                  <a:solidFill>
                    <a:srgbClr val="FFFFFF"/>
                  </a:solidFill>
                  <a:effectLst/>
                </a:endParaRPr>
              </a:p>
              <a:p>
                <a:pPr>
                  <a:lnSpc>
                    <a:spcPts val="3200"/>
                  </a:lnSpc>
                  <a:buFont typeface="Wingdings" panose="05000000000000000000" pitchFamily="2" charset="2"/>
                  <a:buNone/>
                </a:pPr>
                <a:endParaRPr lang="en-US" altLang="zh-CN" sz="2400" b="1" i="1" dirty="0" smtClean="0">
                  <a:solidFill>
                    <a:srgbClr val="000000"/>
                  </a:solidFill>
                  <a:effectLst/>
                  <a:latin typeface="Cambria Math" panose="02040503050406030204" pitchFamily="18" charset="0"/>
                </a:endParaRPr>
              </a:p>
              <a:p>
                <a:pPr>
                  <a:lnSpc>
                    <a:spcPts val="3200"/>
                  </a:lnSpc>
                  <a:buNone/>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effectLst/>
                          <a:latin typeface="Cambria Math" panose="02040503050406030204" pitchFamily="18" charset="0"/>
                        </a:rPr>
                        <m:t>𝑪𝑷𝑰</m:t>
                      </m:r>
                      <m:r>
                        <a:rPr lang="en-US" altLang="zh-CN" sz="2400" b="1" i="1" smtClean="0">
                          <a:solidFill>
                            <a:srgbClr val="000000"/>
                          </a:solidFill>
                          <a:effectLst/>
                          <a:latin typeface="Cambria Math" panose="02040503050406030204" pitchFamily="18" charset="0"/>
                        </a:rPr>
                        <m:t>=</m:t>
                      </m:r>
                      <m:f>
                        <m:fPr>
                          <m:ctrlPr>
                            <a:rPr lang="en-US" altLang="zh-CN" sz="2400" b="1" i="1" smtClean="0">
                              <a:solidFill>
                                <a:srgbClr val="000000"/>
                              </a:solidFill>
                              <a:effectLst/>
                              <a:latin typeface="Cambria Math" panose="02040503050406030204" pitchFamily="18" charset="0"/>
                            </a:rPr>
                          </m:ctrlPr>
                        </m:fPr>
                        <m:num>
                          <m:r>
                            <m:rPr>
                              <m:nor/>
                            </m:rPr>
                            <a:rPr lang="en-US" altLang="zh-CN" sz="2400" b="1" dirty="0" smtClean="0">
                              <a:solidFill>
                                <a:srgbClr val="000000"/>
                              </a:solidFill>
                              <a:effectLst/>
                              <a:latin typeface="Cambria Math" panose="02040503050406030204" pitchFamily="18" charset="0"/>
                            </a:rPr>
                            <m:t>(</m:t>
                          </m:r>
                          <m:nary>
                            <m:naryPr>
                              <m:chr m:val="∑"/>
                              <m:ctrlPr>
                                <a:rPr lang="pt-BR" altLang="zh-CN" sz="2400" b="1" i="1" smtClean="0">
                                  <a:solidFill>
                                    <a:srgbClr val="000000"/>
                                  </a:solidFill>
                                  <a:effectLst/>
                                  <a:latin typeface="Cambria Math" panose="02040503050406030204" pitchFamily="18" charset="0"/>
                                </a:rPr>
                              </m:ctrlPr>
                            </m:naryPr>
                            <m:sub>
                              <m:r>
                                <a:rPr lang="en-US" altLang="zh-CN" sz="2400" b="1" i="1" smtClean="0">
                                  <a:solidFill>
                                    <a:srgbClr val="000000"/>
                                  </a:solidFill>
                                  <a:effectLst/>
                                  <a:latin typeface="Cambria Math" panose="02040503050406030204" pitchFamily="18" charset="0"/>
                                </a:rPr>
                                <m:t>𝒊</m:t>
                              </m:r>
                              <m:r>
                                <a:rPr lang="pt-BR" altLang="zh-CN" sz="2400" b="1" i="1" smtClean="0">
                                  <a:solidFill>
                                    <a:srgbClr val="000000"/>
                                  </a:solidFill>
                                  <a:effectLst/>
                                  <a:latin typeface="Cambria Math" panose="02040503050406030204" pitchFamily="18" charset="0"/>
                                </a:rPr>
                                <m:t>=</m:t>
                              </m:r>
                              <m:r>
                                <a:rPr lang="pt-BR" altLang="zh-CN" sz="2400" b="1" i="1" smtClean="0">
                                  <a:solidFill>
                                    <a:srgbClr val="000000"/>
                                  </a:solidFill>
                                  <a:effectLst/>
                                  <a:latin typeface="Cambria Math" panose="02040503050406030204" pitchFamily="18" charset="0"/>
                                </a:rPr>
                                <m:t>𝟏</m:t>
                              </m:r>
                            </m:sub>
                            <m:sup>
                              <m:r>
                                <a:rPr lang="en-US" altLang="zh-CN" sz="2400" b="1" i="1" smtClean="0">
                                  <a:solidFill>
                                    <a:srgbClr val="000000"/>
                                  </a:solidFill>
                                  <a:effectLst/>
                                  <a:latin typeface="Cambria Math" panose="02040503050406030204" pitchFamily="18" charset="0"/>
                                </a:rPr>
                                <m:t>𝒏</m:t>
                              </m:r>
                            </m:sup>
                            <m:e>
                              <m:r>
                                <a:rPr lang="en-US" altLang="zh-CN" sz="2400" b="1" i="1" smtClean="0">
                                  <a:solidFill>
                                    <a:srgbClr val="000000"/>
                                  </a:solidFill>
                                  <a:effectLst/>
                                  <a:latin typeface="Cambria Math" panose="02040503050406030204" pitchFamily="18" charset="0"/>
                                </a:rPr>
                                <m:t>𝑰</m:t>
                              </m:r>
                              <m:r>
                                <a:rPr lang="en-US" altLang="zh-CN" sz="2400" b="1" i="1" baseline="-25000" smtClean="0">
                                  <a:solidFill>
                                    <a:srgbClr val="000000"/>
                                  </a:solidFill>
                                  <a:effectLst/>
                                  <a:latin typeface="Cambria Math" panose="02040503050406030204" pitchFamily="18" charset="0"/>
                                </a:rPr>
                                <m:t>𝒊</m:t>
                              </m:r>
                              <m:r>
                                <a:rPr lang="en-US" altLang="zh-CN" sz="2400" b="1" i="1" smtClean="0">
                                  <a:solidFill>
                                    <a:srgbClr val="000000"/>
                                  </a:solidFill>
                                  <a:effectLst/>
                                  <a:latin typeface="Cambria Math" panose="02040503050406030204" pitchFamily="18" charset="0"/>
                                </a:rPr>
                                <m:t>∗</m:t>
                              </m:r>
                              <m:r>
                                <a:rPr lang="en-US" altLang="zh-CN" sz="2400" b="1" i="1" smtClean="0">
                                  <a:solidFill>
                                    <a:srgbClr val="000000"/>
                                  </a:solidFill>
                                  <a:effectLst/>
                                  <a:latin typeface="Cambria Math" panose="02040503050406030204" pitchFamily="18" charset="0"/>
                                </a:rPr>
                                <m:t>𝑪𝑷𝑰</m:t>
                              </m:r>
                              <m:r>
                                <a:rPr lang="en-US" altLang="zh-CN" sz="2400" b="0" i="1" baseline="-25000">
                                  <a:solidFill>
                                    <a:srgbClr val="000000"/>
                                  </a:solidFill>
                                  <a:latin typeface="Cambria Math" panose="02040503050406030204" pitchFamily="18" charset="0"/>
                                </a:rPr>
                                <m:t>𝑖</m:t>
                              </m:r>
                              <m:r>
                                <a:rPr lang="en-US" altLang="zh-CN" sz="2400" b="1" i="1" smtClean="0">
                                  <a:solidFill>
                                    <a:srgbClr val="000000"/>
                                  </a:solidFill>
                                  <a:effectLst/>
                                  <a:latin typeface="Cambria Math" panose="02040503050406030204" pitchFamily="18" charset="0"/>
                                </a:rPr>
                                <m:t>)</m:t>
                              </m:r>
                            </m:e>
                          </m:nary>
                        </m:num>
                        <m:den>
                          <m:r>
                            <a:rPr lang="en-US" altLang="zh-CN" sz="2400" b="1" i="1" smtClean="0">
                              <a:solidFill>
                                <a:srgbClr val="000000"/>
                              </a:solidFill>
                              <a:effectLst/>
                              <a:latin typeface="Cambria Math" panose="02040503050406030204" pitchFamily="18" charset="0"/>
                            </a:rPr>
                            <m:t>𝑰𝑪</m:t>
                          </m:r>
                        </m:den>
                      </m:f>
                      <m:r>
                        <a:rPr lang="en-US" altLang="zh-CN" sz="2400" b="1" i="1" smtClean="0">
                          <a:solidFill>
                            <a:srgbClr val="000000"/>
                          </a:solidFill>
                          <a:effectLst/>
                          <a:latin typeface="Cambria Math" panose="02040503050406030204" pitchFamily="18" charset="0"/>
                        </a:rPr>
                        <m:t>=</m:t>
                      </m:r>
                      <m:nary>
                        <m:naryPr>
                          <m:chr m:val="∑"/>
                          <m:ctrlPr>
                            <a:rPr lang="en-US" altLang="zh-CN" sz="2400" b="1" i="1" smtClean="0">
                              <a:solidFill>
                                <a:srgbClr val="000000"/>
                              </a:solidFill>
                              <a:effectLst/>
                              <a:latin typeface="Cambria Math" panose="02040503050406030204" pitchFamily="18" charset="0"/>
                            </a:rPr>
                          </m:ctrlPr>
                        </m:naryPr>
                        <m:sub>
                          <m:r>
                            <m:rPr>
                              <m:brk m:alnAt="23"/>
                            </m:rPr>
                            <a:rPr lang="en-US" altLang="zh-CN" sz="2400" b="1" i="1" smtClean="0">
                              <a:solidFill>
                                <a:srgbClr val="000000"/>
                              </a:solidFill>
                              <a:effectLst/>
                              <a:latin typeface="Cambria Math" panose="02040503050406030204" pitchFamily="18" charset="0"/>
                            </a:rPr>
                            <m:t>𝒊</m:t>
                          </m:r>
                          <m:r>
                            <a:rPr lang="en-US" altLang="zh-CN" sz="2400" b="1" i="1" smtClean="0">
                              <a:solidFill>
                                <a:srgbClr val="000000"/>
                              </a:solidFill>
                              <a:effectLst/>
                              <a:latin typeface="Cambria Math" panose="02040503050406030204" pitchFamily="18" charset="0"/>
                            </a:rPr>
                            <m:t>=</m:t>
                          </m:r>
                          <m:r>
                            <a:rPr lang="en-US" altLang="zh-CN" sz="2400" b="1" i="1" smtClean="0">
                              <a:solidFill>
                                <a:srgbClr val="000000"/>
                              </a:solidFill>
                              <a:effectLst/>
                              <a:latin typeface="Cambria Math" panose="02040503050406030204" pitchFamily="18" charset="0"/>
                            </a:rPr>
                            <m:t>𝟏</m:t>
                          </m:r>
                        </m:sub>
                        <m:sup>
                          <m:r>
                            <a:rPr lang="en-US" altLang="zh-CN" sz="2400" b="1" i="1" smtClean="0">
                              <a:solidFill>
                                <a:srgbClr val="000000"/>
                              </a:solidFill>
                              <a:effectLst/>
                              <a:latin typeface="Cambria Math" panose="02040503050406030204" pitchFamily="18" charset="0"/>
                            </a:rPr>
                            <m:t>𝒏</m:t>
                          </m:r>
                        </m:sup>
                        <m:e>
                          <m:r>
                            <a:rPr lang="en-US" altLang="zh-CN" sz="2400" b="1" i="1" smtClean="0">
                              <a:solidFill>
                                <a:srgbClr val="000000"/>
                              </a:solidFill>
                              <a:effectLst/>
                              <a:latin typeface="Cambria Math" panose="02040503050406030204" pitchFamily="18" charset="0"/>
                            </a:rPr>
                            <m:t>(</m:t>
                          </m:r>
                          <m:f>
                            <m:fPr>
                              <m:ctrlPr>
                                <a:rPr lang="en-US" altLang="zh-CN" sz="2400" b="1" i="1" smtClean="0">
                                  <a:solidFill>
                                    <a:srgbClr val="000000"/>
                                  </a:solidFill>
                                  <a:effectLst/>
                                  <a:latin typeface="Cambria Math" panose="02040503050406030204" pitchFamily="18" charset="0"/>
                                </a:rPr>
                              </m:ctrlPr>
                            </m:fPr>
                            <m:num>
                              <m:r>
                                <a:rPr lang="en-US" altLang="zh-CN" sz="2400" b="1" i="1" smtClean="0">
                                  <a:solidFill>
                                    <a:srgbClr val="000000"/>
                                  </a:solidFill>
                                  <a:effectLst/>
                                  <a:latin typeface="Cambria Math" panose="02040503050406030204" pitchFamily="18" charset="0"/>
                                </a:rPr>
                                <m:t>𝑰</m:t>
                              </m:r>
                              <m:r>
                                <a:rPr lang="en-US" altLang="zh-CN" sz="2400" b="1" i="1" baseline="-25000" smtClean="0">
                                  <a:solidFill>
                                    <a:srgbClr val="000000"/>
                                  </a:solidFill>
                                  <a:effectLst/>
                                  <a:latin typeface="Cambria Math" panose="02040503050406030204" pitchFamily="18" charset="0"/>
                                </a:rPr>
                                <m:t>𝒊</m:t>
                              </m:r>
                            </m:num>
                            <m:den>
                              <m:r>
                                <a:rPr lang="en-US" altLang="zh-CN" sz="2400" b="1" i="1" smtClean="0">
                                  <a:solidFill>
                                    <a:srgbClr val="000000"/>
                                  </a:solidFill>
                                  <a:effectLst/>
                                  <a:latin typeface="Cambria Math" panose="02040503050406030204" pitchFamily="18" charset="0"/>
                                </a:rPr>
                                <m:t>𝑰𝑪</m:t>
                              </m:r>
                            </m:den>
                          </m:f>
                          <m:r>
                            <a:rPr lang="en-US" altLang="zh-CN" sz="2400" b="1" i="1" smtClean="0">
                              <a:solidFill>
                                <a:srgbClr val="000000"/>
                              </a:solidFill>
                              <a:effectLst/>
                              <a:latin typeface="Cambria Math" panose="02040503050406030204" pitchFamily="18" charset="0"/>
                            </a:rPr>
                            <m:t>∗</m:t>
                          </m:r>
                          <m:r>
                            <a:rPr lang="en-US" altLang="zh-CN" sz="2400" b="1" i="1" smtClean="0">
                              <a:solidFill>
                                <a:srgbClr val="000000"/>
                              </a:solidFill>
                              <a:effectLst/>
                              <a:latin typeface="Cambria Math" panose="02040503050406030204" pitchFamily="18" charset="0"/>
                            </a:rPr>
                            <m:t>𝑪𝑷𝑰𝒊</m:t>
                          </m:r>
                          <m:r>
                            <a:rPr lang="en-US" altLang="zh-CN" sz="2400" b="1" i="1" smtClean="0">
                              <a:solidFill>
                                <a:srgbClr val="000000"/>
                              </a:solidFill>
                              <a:effectLst/>
                              <a:latin typeface="Cambria Math" panose="02040503050406030204" pitchFamily="18" charset="0"/>
                            </a:rPr>
                            <m:t>)</m:t>
                          </m:r>
                        </m:e>
                      </m:nary>
                    </m:oMath>
                  </m:oMathPara>
                </a14:m>
                <a:endParaRPr lang="zh-CN" altLang="en-US" sz="2400" b="1" dirty="0" smtClean="0">
                  <a:solidFill>
                    <a:srgbClr val="000000"/>
                  </a:solidFill>
                  <a:effectLst/>
                </a:endParaRPr>
              </a:p>
              <a:p>
                <a:pPr>
                  <a:lnSpc>
                    <a:spcPts val="3200"/>
                  </a:lnSpc>
                  <a:buFont typeface="Wingdings" panose="05000000000000000000" pitchFamily="2" charset="2"/>
                  <a:buNone/>
                </a:pPr>
                <a:endParaRPr lang="zh-CN" altLang="en-US" sz="2000" b="1" dirty="0" smtClean="0">
                  <a:solidFill>
                    <a:srgbClr val="000000"/>
                  </a:solidFill>
                  <a:effectLst/>
                </a:endParaRPr>
              </a:p>
              <a:p>
                <a:pPr>
                  <a:lnSpc>
                    <a:spcPts val="3200"/>
                  </a:lnSpc>
                  <a:buNone/>
                </a:pPr>
                <a:r>
                  <a:rPr lang="zh-CN" altLang="en-US" sz="2000" b="1" dirty="0" smtClean="0">
                    <a:solidFill>
                      <a:srgbClr val="000000"/>
                    </a:solidFill>
                    <a:effectLst/>
                  </a:rPr>
                  <a:t>        其中，</a:t>
                </a:r>
                <a:r>
                  <a:rPr lang="en-US" altLang="zh-CN" sz="2000" b="1" dirty="0" smtClean="0">
                    <a:solidFill>
                      <a:srgbClr val="000000"/>
                    </a:solidFill>
                    <a:effectLst/>
                  </a:rPr>
                  <a:t>IC</a:t>
                </a:r>
                <a:r>
                  <a:rPr lang="zh-CN" altLang="en-US" sz="2000" b="1" dirty="0" smtClean="0">
                    <a:solidFill>
                      <a:srgbClr val="000000"/>
                    </a:solidFill>
                    <a:effectLst/>
                  </a:rPr>
                  <a:t>表示程序总执行指令数，</a:t>
                </a:r>
                <a14:m>
                  <m:oMath xmlns:m="http://schemas.openxmlformats.org/officeDocument/2006/math">
                    <m:r>
                      <a:rPr lang="en-US" altLang="zh-CN" sz="2000" b="1" i="1" smtClean="0">
                        <a:solidFill>
                          <a:srgbClr val="000000"/>
                        </a:solidFill>
                        <a:effectLst/>
                        <a:latin typeface="Cambria Math" panose="02040503050406030204" pitchFamily="18" charset="0"/>
                      </a:rPr>
                      <m:t>𝑰</m:t>
                    </m:r>
                    <m:r>
                      <a:rPr lang="en-US" altLang="zh-CN" sz="2000" b="1" i="1" baseline="-25000" smtClean="0">
                        <a:solidFill>
                          <a:srgbClr val="000000"/>
                        </a:solidFill>
                        <a:effectLst/>
                        <a:latin typeface="Cambria Math" panose="02040503050406030204" pitchFamily="18" charset="0"/>
                      </a:rPr>
                      <m:t>𝒊</m:t>
                    </m:r>
                  </m:oMath>
                </a14:m>
                <a:r>
                  <a:rPr lang="zh-CN" altLang="en-US" sz="2000" b="1" dirty="0" smtClean="0">
                    <a:solidFill>
                      <a:srgbClr val="000000"/>
                    </a:solidFill>
                    <a:effectLst/>
                  </a:rPr>
                  <a:t> </a:t>
                </a:r>
                <a:r>
                  <a:rPr lang="en-US" altLang="zh-CN" sz="2000" b="1" dirty="0" smtClean="0">
                    <a:solidFill>
                      <a:srgbClr val="000000"/>
                    </a:solidFill>
                    <a:effectLst/>
                  </a:rPr>
                  <a:t>/IC</a:t>
                </a:r>
                <a:r>
                  <a:rPr lang="zh-CN" altLang="en-US" sz="2000" b="1" dirty="0" smtClean="0">
                    <a:solidFill>
                      <a:srgbClr val="000000"/>
                    </a:solidFill>
                    <a:effectLst/>
                  </a:rPr>
                  <a:t>表示执行</a:t>
                </a:r>
                <a:r>
                  <a:rPr lang="en-US" altLang="zh-CN" sz="2000" b="1" i="1" dirty="0" err="1" smtClean="0">
                    <a:solidFill>
                      <a:srgbClr val="000000"/>
                    </a:solidFill>
                    <a:effectLst/>
                  </a:rPr>
                  <a:t>i</a:t>
                </a:r>
                <a:r>
                  <a:rPr lang="en-US" altLang="zh-CN" sz="2000" b="1" i="1" dirty="0" smtClean="0">
                    <a:solidFill>
                      <a:srgbClr val="000000"/>
                    </a:solidFill>
                    <a:effectLst/>
                  </a:rPr>
                  <a:t> </a:t>
                </a:r>
                <a:r>
                  <a:rPr lang="zh-CN" altLang="en-US" sz="2000" b="1" dirty="0" smtClean="0">
                    <a:solidFill>
                      <a:srgbClr val="000000"/>
                    </a:solidFill>
                    <a:effectLst/>
                  </a:rPr>
                  <a:t>类指令数在程序总执行指令数中所占的比例（即</a:t>
                </a:r>
                <a:r>
                  <a:rPr lang="en-US" altLang="zh-CN" sz="2000" b="1" i="1" dirty="0" err="1" smtClean="0">
                    <a:solidFill>
                      <a:srgbClr val="990000"/>
                    </a:solidFill>
                    <a:effectLst/>
                  </a:rPr>
                  <a:t>i</a:t>
                </a:r>
                <a:r>
                  <a:rPr lang="zh-CN" altLang="en-US" sz="2000" b="1" i="1" dirty="0" smtClean="0">
                    <a:solidFill>
                      <a:srgbClr val="990000"/>
                    </a:solidFill>
                    <a:effectLst/>
                  </a:rPr>
                  <a:t>类</a:t>
                </a:r>
                <a:r>
                  <a:rPr lang="zh-CN" altLang="en-US" sz="2000" b="1" dirty="0" smtClean="0">
                    <a:solidFill>
                      <a:srgbClr val="990000"/>
                    </a:solidFill>
                    <a:effectLst/>
                  </a:rPr>
                  <a:t>指令执行频度，可统计获得</a:t>
                </a:r>
                <a:r>
                  <a:rPr lang="zh-CN" altLang="en-US" sz="2000" b="1" dirty="0" smtClean="0">
                    <a:solidFill>
                      <a:srgbClr val="000000"/>
                    </a:solidFill>
                    <a:effectLst/>
                  </a:rPr>
                  <a:t>）。</a:t>
                </a:r>
                <a:endParaRPr lang="zh-CN" altLang="en-US" sz="2000" b="1" dirty="0" smtClean="0">
                  <a:solidFill>
                    <a:srgbClr val="FFFFFF"/>
                  </a:solidFill>
                  <a:effectLst/>
                </a:endParaRPr>
              </a:p>
              <a:p>
                <a:pPr>
                  <a:lnSpc>
                    <a:spcPts val="3200"/>
                  </a:lnSpc>
                  <a:buFont typeface="Wingdings" panose="05000000000000000000" pitchFamily="2" charset="2"/>
                  <a:buNone/>
                </a:pPr>
                <a:r>
                  <a:rPr lang="zh-CN" altLang="en-US" sz="2000" b="1" dirty="0" smtClean="0">
                    <a:solidFill>
                      <a:srgbClr val="000000"/>
                    </a:solidFill>
                    <a:effectLst/>
                  </a:rPr>
                  <a:t>          </a:t>
                </a:r>
                <a:r>
                  <a:rPr lang="en-US" altLang="zh-CN" sz="2000" b="1" i="1" dirty="0" smtClean="0">
                    <a:solidFill>
                      <a:srgbClr val="000000"/>
                    </a:solidFill>
                    <a:effectLst/>
                  </a:rPr>
                  <a:t>CPI</a:t>
                </a:r>
                <a:r>
                  <a:rPr lang="zh-CN" altLang="en-US" sz="2000" b="1" dirty="0" smtClean="0">
                    <a:solidFill>
                      <a:srgbClr val="990000"/>
                    </a:solidFill>
                    <a:effectLst/>
                  </a:rPr>
                  <a:t>需要通过测量获得</a:t>
                </a:r>
                <a:r>
                  <a:rPr lang="zh-CN" altLang="en-US" sz="2000" b="1" dirty="0" smtClean="0">
                    <a:solidFill>
                      <a:srgbClr val="000000"/>
                    </a:solidFill>
                    <a:effectLst/>
                  </a:rPr>
                  <a:t>，它与</a:t>
                </a:r>
                <a:r>
                  <a:rPr lang="zh-CN" altLang="en-US" sz="2000" b="1" dirty="0" smtClean="0">
                    <a:solidFill>
                      <a:srgbClr val="0033FF"/>
                    </a:solidFill>
                    <a:effectLst/>
                  </a:rPr>
                  <a:t>流水线效率</a:t>
                </a:r>
                <a:r>
                  <a:rPr lang="zh-CN" altLang="en-US" sz="2000" b="1" dirty="0" smtClean="0">
                    <a:solidFill>
                      <a:srgbClr val="000000"/>
                    </a:solidFill>
                    <a:effectLst/>
                  </a:rPr>
                  <a:t>、</a:t>
                </a:r>
                <a:r>
                  <a:rPr lang="en-US" altLang="zh-CN" sz="2000" b="1" dirty="0" smtClean="0">
                    <a:solidFill>
                      <a:srgbClr val="0033FF"/>
                    </a:solidFill>
                    <a:effectLst/>
                  </a:rPr>
                  <a:t>Cache</a:t>
                </a:r>
                <a:r>
                  <a:rPr lang="zh-CN" altLang="en-US" sz="2000" b="1" dirty="0" smtClean="0">
                    <a:solidFill>
                      <a:srgbClr val="0033FF"/>
                    </a:solidFill>
                    <a:effectLst/>
                  </a:rPr>
                  <a:t>的命中率</a:t>
                </a:r>
                <a:r>
                  <a:rPr lang="zh-CN" altLang="en-US" sz="2000" b="1" dirty="0" smtClean="0">
                    <a:solidFill>
                      <a:srgbClr val="000000"/>
                    </a:solidFill>
                    <a:effectLst/>
                  </a:rPr>
                  <a:t>以及</a:t>
                </a:r>
                <a:r>
                  <a:rPr lang="zh-CN" altLang="en-US" sz="2000" b="1" dirty="0" smtClean="0">
                    <a:solidFill>
                      <a:srgbClr val="0033FF"/>
                    </a:solidFill>
                    <a:effectLst/>
                  </a:rPr>
                  <a:t>其他存储器效率</a:t>
                </a:r>
                <a:r>
                  <a:rPr lang="zh-CN" altLang="en-US" sz="2000" b="1" dirty="0" smtClean="0">
                    <a:solidFill>
                      <a:srgbClr val="000000"/>
                    </a:solidFill>
                    <a:effectLst/>
                  </a:rPr>
                  <a:t>等有关。</a:t>
                </a:r>
                <a:endParaRPr lang="en-US" altLang="zh-CN" sz="2000" b="1" dirty="0" smtClean="0">
                  <a:solidFill>
                    <a:srgbClr val="000000"/>
                  </a:solidFill>
                  <a:effectLst/>
                </a:endParaRPr>
              </a:p>
            </p:txBody>
          </p:sp>
        </mc:Choice>
        <mc:Fallback>
          <p:sp>
            <p:nvSpPr>
              <p:cNvPr id="70659" name="Rectangle 3"/>
              <p:cNvSpPr>
                <a:spLocks noRot="1" noChangeAspect="1" noMove="1" noResize="1" noEditPoints="1" noAdjustHandles="1" noChangeArrowheads="1" noChangeShapeType="1" noTextEdit="1"/>
              </p:cNvSpPr>
              <p:nvPr>
                <p:ph type="body" sz="half" idx="1"/>
              </p:nvPr>
            </p:nvSpPr>
            <p:spPr>
              <a:xfrm>
                <a:off x="179388" y="404664"/>
                <a:ext cx="8640762" cy="6120680"/>
              </a:xfrm>
              <a:blipFill rotWithShape="1">
                <a:blip r:embed="rId1"/>
                <a:stretch>
                  <a:fillRect l="-4" t="-3" r="-911" b="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9"/>
          <p:cNvCxnSpPr/>
          <p:nvPr/>
        </p:nvCxnSpPr>
        <p:spPr>
          <a:xfrm>
            <a:off x="395536" y="1153809"/>
            <a:ext cx="4897903" cy="0"/>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3528" y="479825"/>
            <a:ext cx="3055937" cy="585788"/>
          </a:xfrm>
          <a:prstGeom prst="rect">
            <a:avLst/>
          </a:prstGeom>
          <a:noFill/>
        </p:spPr>
        <p:txBody>
          <a:bodyPr>
            <a:spAutoFit/>
          </a:bodyPr>
          <a:lstStyle/>
          <a:p>
            <a:pPr eaLnBrk="1" hangingPunct="1">
              <a:defRPr/>
            </a:pPr>
            <a:r>
              <a:rPr lang="zh-CN" altLang="en-US" sz="3200" b="1" dirty="0">
                <a:solidFill>
                  <a:srgbClr val="000000"/>
                </a:solidFill>
                <a:latin typeface="华文中宋" panose="02010600040101010101" pitchFamily="2" charset="-122"/>
                <a:ea typeface="华文中宋" panose="02010600040101010101" pitchFamily="2" charset="-122"/>
              </a:rPr>
              <a:t>教材</a:t>
            </a:r>
            <a:endParaRPr lang="zh-CN" sz="3200" b="1" dirty="0">
              <a:solidFill>
                <a:srgbClr val="000000"/>
              </a:solidFill>
              <a:latin typeface="华文中宋" panose="02010600040101010101" pitchFamily="2" charset="-122"/>
              <a:ea typeface="华文中宋" panose="02010600040101010101" pitchFamily="2" charset="-122"/>
            </a:endParaRPr>
          </a:p>
        </p:txBody>
      </p:sp>
      <p:sp>
        <p:nvSpPr>
          <p:cNvPr id="15" name="TextBox 14"/>
          <p:cNvSpPr txBox="1"/>
          <p:nvPr/>
        </p:nvSpPr>
        <p:spPr>
          <a:xfrm>
            <a:off x="5004048" y="3616438"/>
            <a:ext cx="3329694" cy="461665"/>
          </a:xfrm>
          <a:prstGeom prst="rect">
            <a:avLst/>
          </a:prstGeom>
          <a:noFill/>
        </p:spPr>
        <p:txBody>
          <a:bodyPr wrap="none">
            <a:spAutoFit/>
          </a:bodyPr>
          <a:lstStyle/>
          <a:p>
            <a:pPr algn="ctr" eaLnBrk="1" hangingPunct="1">
              <a:defRPr/>
            </a:pPr>
            <a:r>
              <a:rPr lang="en-US" altLang="zh-CN" b="1" dirty="0">
                <a:solidFill>
                  <a:srgbClr val="000000"/>
                </a:solidFill>
                <a:ea typeface="华文中宋" panose="02010600040101010101" pitchFamily="2" charset="-122"/>
              </a:rPr>
              <a:t>Computer  Architecture</a:t>
            </a:r>
            <a:endParaRPr lang="zh-CN" b="1" dirty="0">
              <a:solidFill>
                <a:srgbClr val="000000"/>
              </a:solidFill>
              <a:ea typeface="华文中宋" panose="02010600040101010101" pitchFamily="2" charset="-122"/>
            </a:endParaRPr>
          </a:p>
        </p:txBody>
      </p:sp>
      <p:sp>
        <p:nvSpPr>
          <p:cNvPr id="16" name="TextBox 15"/>
          <p:cNvSpPr txBox="1"/>
          <p:nvPr/>
        </p:nvSpPr>
        <p:spPr>
          <a:xfrm>
            <a:off x="5094911" y="4078103"/>
            <a:ext cx="3582904" cy="461665"/>
          </a:xfrm>
          <a:prstGeom prst="rect">
            <a:avLst/>
          </a:prstGeom>
          <a:noFill/>
        </p:spPr>
        <p:txBody>
          <a:bodyPr wrap="none">
            <a:spAutoFit/>
          </a:bodyPr>
          <a:lstStyle/>
          <a:p>
            <a:pPr algn="ctr" eaLnBrk="1" hangingPunct="1">
              <a:defRPr/>
            </a:pPr>
            <a:r>
              <a:rPr lang="en-US" altLang="zh-CN" b="1" dirty="0">
                <a:solidFill>
                  <a:srgbClr val="000000"/>
                </a:solidFill>
                <a:ea typeface="华文中宋" panose="02010600040101010101" pitchFamily="2" charset="-122"/>
              </a:rPr>
              <a:t>--A quantitative approach</a:t>
            </a:r>
            <a:endParaRPr lang="zh-CN" b="1" dirty="0">
              <a:solidFill>
                <a:srgbClr val="000000"/>
              </a:solidFill>
              <a:ea typeface="华文中宋" panose="02010600040101010101" pitchFamily="2" charset="-122"/>
            </a:endParaRPr>
          </a:p>
        </p:txBody>
      </p:sp>
      <p:sp>
        <p:nvSpPr>
          <p:cNvPr id="5126" name="TextBox 14"/>
          <p:cNvSpPr txBox="1">
            <a:spLocks noChangeArrowheads="1"/>
          </p:cNvSpPr>
          <p:nvPr/>
        </p:nvSpPr>
        <p:spPr bwMode="auto">
          <a:xfrm>
            <a:off x="5297620" y="4724641"/>
            <a:ext cx="2742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sz="2400" b="1" dirty="0">
                <a:solidFill>
                  <a:srgbClr val="000000"/>
                </a:solidFill>
                <a:ea typeface="华文中宋" panose="02010600040101010101" pitchFamily="2" charset="-122"/>
              </a:rPr>
              <a:t>John L. Hennessy</a:t>
            </a:r>
            <a:r>
              <a:rPr lang="zh-CN" altLang="en-US" sz="2400" b="1" dirty="0">
                <a:solidFill>
                  <a:srgbClr val="000000"/>
                </a:solidFill>
                <a:ea typeface="华文中宋" panose="02010600040101010101" pitchFamily="2" charset="-122"/>
              </a:rPr>
              <a:t>，</a:t>
            </a:r>
            <a:r>
              <a:rPr lang="en-US" altLang="zh-CN" sz="2400" b="1" dirty="0">
                <a:solidFill>
                  <a:srgbClr val="000000"/>
                </a:solidFill>
                <a:ea typeface="华文中宋" panose="02010600040101010101" pitchFamily="2" charset="-122"/>
              </a:rPr>
              <a:t>David  A. Patterson</a:t>
            </a:r>
            <a:endParaRPr lang="zh-CN" altLang="zh-CN" sz="2400" b="1" dirty="0">
              <a:solidFill>
                <a:srgbClr val="000000"/>
              </a:solidFill>
              <a:ea typeface="华文中宋" panose="02010600040101010101" pitchFamily="2" charset="-122"/>
            </a:endParaRPr>
          </a:p>
        </p:txBody>
      </p:sp>
      <p:sp>
        <p:nvSpPr>
          <p:cNvPr id="18" name="TextBox 17"/>
          <p:cNvSpPr txBox="1"/>
          <p:nvPr/>
        </p:nvSpPr>
        <p:spPr>
          <a:xfrm>
            <a:off x="4932040" y="1754182"/>
            <a:ext cx="3745775" cy="1261884"/>
          </a:xfrm>
          <a:prstGeom prst="rect">
            <a:avLst/>
          </a:prstGeom>
          <a:noFill/>
        </p:spPr>
        <p:txBody>
          <a:bodyPr wrap="square">
            <a:spAutoFit/>
          </a:bodyPr>
          <a:lstStyle/>
          <a:p>
            <a:pPr algn="ctr" eaLnBrk="1" hangingPunct="1">
              <a:defRPr/>
            </a:pPr>
            <a:r>
              <a:rPr lang="zh-CN" altLang="en-US" sz="4000" b="1" dirty="0">
                <a:solidFill>
                  <a:srgbClr val="000000"/>
                </a:solidFill>
                <a:latin typeface="华文中宋" panose="02010600040101010101" pitchFamily="2" charset="-122"/>
                <a:ea typeface="华文中宋" panose="02010600040101010101" pitchFamily="2" charset="-122"/>
              </a:rPr>
              <a:t>计算机体系结构</a:t>
            </a:r>
            <a:endParaRPr lang="en-US" altLang="zh-CN" sz="4000" b="1" dirty="0">
              <a:solidFill>
                <a:srgbClr val="FFFFFF"/>
              </a:solidFill>
              <a:latin typeface="华文中宋" panose="02010600040101010101" pitchFamily="2" charset="-122"/>
              <a:ea typeface="华文中宋" panose="02010600040101010101" pitchFamily="2" charset="-122"/>
            </a:endParaRPr>
          </a:p>
          <a:p>
            <a:pPr algn="ctr" eaLnBrk="1" hangingPunct="1">
              <a:lnSpc>
                <a:spcPct val="150000"/>
              </a:lnSpc>
              <a:defRPr/>
            </a:pP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量化研究</a:t>
            </a:r>
            <a:r>
              <a:rPr lang="zh-CN" altLang="en-US" b="1" dirty="0" smtClean="0">
                <a:solidFill>
                  <a:srgbClr val="000000"/>
                </a:solidFill>
                <a:latin typeface="华文中宋" panose="02010600040101010101" pitchFamily="2" charset="-122"/>
                <a:ea typeface="华文中宋" panose="02010600040101010101" pitchFamily="2" charset="-122"/>
              </a:rPr>
              <a:t>方法</a:t>
            </a:r>
            <a:endParaRPr lang="zh-CN" b="1" dirty="0">
              <a:solidFill>
                <a:srgbClr val="000000"/>
              </a:solidFill>
              <a:latin typeface="华文中宋" panose="02010600040101010101" pitchFamily="2" charset="-122"/>
              <a:ea typeface="华文中宋" panose="02010600040101010101" pitchFamily="2" charset="-122"/>
            </a:endParaRPr>
          </a:p>
        </p:txBody>
      </p:sp>
      <p:sp>
        <p:nvSpPr>
          <p:cNvPr id="19" name="椭圆 18"/>
          <p:cNvSpPr/>
          <p:nvPr/>
        </p:nvSpPr>
        <p:spPr>
          <a:xfrm>
            <a:off x="5293439" y="865677"/>
            <a:ext cx="1985963" cy="576263"/>
          </a:xfrm>
          <a:prstGeom prst="ellipse">
            <a:avLst/>
          </a:prstGeom>
          <a:solidFill>
            <a:srgbClr val="57791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bg1"/>
                </a:solidFill>
                <a:latin typeface="华文中宋" panose="02010600040101010101" pitchFamily="2" charset="-122"/>
                <a:ea typeface="华文中宋" panose="02010600040101010101" pitchFamily="2" charset="-122"/>
              </a:rPr>
              <a:t>原书第</a:t>
            </a:r>
            <a:r>
              <a:rPr lang="en-US" altLang="zh-CN" sz="2000" b="1" dirty="0">
                <a:solidFill>
                  <a:schemeClr val="bg1"/>
                </a:solidFill>
                <a:latin typeface="华文中宋" panose="02010600040101010101" pitchFamily="2" charset="-122"/>
                <a:ea typeface="华文中宋" panose="02010600040101010101" pitchFamily="2" charset="-122"/>
              </a:rPr>
              <a:t>5</a:t>
            </a:r>
            <a:r>
              <a:rPr lang="zh-CN" altLang="en-US" sz="2000" b="1" dirty="0">
                <a:solidFill>
                  <a:schemeClr val="bg1"/>
                </a:solidFill>
                <a:latin typeface="华文中宋" panose="02010600040101010101" pitchFamily="2" charset="-122"/>
                <a:ea typeface="华文中宋" panose="02010600040101010101" pitchFamily="2" charset="-122"/>
              </a:rPr>
              <a:t>版</a:t>
            </a:r>
            <a:endParaRPr lang="zh-CN" altLang="zh-CN" sz="2000" b="1" dirty="0">
              <a:solidFill>
                <a:schemeClr val="bg1"/>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1"/>
          <a:stretch>
            <a:fillRect/>
          </a:stretch>
        </p:blipFill>
        <p:spPr>
          <a:xfrm>
            <a:off x="395536" y="1232612"/>
            <a:ext cx="4368103" cy="5123667"/>
          </a:xfrm>
          <a:prstGeom prst="rect">
            <a:avLst/>
          </a:prstGeom>
        </p:spPr>
      </p:pic>
    </p:spTree>
    <p:custDataLst>
      <p:tags r:id="rId2"/>
    </p:custData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custDataLst>
              <p:tags r:id="rId1"/>
            </p:custDataLst>
          </p:nvPr>
        </p:nvGraphicFramePr>
        <p:xfrm>
          <a:off x="48610" y="196297"/>
          <a:ext cx="9046780" cy="6752426"/>
        </p:xfrm>
        <a:graphic>
          <a:graphicData uri="http://schemas.openxmlformats.org/drawingml/2006/table">
            <a:tbl>
              <a:tblPr>
                <a:tableStyleId>{5940675A-B579-460E-94D1-54222C63F5DA}</a:tableStyleId>
              </a:tblPr>
              <a:tblGrid>
                <a:gridCol w="977350"/>
                <a:gridCol w="953752"/>
                <a:gridCol w="896742"/>
                <a:gridCol w="2487634"/>
                <a:gridCol w="968750"/>
                <a:gridCol w="936104"/>
                <a:gridCol w="687434"/>
                <a:gridCol w="1139014"/>
              </a:tblGrid>
              <a:tr h="368362">
                <a:tc>
                  <a:txBody>
                    <a:bodyPr/>
                    <a:lstStyle/>
                    <a:p>
                      <a:pPr algn="ctr"/>
                      <a:r>
                        <a:rPr lang="zh-CN" altLang="en-US" sz="1600" dirty="0">
                          <a:effectLst/>
                          <a:latin typeface="微软雅黑" panose="020B0503020204020204" charset="-122"/>
                          <a:ea typeface="微软雅黑" panose="020B0503020204020204" charset="-122"/>
                        </a:rPr>
                        <a:t>型号</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制程工艺</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cs typeface="微软雅黑" panose="020B0503020204020204" charset="-122"/>
                        </a:rPr>
                        <a:t>CPU</a:t>
                      </a:r>
                      <a:r>
                        <a:rPr lang="zh-CN" altLang="en-US" sz="1600" dirty="0">
                          <a:effectLst/>
                          <a:latin typeface="微软雅黑" panose="020B0503020204020204" charset="-122"/>
                          <a:ea typeface="微软雅黑" panose="020B0503020204020204" charset="-122"/>
                          <a:cs typeface="微软雅黑" panose="020B0503020204020204" charset="-122"/>
                        </a:rPr>
                        <a:t>指令系统</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CPU</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GPU</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内存技术</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a:effectLst/>
                          <a:latin typeface="微软雅黑" panose="020B0503020204020204" charset="-122"/>
                          <a:ea typeface="微软雅黑" panose="020B0503020204020204" charset="-122"/>
                        </a:rPr>
                        <a:t>发布日期</a:t>
                      </a:r>
                      <a:endParaRPr lang="zh-CN" altLang="en-US" sz="160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备注</a:t>
                      </a:r>
                      <a:endParaRPr lang="zh-CN" altLang="en-US" sz="1600" dirty="0">
                        <a:effectLst/>
                        <a:latin typeface="微软雅黑" panose="020B0503020204020204" charset="-122"/>
                        <a:ea typeface="微软雅黑" panose="020B0503020204020204" charset="-122"/>
                      </a:endParaRPr>
                    </a:p>
                  </a:txBody>
                  <a:tcPr marL="90519" marR="90519" marT="45260" marB="45260" anchor="ctr"/>
                </a:tc>
              </a:tr>
              <a:tr h="659702">
                <a:tc>
                  <a:txBody>
                    <a:bodyPr/>
                    <a:lstStyle/>
                    <a:p>
                      <a:r>
                        <a:rPr lang="en-US" sz="1800" dirty="0">
                          <a:effectLst/>
                          <a:latin typeface="微软雅黑" panose="020B0503020204020204" charset="-122"/>
                          <a:ea typeface="微软雅黑" panose="020B0503020204020204" charset="-122"/>
                        </a:rPr>
                        <a:t>Kirin920/925/928</a:t>
                      </a:r>
                      <a:endParaRPr lang="en-US" sz="1800" dirty="0">
                        <a:effectLst/>
                        <a:latin typeface="微软雅黑" panose="020B0503020204020204" charset="-122"/>
                        <a:ea typeface="微软雅黑" panose="020B0503020204020204" charset="-122"/>
                      </a:endParaRPr>
                    </a:p>
                  </a:txBody>
                  <a:tcPr marL="90519" marR="90519" marT="45260" marB="45260" anchor="ctr"/>
                </a:tc>
                <a:tc>
                  <a:txBody>
                    <a:bodyPr/>
                    <a:lstStyle/>
                    <a:p>
                      <a:r>
                        <a:rPr lang="en-US" sz="1600" dirty="0">
                          <a:effectLst/>
                          <a:latin typeface="微软雅黑" panose="020B0503020204020204" charset="-122"/>
                          <a:ea typeface="微软雅黑" panose="020B0503020204020204" charset="-122"/>
                        </a:rPr>
                        <a:t>28 nm HPM</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ARMv7</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r>
                        <a:rPr lang="en-US" sz="1600" dirty="0">
                          <a:effectLst/>
                          <a:latin typeface="微软雅黑" panose="020B0503020204020204" charset="-122"/>
                          <a:ea typeface="微软雅黑" panose="020B0503020204020204" charset="-122"/>
                          <a:cs typeface="微软雅黑" panose="020B0503020204020204" charset="-122"/>
                        </a:rPr>
                        <a:t>4+4</a:t>
                      </a:r>
                      <a:r>
                        <a:rPr lang="zh-CN" altLang="en-US" sz="1600" dirty="0">
                          <a:effectLst/>
                          <a:latin typeface="微软雅黑" panose="020B0503020204020204" charset="-122"/>
                          <a:ea typeface="微软雅黑" panose="020B0503020204020204" charset="-122"/>
                          <a:cs typeface="微软雅黑" panose="020B0503020204020204" charset="-122"/>
                        </a:rPr>
                        <a:t> </a:t>
                      </a:r>
                      <a:r>
                        <a:rPr lang="en-US" altLang="zh-CN" sz="1600" kern="1200" dirty="0">
                          <a:effectLst/>
                          <a:latin typeface="微软雅黑" panose="020B0503020204020204" charset="-122"/>
                          <a:ea typeface="微软雅黑" panose="020B0503020204020204" charset="-122"/>
                          <a:cs typeface="微软雅黑" panose="020B0503020204020204" charset="-122"/>
                        </a:rPr>
                        <a:t>Cortex-A15 1.8GHz        +      Cortex-A7  1.5GHz</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dirty="0">
                          <a:effectLst/>
                          <a:latin typeface="微软雅黑" panose="020B0503020204020204" charset="-122"/>
                          <a:ea typeface="微软雅黑" panose="020B0503020204020204" charset="-122"/>
                          <a:cs typeface="微软雅黑" panose="020B0503020204020204" charset="-122"/>
                        </a:rPr>
                        <a:t>      big.LITTLE</a:t>
                      </a:r>
                      <a:r>
                        <a:rPr lang="zh-CN" altLang="en-US" sz="1600" dirty="0">
                          <a:effectLst/>
                          <a:latin typeface="微软雅黑" panose="020B0503020204020204" charset="-122"/>
                          <a:ea typeface="微软雅黑" panose="020B0503020204020204" charset="-122"/>
                          <a:cs typeface="微软雅黑" panose="020B0503020204020204" charset="-122"/>
                        </a:rPr>
                        <a:t>架构</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r>
                        <a:rPr lang="en-US" sz="1600" dirty="0">
                          <a:effectLst/>
                          <a:latin typeface="微软雅黑" panose="020B0503020204020204" charset="-122"/>
                          <a:ea typeface="微软雅黑" panose="020B0503020204020204" charset="-122"/>
                        </a:rPr>
                        <a:t>ARM MaliT628MP4</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双通道 </a:t>
                      </a:r>
                      <a:r>
                        <a:rPr lang="en-US" sz="1600" dirty="0">
                          <a:effectLst/>
                          <a:latin typeface="微软雅黑" panose="020B0503020204020204" charset="-122"/>
                          <a:ea typeface="微软雅黑" panose="020B0503020204020204" charset="-122"/>
                          <a:cs typeface="微软雅黑" panose="020B0503020204020204" charset="-122"/>
                        </a:rPr>
                        <a:t>LPDDR3@800MHz</a:t>
                      </a:r>
                      <a:endParaRPr 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r>
                        <a:rPr lang="en-US" altLang="zh-CN" sz="1600" dirty="0">
                          <a:effectLst/>
                          <a:latin typeface="微软雅黑" panose="020B0503020204020204" charset="-122"/>
                          <a:ea typeface="微软雅黑" panose="020B0503020204020204" charset="-122"/>
                          <a:cs typeface="微软雅黑" panose="020B0503020204020204" charset="-122"/>
                        </a:rPr>
                        <a:t>2014</a:t>
                      </a:r>
                      <a:r>
                        <a:rPr lang="zh-CN" altLang="en-US" sz="1600" dirty="0">
                          <a:effectLst/>
                          <a:latin typeface="微软雅黑" panose="020B0503020204020204" charset="-122"/>
                          <a:ea typeface="微软雅黑" panose="020B0503020204020204" charset="-122"/>
                          <a:cs typeface="微软雅黑" panose="020B0503020204020204" charset="-122"/>
                        </a:rPr>
                        <a:t>年</a:t>
                      </a:r>
                      <a:r>
                        <a:rPr lang="en-US" altLang="zh-CN" sz="1600" dirty="0">
                          <a:effectLst/>
                          <a:latin typeface="微软雅黑" panose="020B0503020204020204" charset="-122"/>
                          <a:ea typeface="微软雅黑" panose="020B0503020204020204" charset="-122"/>
                          <a:cs typeface="微软雅黑" panose="020B0503020204020204" charset="-122"/>
                        </a:rPr>
                        <a:t>6</a:t>
                      </a:r>
                      <a:r>
                        <a:rPr lang="zh-CN" altLang="en-US" sz="1600" dirty="0">
                          <a:effectLst/>
                          <a:latin typeface="微软雅黑" panose="020B0503020204020204" charset="-122"/>
                          <a:ea typeface="微软雅黑" panose="020B0503020204020204" charset="-122"/>
                          <a:cs typeface="微软雅黑" panose="020B0503020204020204" charset="-122"/>
                        </a:rPr>
                        <a:t>月</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pPr marL="0" algn="l" defTabSz="914400" rtl="0" eaLnBrk="1" latinLnBrk="0" hangingPunct="1"/>
                      <a:r>
                        <a:rPr lang="zh-CN" altLang="en-US" sz="1600" kern="1200" dirty="0">
                          <a:effectLst/>
                          <a:latin typeface="微软雅黑" panose="020B0503020204020204" charset="-122"/>
                          <a:ea typeface="微软雅黑" panose="020B0503020204020204" charset="-122"/>
                          <a:cs typeface="微软雅黑" panose="020B0503020204020204" charset="-122"/>
                        </a:rPr>
                        <a:t>代表设备：华为荣耀</a:t>
                      </a:r>
                      <a:r>
                        <a:rPr lang="en-US" altLang="zh-CN" sz="1600" kern="1200" dirty="0">
                          <a:effectLst/>
                          <a:latin typeface="微软雅黑" panose="020B0503020204020204" charset="-122"/>
                          <a:ea typeface="微软雅黑" panose="020B0503020204020204" charset="-122"/>
                          <a:cs typeface="微软雅黑" panose="020B0503020204020204" charset="-122"/>
                        </a:rPr>
                        <a:t>6</a:t>
                      </a:r>
                      <a:endParaRPr lang="en-US" altLang="zh-CN" sz="1600" kern="1200" dirty="0">
                        <a:solidFill>
                          <a:schemeClr val="tx1"/>
                        </a:solidFill>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r>
              <a:tr h="1105757">
                <a:tc>
                  <a:txBody>
                    <a:bodyPr/>
                    <a:lstStyle/>
                    <a:p>
                      <a:r>
                        <a:rPr lang="en-US" sz="1800" dirty="0">
                          <a:effectLst/>
                          <a:latin typeface="微软雅黑" panose="020B0503020204020204" charset="-122"/>
                          <a:ea typeface="微软雅黑" panose="020B0503020204020204" charset="-122"/>
                        </a:rPr>
                        <a:t>Kirin</a:t>
                      </a:r>
                      <a:endParaRPr lang="en-US" sz="1800" dirty="0">
                        <a:effectLst/>
                        <a:latin typeface="微软雅黑" panose="020B0503020204020204" charset="-122"/>
                        <a:ea typeface="微软雅黑" panose="020B0503020204020204" charset="-122"/>
                      </a:endParaRPr>
                    </a:p>
                    <a:p>
                      <a:r>
                        <a:rPr lang="en-US" sz="1800" dirty="0">
                          <a:effectLst/>
                          <a:latin typeface="微软雅黑" panose="020B0503020204020204" charset="-122"/>
                          <a:ea typeface="微软雅黑" panose="020B0503020204020204" charset="-122"/>
                        </a:rPr>
                        <a:t>950</a:t>
                      </a:r>
                      <a:endParaRPr lang="en-US" sz="1800" dirty="0">
                        <a:effectLst/>
                        <a:latin typeface="微软雅黑" panose="020B0503020204020204" charset="-122"/>
                        <a:ea typeface="微软雅黑" panose="020B0503020204020204" charset="-122"/>
                      </a:endParaRPr>
                    </a:p>
                  </a:txBody>
                  <a:tcPr marL="48666" marR="48666" marT="24333" marB="24333" anchor="ctr"/>
                </a:tc>
                <a:tc>
                  <a:txBody>
                    <a:bodyPr/>
                    <a:lstStyle/>
                    <a:p>
                      <a:r>
                        <a:rPr lang="en-US" altLang="zh-CN" sz="1600" dirty="0">
                          <a:effectLst/>
                          <a:latin typeface="微软雅黑" panose="020B0503020204020204" charset="-122"/>
                          <a:ea typeface="微软雅黑" panose="020B0503020204020204" charset="-122"/>
                        </a:rPr>
                        <a:t>TSMC</a:t>
                      </a:r>
                      <a:r>
                        <a:rPr lang="en-US" sz="1600" dirty="0">
                          <a:effectLst/>
                          <a:latin typeface="微软雅黑" panose="020B0503020204020204" charset="-122"/>
                          <a:ea typeface="微软雅黑" panose="020B0503020204020204" charset="-122"/>
                        </a:rPr>
                        <a:t>    16 nm FinFET</a:t>
                      </a:r>
                      <a:endParaRPr lang="en-US" sz="1600" dirty="0">
                        <a:effectLst/>
                        <a:latin typeface="微软雅黑" panose="020B0503020204020204" charset="-122"/>
                        <a:ea typeface="微软雅黑" panose="020B0503020204020204" charset="-122"/>
                      </a:endParaRPr>
                    </a:p>
                  </a:txBody>
                  <a:tcPr marL="48666" marR="48666" marT="24333" marB="24333" anchor="ctr"/>
                </a:tc>
                <a:tc>
                  <a:txBody>
                    <a:bodyPr/>
                    <a:lstStyle/>
                    <a:p>
                      <a:pPr algn="ctr"/>
                      <a:r>
                        <a:rPr lang="en-US" sz="1600" dirty="0">
                          <a:effectLst/>
                          <a:latin typeface="微软雅黑" panose="020B0503020204020204" charset="-122"/>
                          <a:ea typeface="微软雅黑" panose="020B0503020204020204" charset="-122"/>
                        </a:rPr>
                        <a:t>ARMv8</a:t>
                      </a:r>
                      <a:endParaRPr lang="en-US" sz="1600" dirty="0">
                        <a:effectLst/>
                        <a:latin typeface="微软雅黑" panose="020B0503020204020204" charset="-122"/>
                        <a:ea typeface="微软雅黑" panose="020B0503020204020204" charset="-122"/>
                      </a:endParaRPr>
                    </a:p>
                  </a:txBody>
                  <a:tcPr marL="48666" marR="48666" marT="24333" marB="24333" anchor="ctr"/>
                </a:tc>
                <a:tc>
                  <a:txBody>
                    <a:bodyPr/>
                    <a:lstStyle/>
                    <a:p>
                      <a:r>
                        <a:rPr lang="en-US" altLang="zh-CN" sz="1600" dirty="0">
                          <a:effectLst/>
                          <a:latin typeface="微软雅黑" panose="020B0503020204020204" charset="-122"/>
                          <a:ea typeface="微软雅黑" panose="020B0503020204020204" charset="-122"/>
                          <a:cs typeface="微软雅黑" panose="020B0503020204020204" charset="-122"/>
                        </a:rPr>
                        <a:t>4+4</a:t>
                      </a:r>
                      <a:r>
                        <a:rPr lang="zh-CN" altLang="en-US" sz="1600" dirty="0">
                          <a:effectLst/>
                          <a:latin typeface="微软雅黑" panose="020B0503020204020204" charset="-122"/>
                          <a:ea typeface="微软雅黑" panose="020B0503020204020204" charset="-122"/>
                          <a:cs typeface="微软雅黑" panose="020B0503020204020204" charset="-122"/>
                        </a:rPr>
                        <a:t> </a:t>
                      </a:r>
                      <a:r>
                        <a:rPr lang="en-US" altLang="zh-CN" sz="1600" kern="1200" dirty="0">
                          <a:effectLst/>
                          <a:latin typeface="微软雅黑" panose="020B0503020204020204" charset="-122"/>
                          <a:ea typeface="微软雅黑" panose="020B0503020204020204" charset="-122"/>
                          <a:cs typeface="微软雅黑" panose="020B0503020204020204" charset="-122"/>
                        </a:rPr>
                        <a:t>Cortex-A72 2.3GHz  +     Cortex-A53 1.8GHz</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dirty="0">
                          <a:effectLst/>
                          <a:latin typeface="微软雅黑" panose="020B0503020204020204" charset="-122"/>
                          <a:ea typeface="微软雅黑" panose="020B0503020204020204" charset="-122"/>
                          <a:cs typeface="微软雅黑" panose="020B0503020204020204" charset="-122"/>
                        </a:rPr>
                        <a:t>      big.LITTLE</a:t>
                      </a:r>
                      <a:r>
                        <a:rPr lang="zh-CN" altLang="en-US" sz="1600" dirty="0">
                          <a:effectLst/>
                          <a:latin typeface="微软雅黑" panose="020B0503020204020204" charset="-122"/>
                          <a:ea typeface="微软雅黑" panose="020B0503020204020204" charset="-122"/>
                          <a:cs typeface="微软雅黑" panose="020B0503020204020204" charset="-122"/>
                        </a:rPr>
                        <a:t>架构</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r>
                        <a:rPr lang="en-US" sz="1600" dirty="0">
                          <a:effectLst/>
                          <a:latin typeface="微软雅黑" panose="020B0503020204020204" charset="-122"/>
                          <a:ea typeface="微软雅黑" panose="020B0503020204020204" charset="-122"/>
                        </a:rPr>
                        <a:t>ARM </a:t>
                      </a:r>
                      <a:r>
                        <a:rPr lang="en-US" altLang="zh-CN" sz="1600" dirty="0">
                          <a:effectLst/>
                          <a:latin typeface="微软雅黑" panose="020B0503020204020204" charset="-122"/>
                          <a:ea typeface="微软雅黑" panose="020B0503020204020204" charset="-122"/>
                        </a:rPr>
                        <a:t>MaliT880MP4@900MHz</a:t>
                      </a:r>
                      <a:endParaRPr lang="en-US" altLang="zh-CN" sz="1600" dirty="0">
                        <a:effectLst/>
                        <a:latin typeface="微软雅黑" panose="020B0503020204020204" charset="-122"/>
                        <a:ea typeface="微软雅黑" panose="020B0503020204020204" charset="-122"/>
                      </a:endParaRPr>
                    </a:p>
                  </a:txBody>
                  <a:tcPr marL="48666" marR="48666" marT="24333" marB="24333"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双通道 </a:t>
                      </a:r>
                      <a:r>
                        <a:rPr lang="en-US" sz="1600" dirty="0">
                          <a:effectLst/>
                          <a:latin typeface="微软雅黑" panose="020B0503020204020204" charset="-122"/>
                          <a:ea typeface="微软雅黑" panose="020B0503020204020204" charset="-122"/>
                          <a:cs typeface="微软雅黑" panose="020B0503020204020204" charset="-122"/>
                        </a:rPr>
                        <a:t>LPDDR4@933MHz</a:t>
                      </a:r>
                      <a:endParaRPr lang="en-US" sz="1600" dirty="0">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r>
                        <a:rPr lang="en-US" altLang="zh-CN" sz="1600" dirty="0">
                          <a:effectLst/>
                          <a:latin typeface="微软雅黑" panose="020B0503020204020204" charset="-122"/>
                          <a:ea typeface="微软雅黑" panose="020B0503020204020204" charset="-122"/>
                          <a:cs typeface="微软雅黑" panose="020B0503020204020204" charset="-122"/>
                        </a:rPr>
                        <a:t>2015</a:t>
                      </a:r>
                      <a:r>
                        <a:rPr lang="zh-CN" altLang="en-US" sz="1600" dirty="0">
                          <a:effectLst/>
                          <a:latin typeface="微软雅黑" panose="020B0503020204020204" charset="-122"/>
                          <a:ea typeface="微软雅黑" panose="020B0503020204020204" charset="-122"/>
                          <a:cs typeface="微软雅黑" panose="020B0503020204020204" charset="-122"/>
                        </a:rPr>
                        <a:t>年</a:t>
                      </a:r>
                      <a:r>
                        <a:rPr lang="en-US" altLang="zh-CN" sz="1600" dirty="0">
                          <a:effectLst/>
                          <a:latin typeface="微软雅黑" panose="020B0503020204020204" charset="-122"/>
                          <a:ea typeface="微软雅黑" panose="020B0503020204020204" charset="-122"/>
                          <a:cs typeface="微软雅黑" panose="020B0503020204020204" charset="-122"/>
                        </a:rPr>
                        <a:t>11</a:t>
                      </a:r>
                      <a:r>
                        <a:rPr lang="zh-CN" altLang="en-US" sz="1600" dirty="0">
                          <a:effectLst/>
                          <a:latin typeface="微软雅黑" panose="020B0503020204020204" charset="-122"/>
                          <a:ea typeface="微软雅黑" panose="020B0503020204020204" charset="-122"/>
                          <a:cs typeface="微软雅黑" panose="020B0503020204020204" charset="-122"/>
                        </a:rPr>
                        <a:t>月</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pPr marL="0" algn="l" defTabSz="914400" rtl="0" eaLnBrk="1" latinLnBrk="0" hangingPunct="1"/>
                      <a:r>
                        <a:rPr lang="zh-CN" altLang="en-US" sz="1600" kern="1200" dirty="0">
                          <a:effectLst/>
                          <a:latin typeface="微软雅黑" panose="020B0503020204020204" charset="-122"/>
                          <a:ea typeface="微软雅黑" panose="020B0503020204020204" charset="-122"/>
                          <a:cs typeface="微软雅黑" panose="020B0503020204020204" charset="-122"/>
                        </a:rPr>
                        <a:t>代表设备：华为荣耀</a:t>
                      </a:r>
                      <a:r>
                        <a:rPr lang="en-US" altLang="zh-CN" sz="1600" kern="1200" dirty="0">
                          <a:effectLst/>
                          <a:latin typeface="微软雅黑" panose="020B0503020204020204" charset="-122"/>
                          <a:ea typeface="微软雅黑" panose="020B0503020204020204" charset="-122"/>
                          <a:cs typeface="微软雅黑" panose="020B0503020204020204" charset="-122"/>
                        </a:rPr>
                        <a:t>8</a:t>
                      </a:r>
                      <a:endParaRPr lang="en-US" altLang="zh-CN" sz="1600" kern="1200" dirty="0">
                        <a:solidFill>
                          <a:schemeClr val="tx1"/>
                        </a:solidFill>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r>
              <a:tr h="1411730">
                <a:tc>
                  <a:txBody>
                    <a:bodyPr/>
                    <a:lstStyle/>
                    <a:p>
                      <a:r>
                        <a:rPr lang="en-US" sz="1800" dirty="0">
                          <a:effectLst/>
                          <a:latin typeface="微软雅黑" panose="020B0503020204020204" charset="-122"/>
                          <a:ea typeface="微软雅黑" panose="020B0503020204020204" charset="-122"/>
                        </a:rPr>
                        <a:t>Kirin 960</a:t>
                      </a:r>
                      <a:endParaRPr lang="en-US" sz="1800" dirty="0">
                        <a:effectLst/>
                        <a:latin typeface="微软雅黑" panose="020B0503020204020204" charset="-122"/>
                        <a:ea typeface="微软雅黑" panose="020B0503020204020204" charset="-122"/>
                      </a:endParaRPr>
                    </a:p>
                  </a:txBody>
                  <a:tcPr anchor="ctr"/>
                </a:tc>
                <a:tc>
                  <a:txBody>
                    <a:bodyPr/>
                    <a:lstStyle/>
                    <a:p>
                      <a:r>
                        <a:rPr lang="en-US" altLang="zh-CN" sz="1600" dirty="0">
                          <a:effectLst/>
                          <a:latin typeface="微软雅黑" panose="020B0503020204020204" charset="-122"/>
                          <a:ea typeface="微软雅黑" panose="020B0503020204020204" charset="-122"/>
                        </a:rPr>
                        <a:t>TSMC</a:t>
                      </a:r>
                      <a:r>
                        <a:rPr lang="en-US" sz="1600" dirty="0">
                          <a:effectLst/>
                          <a:latin typeface="微软雅黑" panose="020B0503020204020204" charset="-122"/>
                          <a:ea typeface="微软雅黑" panose="020B0503020204020204" charset="-122"/>
                        </a:rPr>
                        <a:t>   16 nm FinFET</a:t>
                      </a:r>
                      <a:endParaRPr lang="en-US" sz="1600" dirty="0">
                        <a:effectLst/>
                        <a:latin typeface="微软雅黑" panose="020B0503020204020204" charset="-122"/>
                        <a:ea typeface="微软雅黑" panose="020B0503020204020204" charset="-122"/>
                      </a:endParaRPr>
                    </a:p>
                  </a:txBody>
                  <a:tcPr anchor="ctr"/>
                </a:tc>
                <a:tc>
                  <a:txBody>
                    <a:bodyPr/>
                    <a:lstStyle/>
                    <a:p>
                      <a:pPr algn="ctr"/>
                      <a:r>
                        <a:rPr lang="en-US" sz="1600" dirty="0">
                          <a:effectLst/>
                          <a:latin typeface="微软雅黑" panose="020B0503020204020204" charset="-122"/>
                          <a:ea typeface="微软雅黑" panose="020B0503020204020204" charset="-122"/>
                        </a:rPr>
                        <a:t>ARMv8</a:t>
                      </a:r>
                      <a:endParaRPr lang="en-US" sz="1600" dirty="0">
                        <a:effectLst/>
                        <a:latin typeface="微软雅黑" panose="020B0503020204020204" charset="-122"/>
                        <a:ea typeface="微软雅黑" panose="020B0503020204020204" charset="-122"/>
                      </a:endParaRPr>
                    </a:p>
                  </a:txBody>
                  <a:tcPr anchor="ctr"/>
                </a:tc>
                <a:tc>
                  <a:txBody>
                    <a:bodyPr/>
                    <a:lstStyle/>
                    <a:p>
                      <a:r>
                        <a:rPr lang="en-US" altLang="zh-CN" sz="1600" dirty="0">
                          <a:effectLst/>
                          <a:latin typeface="微软雅黑" panose="020B0503020204020204" charset="-122"/>
                          <a:ea typeface="微软雅黑" panose="020B0503020204020204" charset="-122"/>
                          <a:cs typeface="微软雅黑" panose="020B0503020204020204" charset="-122"/>
                        </a:rPr>
                        <a:t>4+4</a:t>
                      </a:r>
                      <a:r>
                        <a:rPr lang="zh-CN" altLang="en-US" sz="1600" dirty="0">
                          <a:effectLst/>
                          <a:latin typeface="微软雅黑" panose="020B0503020204020204" charset="-122"/>
                          <a:ea typeface="微软雅黑" panose="020B0503020204020204" charset="-122"/>
                          <a:cs typeface="微软雅黑" panose="020B0503020204020204" charset="-122"/>
                        </a:rPr>
                        <a:t> </a:t>
                      </a:r>
                      <a:r>
                        <a:rPr lang="en-US" altLang="zh-CN" sz="1600" kern="1200" dirty="0">
                          <a:effectLst/>
                          <a:latin typeface="微软雅黑" panose="020B0503020204020204" charset="-122"/>
                          <a:ea typeface="微软雅黑" panose="020B0503020204020204" charset="-122"/>
                          <a:cs typeface="微软雅黑" panose="020B0503020204020204" charset="-122"/>
                        </a:rPr>
                        <a:t>Cortex-A73 2.4GHz  +     Cortex-A53 1.5GHz</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dirty="0">
                          <a:effectLst/>
                          <a:latin typeface="微软雅黑" panose="020B0503020204020204" charset="-122"/>
                          <a:ea typeface="微软雅黑" panose="020B0503020204020204" charset="-122"/>
                          <a:cs typeface="微软雅黑" panose="020B0503020204020204" charset="-122"/>
                        </a:rPr>
                        <a:t>     big.LITTLE</a:t>
                      </a:r>
                      <a:r>
                        <a:rPr lang="zh-CN" altLang="en-US" sz="1600" dirty="0">
                          <a:effectLst/>
                          <a:latin typeface="微软雅黑" panose="020B0503020204020204" charset="-122"/>
                          <a:ea typeface="微软雅黑" panose="020B0503020204020204" charset="-122"/>
                          <a:cs typeface="微软雅黑" panose="020B0503020204020204" charset="-122"/>
                        </a:rPr>
                        <a:t>架构</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ARM </a:t>
                      </a:r>
                      <a:r>
                        <a:rPr lang="en-US" altLang="zh-CN" sz="1600" dirty="0">
                          <a:effectLst/>
                          <a:latin typeface="微软雅黑" panose="020B0503020204020204" charset="-122"/>
                          <a:ea typeface="微软雅黑" panose="020B0503020204020204" charset="-122"/>
                        </a:rPr>
                        <a:t>MaliG71MP8@850MHz</a:t>
                      </a:r>
                      <a:endParaRPr lang="en-US" altLang="zh-CN" sz="1600" dirty="0">
                        <a:effectLst/>
                        <a:latin typeface="微软雅黑" panose="020B0503020204020204" charset="-122"/>
                        <a:ea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双通道 </a:t>
                      </a:r>
                      <a:r>
                        <a:rPr lang="en-US" sz="1600" dirty="0">
                          <a:effectLst/>
                          <a:latin typeface="微软雅黑" panose="020B0503020204020204" charset="-122"/>
                          <a:ea typeface="微软雅黑" panose="020B0503020204020204" charset="-122"/>
                          <a:cs typeface="微软雅黑" panose="020B0503020204020204" charset="-122"/>
                        </a:rPr>
                        <a:t>LPDDR4@1800MHz</a:t>
                      </a:r>
                      <a:endParaRPr 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effectLst/>
                          <a:latin typeface="微软雅黑" panose="020B0503020204020204" charset="-122"/>
                          <a:ea typeface="微软雅黑" panose="020B0503020204020204" charset="-122"/>
                          <a:cs typeface="微软雅黑" panose="020B0503020204020204" charset="-122"/>
                        </a:rPr>
                        <a:t>2016</a:t>
                      </a:r>
                      <a:r>
                        <a:rPr lang="zh-CN" altLang="en-US" sz="1600" dirty="0">
                          <a:effectLst/>
                          <a:latin typeface="微软雅黑" panose="020B0503020204020204" charset="-122"/>
                          <a:ea typeface="微软雅黑" panose="020B0503020204020204" charset="-122"/>
                          <a:cs typeface="微软雅黑" panose="020B0503020204020204" charset="-122"/>
                        </a:rPr>
                        <a:t>年</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特点：引入了对</a:t>
                      </a:r>
                      <a:r>
                        <a:rPr lang="en-US" altLang="zh-CN" sz="1600" dirty="0">
                          <a:effectLst/>
                          <a:latin typeface="微软雅黑" panose="020B0503020204020204" charset="-122"/>
                          <a:ea typeface="微软雅黑" panose="020B0503020204020204" charset="-122"/>
                          <a:cs typeface="微软雅黑" panose="020B0503020204020204" charset="-122"/>
                        </a:rPr>
                        <a:t>UFS 2.1</a:t>
                      </a:r>
                      <a:r>
                        <a:rPr lang="zh-CN" altLang="en-US" sz="1600" dirty="0">
                          <a:effectLst/>
                          <a:latin typeface="微软雅黑" panose="020B0503020204020204" charset="-122"/>
                          <a:ea typeface="微软雅黑" panose="020B0503020204020204" charset="-122"/>
                          <a:cs typeface="微软雅黑" panose="020B0503020204020204" charset="-122"/>
                        </a:rPr>
                        <a:t>闪存芯片的支持</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anchor="ctr"/>
                </a:tc>
              </a:tr>
              <a:tr h="1147031">
                <a:tc>
                  <a:txBody>
                    <a:bodyPr/>
                    <a:lstStyle/>
                    <a:p>
                      <a:r>
                        <a:rPr lang="en-US" sz="1800" dirty="0">
                          <a:effectLst/>
                          <a:latin typeface="微软雅黑" panose="020B0503020204020204" charset="-122"/>
                          <a:ea typeface="微软雅黑" panose="020B0503020204020204" charset="-122"/>
                        </a:rPr>
                        <a:t>Kirin 970</a:t>
                      </a:r>
                      <a:endParaRPr lang="en-US" sz="1800" dirty="0">
                        <a:effectLst/>
                        <a:latin typeface="微软雅黑" panose="020B0503020204020204" charset="-122"/>
                        <a:ea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TSMC 10 nm FinFET</a:t>
                      </a:r>
                      <a:endParaRPr lang="en-US" sz="1600" dirty="0">
                        <a:effectLst/>
                        <a:latin typeface="微软雅黑" panose="020B0503020204020204" charset="-122"/>
                        <a:ea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ARMv8-A</a:t>
                      </a:r>
                      <a:endParaRPr lang="en-US" sz="1600" dirty="0">
                        <a:effectLst/>
                        <a:latin typeface="微软雅黑" panose="020B0503020204020204" charset="-122"/>
                        <a:ea typeface="微软雅黑" panose="020B0503020204020204" charset="-122"/>
                      </a:endParaRPr>
                    </a:p>
                  </a:txBody>
                  <a:tcPr anchor="ctr"/>
                </a:tc>
                <a:tc>
                  <a:txBody>
                    <a:bodyPr/>
                    <a:lstStyle/>
                    <a:p>
                      <a:r>
                        <a:rPr lang="en-US" altLang="zh-CN" sz="1600" dirty="0">
                          <a:effectLst/>
                          <a:latin typeface="微软雅黑" panose="020B0503020204020204" charset="-122"/>
                          <a:ea typeface="微软雅黑" panose="020B0503020204020204" charset="-122"/>
                          <a:cs typeface="微软雅黑" panose="020B0503020204020204" charset="-122"/>
                        </a:rPr>
                        <a:t>4+4</a:t>
                      </a:r>
                      <a:r>
                        <a:rPr lang="en-US" altLang="zh-CN" sz="1600" kern="1200" dirty="0">
                          <a:effectLst/>
                          <a:latin typeface="微软雅黑" panose="020B0503020204020204" charset="-122"/>
                          <a:ea typeface="微软雅黑" panose="020B0503020204020204" charset="-122"/>
                          <a:cs typeface="微软雅黑" panose="020B0503020204020204" charset="-122"/>
                        </a:rPr>
                        <a:t>Cortex-A73 2.36GHz  +   Cortex-A53 1.84GHz</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dirty="0">
                          <a:effectLst/>
                          <a:latin typeface="微软雅黑" panose="020B0503020204020204" charset="-122"/>
                          <a:ea typeface="微软雅黑" panose="020B0503020204020204" charset="-122"/>
                          <a:cs typeface="微软雅黑" panose="020B0503020204020204" charset="-122"/>
                        </a:rPr>
                        <a:t>     big.LITTLE</a:t>
                      </a:r>
                      <a:r>
                        <a:rPr lang="zh-CN" altLang="en-US" sz="1600" dirty="0">
                          <a:effectLst/>
                          <a:latin typeface="微软雅黑" panose="020B0503020204020204" charset="-122"/>
                          <a:ea typeface="微软雅黑" panose="020B0503020204020204" charset="-122"/>
                          <a:cs typeface="微软雅黑" panose="020B0503020204020204" charset="-122"/>
                        </a:rPr>
                        <a:t>架构</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ARM MaliG72 MP12</a:t>
                      </a:r>
                      <a:endParaRPr lang="en-US" sz="1600" dirty="0">
                        <a:effectLst/>
                        <a:latin typeface="微软雅黑" panose="020B0503020204020204" charset="-122"/>
                        <a:ea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双通道</a:t>
                      </a:r>
                      <a:r>
                        <a:rPr lang="en-US" altLang="zh-CN" sz="1600" dirty="0">
                          <a:effectLst/>
                          <a:latin typeface="微软雅黑" panose="020B0503020204020204" charset="-122"/>
                          <a:ea typeface="微软雅黑" panose="020B0503020204020204" charset="-122"/>
                          <a:cs typeface="微软雅黑" panose="020B0503020204020204" charset="-122"/>
                        </a:rPr>
                        <a:t>LPDDR4X-1833</a:t>
                      </a:r>
                      <a:endParaRPr lang="en-US" altLang="zh-CN"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effectLst/>
                          <a:latin typeface="微软雅黑" panose="020B0503020204020204" charset="-122"/>
                          <a:ea typeface="微软雅黑" panose="020B0503020204020204" charset="-122"/>
                          <a:cs typeface="微软雅黑" panose="020B0503020204020204" charset="-122"/>
                        </a:rPr>
                        <a:t>2017</a:t>
                      </a:r>
                      <a:r>
                        <a:rPr lang="zh-CN" altLang="en-US" sz="1600" dirty="0">
                          <a:effectLst/>
                          <a:latin typeface="微软雅黑" panose="020B0503020204020204" charset="-122"/>
                          <a:ea typeface="微软雅黑" panose="020B0503020204020204" charset="-122"/>
                          <a:cs typeface="微软雅黑" panose="020B0503020204020204" charset="-122"/>
                        </a:rPr>
                        <a:t>年</a:t>
                      </a:r>
                      <a:r>
                        <a:rPr lang="en-US" sz="1600" dirty="0">
                          <a:effectLst/>
                          <a:latin typeface="微软雅黑" panose="020B0503020204020204" charset="-122"/>
                          <a:ea typeface="微软雅黑" panose="020B0503020204020204" charset="-122"/>
                          <a:cs typeface="微软雅黑" panose="020B0503020204020204" charset="-122"/>
                        </a:rPr>
                        <a:t>Q4</a:t>
                      </a:r>
                      <a:endParaRPr 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特点：引入了</a:t>
                      </a:r>
                      <a:r>
                        <a:rPr lang="en-US" altLang="zh-CN" sz="1600" dirty="0">
                          <a:effectLst/>
                          <a:latin typeface="微软雅黑" panose="020B0503020204020204" charset="-122"/>
                          <a:ea typeface="微软雅黑" panose="020B0503020204020204" charset="-122"/>
                          <a:cs typeface="微软雅黑" panose="020B0503020204020204" charset="-122"/>
                        </a:rPr>
                        <a:t>AI</a:t>
                      </a:r>
                      <a:r>
                        <a:rPr lang="zh-CN" altLang="en-US" sz="1600" dirty="0">
                          <a:effectLst/>
                          <a:latin typeface="微软雅黑" panose="020B0503020204020204" charset="-122"/>
                          <a:ea typeface="微软雅黑" panose="020B0503020204020204" charset="-122"/>
                          <a:cs typeface="微软雅黑" panose="020B0503020204020204" charset="-122"/>
                        </a:rPr>
                        <a:t>人工智能芯片的支持</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anchor="ctr"/>
                </a:tc>
              </a:tr>
              <a:tr h="1146810">
                <a:tc>
                  <a:txBody>
                    <a:bodyPr/>
                    <a:lstStyle/>
                    <a:p>
                      <a:r>
                        <a:rPr lang="en-US" sz="1800" dirty="0">
                          <a:effectLst/>
                          <a:latin typeface="微软雅黑" panose="020B0503020204020204" charset="-122"/>
                          <a:ea typeface="微软雅黑" panose="020B0503020204020204" charset="-122"/>
                        </a:rPr>
                        <a:t>Kirin 980</a:t>
                      </a:r>
                      <a:endParaRPr lang="en-US" sz="1800" dirty="0">
                        <a:effectLst/>
                        <a:latin typeface="微软雅黑" panose="020B0503020204020204" charset="-122"/>
                        <a:ea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TSMC  7 nm FinFET</a:t>
                      </a:r>
                      <a:endParaRPr lang="en-US" sz="1600" dirty="0">
                        <a:effectLst/>
                        <a:latin typeface="微软雅黑" panose="020B0503020204020204" charset="-122"/>
                        <a:ea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ARMv8-A</a:t>
                      </a:r>
                      <a:endParaRPr lang="en-US" sz="1600" dirty="0">
                        <a:effectLst/>
                        <a:latin typeface="微软雅黑" panose="020B0503020204020204" charset="-122"/>
                        <a:ea typeface="微软雅黑" panose="020B0503020204020204" charset="-122"/>
                      </a:endParaRPr>
                    </a:p>
                  </a:txBody>
                  <a:tcPr anchor="ctr"/>
                </a:tc>
                <a:tc>
                  <a:txBody>
                    <a:bodyPr/>
                    <a:lstStyle/>
                    <a:p>
                      <a:r>
                        <a:rPr lang="en-US" altLang="zh-CN" sz="1600" kern="1200" dirty="0">
                          <a:effectLst/>
                          <a:latin typeface="微软雅黑" panose="020B0503020204020204" charset="-122"/>
                          <a:ea typeface="微软雅黑" panose="020B0503020204020204" charset="-122"/>
                          <a:cs typeface="微软雅黑" panose="020B0503020204020204" charset="-122"/>
                        </a:rPr>
                        <a:t>(2+2)+4  DynamIQ</a:t>
                      </a:r>
                      <a:r>
                        <a:rPr lang="zh-CN" altLang="en-US" sz="1600" kern="1200" dirty="0">
                          <a:effectLst/>
                          <a:latin typeface="微软雅黑" panose="020B0503020204020204" charset="-122"/>
                          <a:ea typeface="微软雅黑" panose="020B0503020204020204" charset="-122"/>
                          <a:cs typeface="微软雅黑" panose="020B0503020204020204" charset="-122"/>
                        </a:rPr>
                        <a:t>架构</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kern="1200" dirty="0">
                          <a:effectLst/>
                          <a:latin typeface="微软雅黑" panose="020B0503020204020204" charset="-122"/>
                          <a:ea typeface="微软雅黑" panose="020B0503020204020204" charset="-122"/>
                          <a:cs typeface="微软雅黑" panose="020B0503020204020204" charset="-122"/>
                        </a:rPr>
                        <a:t> (Cortex-A76H 2.6GHz </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kern="1200" dirty="0">
                          <a:effectLst/>
                          <a:latin typeface="微软雅黑" panose="020B0503020204020204" charset="-122"/>
                          <a:ea typeface="微软雅黑" panose="020B0503020204020204" charset="-122"/>
                          <a:cs typeface="微软雅黑" panose="020B0503020204020204" charset="-122"/>
                        </a:rPr>
                        <a:t>+Cortex-A76L 1.92GH) +Cortex-A55 1.8GHz</a:t>
                      </a:r>
                      <a:endParaRPr lang="en-US" altLang="zh-CN" sz="1600" kern="1200" dirty="0">
                        <a:solidFill>
                          <a:schemeClr val="tx1"/>
                        </a:solidFill>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en-US" sz="1600" dirty="0">
                          <a:effectLst/>
                          <a:latin typeface="微软雅黑" panose="020B0503020204020204" charset="-122"/>
                          <a:ea typeface="微软雅黑" panose="020B0503020204020204" charset="-122"/>
                        </a:rPr>
                        <a:t>ARM</a:t>
                      </a:r>
                      <a:endParaRPr lang="en-US" sz="1600" dirty="0">
                        <a:effectLst/>
                        <a:latin typeface="微软雅黑" panose="020B0503020204020204" charset="-122"/>
                        <a:ea typeface="微软雅黑" panose="020B0503020204020204" charset="-122"/>
                      </a:endParaRPr>
                    </a:p>
                    <a:p>
                      <a:r>
                        <a:rPr lang="en-US" sz="1600" dirty="0">
                          <a:effectLst/>
                          <a:latin typeface="微软雅黑" panose="020B0503020204020204" charset="-122"/>
                          <a:ea typeface="微软雅黑" panose="020B0503020204020204" charset="-122"/>
                        </a:rPr>
                        <a:t>MaliG76 MP10</a:t>
                      </a:r>
                      <a:endParaRPr lang="en-US" sz="1600" dirty="0">
                        <a:effectLst/>
                        <a:latin typeface="微软雅黑" panose="020B0503020204020204" charset="-122"/>
                        <a:ea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双通道</a:t>
                      </a:r>
                      <a:r>
                        <a:rPr lang="en-US" sz="1600" dirty="0">
                          <a:effectLst/>
                          <a:latin typeface="微软雅黑" panose="020B0503020204020204" charset="-122"/>
                          <a:ea typeface="微软雅黑" panose="020B0503020204020204" charset="-122"/>
                          <a:cs typeface="微软雅黑" panose="020B0503020204020204" charset="-122"/>
                        </a:rPr>
                        <a:t>LPDDR4X-4266</a:t>
                      </a:r>
                      <a:endParaRPr lang="en-US" sz="16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kern="1200" dirty="0">
                          <a:effectLst/>
                          <a:latin typeface="微软雅黑" panose="020B0503020204020204" charset="-122"/>
                          <a:ea typeface="微软雅黑" panose="020B0503020204020204" charset="-122"/>
                          <a:cs typeface="微软雅黑" panose="020B0503020204020204" charset="-122"/>
                        </a:rPr>
                        <a:t>2018</a:t>
                      </a:r>
                      <a:r>
                        <a:rPr lang="zh-CN" altLang="en-US" sz="1600" kern="1200" dirty="0">
                          <a:effectLst/>
                          <a:latin typeface="微软雅黑" panose="020B0503020204020204" charset="-122"/>
                          <a:ea typeface="微软雅黑" panose="020B0503020204020204" charset="-122"/>
                          <a:cs typeface="微软雅黑" panose="020B0503020204020204" charset="-122"/>
                        </a:rPr>
                        <a:t>年</a:t>
                      </a:r>
                      <a:r>
                        <a:rPr lang="en-US" altLang="zh-CN" sz="1600" kern="1200" dirty="0">
                          <a:effectLst/>
                          <a:latin typeface="微软雅黑" panose="020B0503020204020204" charset="-122"/>
                          <a:ea typeface="微软雅黑" panose="020B0503020204020204" charset="-122"/>
                          <a:cs typeface="微软雅黑" panose="020B0503020204020204" charset="-122"/>
                        </a:rPr>
                        <a:t>Q4</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txBody>
                  <a:tcPr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特点：双核</a:t>
                      </a:r>
                      <a:r>
                        <a:rPr lang="en-US" altLang="zh-CN" sz="1600" dirty="0">
                          <a:effectLst/>
                          <a:latin typeface="微软雅黑" panose="020B0503020204020204" charset="-122"/>
                          <a:ea typeface="微软雅黑" panose="020B0503020204020204" charset="-122"/>
                          <a:cs typeface="微软雅黑" panose="020B0503020204020204" charset="-122"/>
                        </a:rPr>
                        <a:t>NPU</a:t>
                      </a:r>
                      <a:endParaRPr lang="en-US" altLang="zh-CN" sz="1600" dirty="0">
                        <a:effectLst/>
                        <a:latin typeface="微软雅黑" panose="020B0503020204020204" charset="-122"/>
                        <a:ea typeface="微软雅黑" panose="020B0503020204020204" charset="-122"/>
                        <a:cs typeface="微软雅黑" panose="020B0503020204020204" charset="-122"/>
                      </a:endParaRPr>
                    </a:p>
                  </a:txBody>
                  <a:tcPr anchor="ct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idx="1"/>
          </p:nvPr>
        </p:nvSpPr>
        <p:spPr>
          <a:xfrm>
            <a:off x="539750" y="2349500"/>
            <a:ext cx="8604250" cy="4319588"/>
          </a:xfrm>
        </p:spPr>
        <p:txBody>
          <a:bodyPr/>
          <a:lstStyle/>
          <a:p>
            <a:pPr>
              <a:lnSpc>
                <a:spcPct val="90000"/>
              </a:lnSpc>
              <a:buFont typeface="Wingdings" panose="05000000000000000000" pitchFamily="2" charset="2"/>
              <a:buNone/>
              <a:defRPr/>
            </a:pPr>
            <a:r>
              <a:rPr lang="en-US" altLang="zh-CN" sz="2400" b="1" dirty="0" smtClean="0">
                <a:solidFill>
                  <a:srgbClr val="000000"/>
                </a:solidFill>
              </a:rPr>
              <a:t>【</a:t>
            </a:r>
            <a:r>
              <a:rPr lang="zh-CN" altLang="en-US" sz="2400" b="1" dirty="0" smtClean="0">
                <a:solidFill>
                  <a:srgbClr val="000000"/>
                </a:solidFill>
              </a:rPr>
              <a:t>例</a:t>
            </a:r>
            <a:r>
              <a:rPr lang="en-US" altLang="zh-CN" sz="2400" b="1" dirty="0" smtClean="0">
                <a:solidFill>
                  <a:srgbClr val="000000"/>
                </a:solidFill>
              </a:rPr>
              <a:t>】</a:t>
            </a:r>
            <a:r>
              <a:rPr lang="zh-CN" altLang="en-US" sz="2400" b="1" dirty="0">
                <a:solidFill>
                  <a:srgbClr val="000000"/>
                </a:solidFill>
              </a:rPr>
              <a:t>假设针对</a:t>
            </a:r>
            <a:r>
              <a:rPr lang="zh-CN" altLang="en-US" sz="2400" b="1" u="sng" dirty="0">
                <a:solidFill>
                  <a:srgbClr val="0000FF"/>
                </a:solidFill>
              </a:rPr>
              <a:t>一个测试程序</a:t>
            </a:r>
            <a:r>
              <a:rPr lang="zh-CN" altLang="en-US" sz="2400" b="1" dirty="0">
                <a:solidFill>
                  <a:srgbClr val="000000"/>
                </a:solidFill>
              </a:rPr>
              <a:t>有如下的测量值：</a:t>
            </a:r>
            <a:endParaRPr lang="zh-CN" altLang="en-US" sz="2400" b="1" dirty="0">
              <a:solidFill>
                <a:srgbClr val="FFFFFF"/>
              </a:solidFill>
            </a:endParaRPr>
          </a:p>
          <a:p>
            <a:pPr>
              <a:lnSpc>
                <a:spcPct val="90000"/>
              </a:lnSpc>
              <a:buFont typeface="Wingdings" panose="05000000000000000000" pitchFamily="2" charset="2"/>
              <a:buNone/>
              <a:defRPr/>
            </a:pPr>
            <a:r>
              <a:rPr lang="en-US" altLang="zh-CN" sz="2400" b="1" dirty="0">
                <a:solidFill>
                  <a:srgbClr val="FF00FF"/>
                </a:solidFill>
              </a:rPr>
              <a:t>                </a:t>
            </a:r>
            <a:r>
              <a:rPr lang="en-US" altLang="zh-CN" sz="2400" b="1" dirty="0">
                <a:solidFill>
                  <a:srgbClr val="0000FF"/>
                </a:solidFill>
              </a:rPr>
              <a:t>FP</a:t>
            </a:r>
            <a:r>
              <a:rPr lang="zh-CN" altLang="en-US" sz="2400" b="1" dirty="0">
                <a:solidFill>
                  <a:srgbClr val="0000FF"/>
                </a:solidFill>
              </a:rPr>
              <a:t>指令（包括</a:t>
            </a:r>
            <a:r>
              <a:rPr lang="en-US" altLang="zh-CN" sz="2400" b="1" dirty="0">
                <a:solidFill>
                  <a:srgbClr val="0000FF"/>
                </a:solidFill>
              </a:rPr>
              <a:t>FPSRQ</a:t>
            </a:r>
            <a:r>
              <a:rPr lang="zh-CN" altLang="en-US" sz="2400" b="1" dirty="0">
                <a:solidFill>
                  <a:srgbClr val="0000FF"/>
                </a:solidFill>
              </a:rPr>
              <a:t>指令）的执行频度 </a:t>
            </a:r>
            <a:r>
              <a:rPr lang="en-US" altLang="zh-CN" sz="2400" b="1" dirty="0">
                <a:solidFill>
                  <a:srgbClr val="0000FF"/>
                </a:solidFill>
              </a:rPr>
              <a:t>= 25%</a:t>
            </a:r>
            <a:endParaRPr lang="en-US" altLang="zh-CN" sz="2400" b="1" dirty="0">
              <a:solidFill>
                <a:srgbClr val="FFFF00"/>
              </a:solidFill>
            </a:endParaRPr>
          </a:p>
          <a:p>
            <a:pPr>
              <a:lnSpc>
                <a:spcPct val="90000"/>
              </a:lnSpc>
              <a:buFont typeface="Wingdings" panose="05000000000000000000" pitchFamily="2" charset="2"/>
              <a:buNone/>
              <a:defRPr/>
            </a:pPr>
            <a:r>
              <a:rPr lang="en-US" altLang="zh-CN" sz="2400" b="1" dirty="0">
                <a:solidFill>
                  <a:srgbClr val="0000FF"/>
                </a:solidFill>
              </a:rPr>
              <a:t>                FP</a:t>
            </a:r>
            <a:r>
              <a:rPr lang="zh-CN" altLang="en-US" sz="2400" b="1" dirty="0">
                <a:solidFill>
                  <a:srgbClr val="0000FF"/>
                </a:solidFill>
              </a:rPr>
              <a:t>指令的平均</a:t>
            </a:r>
            <a:r>
              <a:rPr lang="en-US" altLang="zh-CN" sz="2400" b="1" dirty="0">
                <a:solidFill>
                  <a:srgbClr val="0000FF"/>
                </a:solidFill>
              </a:rPr>
              <a:t>CPI = 4.0</a:t>
            </a:r>
            <a:endParaRPr lang="en-US" altLang="zh-CN" sz="2400" b="1" dirty="0">
              <a:solidFill>
                <a:srgbClr val="FFFF00"/>
              </a:solidFill>
            </a:endParaRPr>
          </a:p>
          <a:p>
            <a:pPr>
              <a:lnSpc>
                <a:spcPct val="90000"/>
              </a:lnSpc>
              <a:buFont typeface="Wingdings" panose="05000000000000000000" pitchFamily="2" charset="2"/>
              <a:buNone/>
              <a:defRPr/>
            </a:pPr>
            <a:r>
              <a:rPr lang="zh-CN" altLang="en-US" sz="2400" b="1" dirty="0">
                <a:solidFill>
                  <a:srgbClr val="000000"/>
                </a:solidFill>
              </a:rPr>
              <a:t>                其他指令的平均</a:t>
            </a:r>
            <a:r>
              <a:rPr lang="en-US" altLang="zh-CN" sz="2400" b="1" dirty="0">
                <a:solidFill>
                  <a:srgbClr val="000000"/>
                </a:solidFill>
              </a:rPr>
              <a:t>CPI = 1.33</a:t>
            </a:r>
            <a:endParaRPr lang="en-US" altLang="zh-CN" sz="2400" b="1" dirty="0">
              <a:solidFill>
                <a:srgbClr val="FFFFFF"/>
              </a:solidFill>
            </a:endParaRPr>
          </a:p>
          <a:p>
            <a:pPr>
              <a:lnSpc>
                <a:spcPct val="90000"/>
              </a:lnSpc>
              <a:buFont typeface="Wingdings" panose="05000000000000000000" pitchFamily="2" charset="2"/>
              <a:buNone/>
              <a:defRPr/>
            </a:pPr>
            <a:r>
              <a:rPr lang="en-US" altLang="zh-CN" sz="2400" b="1" dirty="0">
                <a:solidFill>
                  <a:srgbClr val="990000"/>
                </a:solidFill>
              </a:rPr>
              <a:t>                FPSRQ</a:t>
            </a:r>
            <a:r>
              <a:rPr lang="zh-CN" altLang="en-US" sz="2400" b="1" dirty="0">
                <a:solidFill>
                  <a:srgbClr val="990000"/>
                </a:solidFill>
              </a:rPr>
              <a:t>指令的执行频度 </a:t>
            </a:r>
            <a:r>
              <a:rPr lang="en-US" altLang="zh-CN" sz="2400" b="1" dirty="0">
                <a:solidFill>
                  <a:srgbClr val="990000"/>
                </a:solidFill>
              </a:rPr>
              <a:t>= 2%</a:t>
            </a:r>
            <a:endParaRPr lang="en-US" altLang="zh-CN" sz="2400" b="1" dirty="0">
              <a:solidFill>
                <a:srgbClr val="66FFFF"/>
              </a:solidFill>
            </a:endParaRPr>
          </a:p>
          <a:p>
            <a:pPr>
              <a:lnSpc>
                <a:spcPct val="90000"/>
              </a:lnSpc>
              <a:buFont typeface="Wingdings" panose="05000000000000000000" pitchFamily="2" charset="2"/>
              <a:buNone/>
              <a:defRPr/>
            </a:pPr>
            <a:r>
              <a:rPr lang="en-US" altLang="zh-CN" sz="2400" b="1" dirty="0">
                <a:solidFill>
                  <a:srgbClr val="990000"/>
                </a:solidFill>
              </a:rPr>
              <a:t>                FPSRQ</a:t>
            </a:r>
            <a:r>
              <a:rPr lang="zh-CN" altLang="en-US" sz="2400" b="1" dirty="0">
                <a:solidFill>
                  <a:srgbClr val="990000"/>
                </a:solidFill>
              </a:rPr>
              <a:t>指令的</a:t>
            </a:r>
            <a:r>
              <a:rPr lang="en-US" altLang="zh-CN" sz="2400" b="1" dirty="0">
                <a:solidFill>
                  <a:srgbClr val="990000"/>
                </a:solidFill>
              </a:rPr>
              <a:t>CPI = 20</a:t>
            </a:r>
            <a:endParaRPr lang="en-US" altLang="zh-CN" sz="2400" b="1" dirty="0">
              <a:solidFill>
                <a:srgbClr val="66FFFF"/>
              </a:solidFill>
            </a:endParaRPr>
          </a:p>
          <a:p>
            <a:pPr>
              <a:lnSpc>
                <a:spcPct val="90000"/>
              </a:lnSpc>
              <a:buFont typeface="Wingdings" panose="05000000000000000000" pitchFamily="2" charset="2"/>
              <a:buNone/>
              <a:defRPr/>
            </a:pPr>
            <a:r>
              <a:rPr lang="zh-CN" altLang="en-US" sz="2400" b="1" dirty="0">
                <a:solidFill>
                  <a:srgbClr val="000000"/>
                </a:solidFill>
              </a:rPr>
              <a:t>               假定有两种备选的设计方案</a:t>
            </a:r>
            <a:r>
              <a:rPr lang="en-US" altLang="zh-CN" sz="2400" b="1" dirty="0">
                <a:solidFill>
                  <a:srgbClr val="000000"/>
                </a:solidFill>
              </a:rPr>
              <a:t>:</a:t>
            </a:r>
            <a:r>
              <a:rPr lang="zh-CN" altLang="en-US" sz="2400" b="1" dirty="0">
                <a:solidFill>
                  <a:srgbClr val="000000"/>
                </a:solidFill>
              </a:rPr>
              <a:t> </a:t>
            </a:r>
            <a:endParaRPr lang="zh-CN" altLang="en-US" sz="2400" b="1" dirty="0">
              <a:solidFill>
                <a:srgbClr val="FFFFFF"/>
              </a:solidFill>
            </a:endParaRPr>
          </a:p>
          <a:p>
            <a:pPr>
              <a:lnSpc>
                <a:spcPct val="90000"/>
              </a:lnSpc>
              <a:buFont typeface="Wingdings" panose="05000000000000000000" pitchFamily="2" charset="2"/>
              <a:buNone/>
              <a:defRPr/>
            </a:pPr>
            <a:r>
              <a:rPr lang="zh-CN" altLang="en-US" sz="2400" b="1" dirty="0">
                <a:solidFill>
                  <a:srgbClr val="0033FF"/>
                </a:solidFill>
              </a:rPr>
              <a:t>                   </a:t>
            </a:r>
            <a:r>
              <a:rPr lang="zh-CN" altLang="en-US" sz="2400" b="1" dirty="0" smtClean="0">
                <a:solidFill>
                  <a:srgbClr val="0033FF"/>
                </a:solidFill>
              </a:rPr>
              <a:t> </a:t>
            </a:r>
            <a:r>
              <a:rPr lang="zh-CN" altLang="en-US" sz="2400" b="1" dirty="0">
                <a:solidFill>
                  <a:srgbClr val="0033FF"/>
                </a:solidFill>
              </a:rPr>
              <a:t>一种</a:t>
            </a:r>
            <a:r>
              <a:rPr lang="zh-CN" altLang="en-US" sz="2400" b="1" dirty="0">
                <a:solidFill>
                  <a:srgbClr val="000000"/>
                </a:solidFill>
              </a:rPr>
              <a:t>是将</a:t>
            </a:r>
            <a:r>
              <a:rPr lang="en-US" altLang="zh-CN" sz="2400" b="1" dirty="0">
                <a:solidFill>
                  <a:srgbClr val="000000"/>
                </a:solidFill>
              </a:rPr>
              <a:t>FPSRQ</a:t>
            </a:r>
            <a:r>
              <a:rPr lang="zh-CN" altLang="en-US" sz="2400" b="1" dirty="0">
                <a:solidFill>
                  <a:srgbClr val="000000"/>
                </a:solidFill>
              </a:rPr>
              <a:t>的</a:t>
            </a:r>
            <a:r>
              <a:rPr lang="en-US" altLang="zh-CN" sz="2400" b="1" dirty="0">
                <a:solidFill>
                  <a:srgbClr val="000000"/>
                </a:solidFill>
              </a:rPr>
              <a:t>CPI</a:t>
            </a:r>
            <a:r>
              <a:rPr lang="zh-CN" altLang="en-US" sz="2400" b="1" dirty="0">
                <a:solidFill>
                  <a:srgbClr val="000000"/>
                </a:solidFill>
              </a:rPr>
              <a:t>减至</a:t>
            </a:r>
            <a:r>
              <a:rPr lang="en-US" altLang="zh-CN" sz="2400" b="1" dirty="0">
                <a:solidFill>
                  <a:srgbClr val="000000"/>
                </a:solidFill>
              </a:rPr>
              <a:t>2</a:t>
            </a:r>
            <a:r>
              <a:rPr lang="zh-CN" altLang="en-US" sz="2400" b="1" dirty="0">
                <a:solidFill>
                  <a:srgbClr val="000000"/>
                </a:solidFill>
              </a:rPr>
              <a:t>；</a:t>
            </a:r>
            <a:r>
              <a:rPr lang="zh-CN" altLang="en-US" sz="1800" b="1" dirty="0">
                <a:solidFill>
                  <a:srgbClr val="000000"/>
                </a:solidFill>
              </a:rPr>
              <a:t>（减少</a:t>
            </a:r>
            <a:r>
              <a:rPr lang="en-US" altLang="zh-CN" sz="1800" b="1" dirty="0">
                <a:solidFill>
                  <a:srgbClr val="000000"/>
                </a:solidFill>
              </a:rPr>
              <a:t>20/2=10</a:t>
            </a:r>
            <a:r>
              <a:rPr lang="zh-CN" altLang="en-US" sz="1800" b="1" dirty="0">
                <a:solidFill>
                  <a:srgbClr val="000000"/>
                </a:solidFill>
              </a:rPr>
              <a:t>倍）</a:t>
            </a:r>
            <a:endParaRPr lang="zh-CN" altLang="en-US" sz="1800" b="1" dirty="0">
              <a:solidFill>
                <a:srgbClr val="FFFFFF"/>
              </a:solidFill>
            </a:endParaRPr>
          </a:p>
          <a:p>
            <a:pPr>
              <a:lnSpc>
                <a:spcPct val="90000"/>
              </a:lnSpc>
              <a:buFont typeface="Wingdings" panose="05000000000000000000" pitchFamily="2" charset="2"/>
              <a:buNone/>
              <a:defRPr/>
            </a:pPr>
            <a:r>
              <a:rPr lang="zh-CN" altLang="en-US" sz="2400" b="1" dirty="0">
                <a:solidFill>
                  <a:srgbClr val="0033FF"/>
                </a:solidFill>
              </a:rPr>
              <a:t>                    另一种</a:t>
            </a:r>
            <a:r>
              <a:rPr lang="zh-CN" altLang="en-US" sz="2400" b="1" dirty="0">
                <a:solidFill>
                  <a:srgbClr val="000000"/>
                </a:solidFill>
              </a:rPr>
              <a:t>是将所有</a:t>
            </a:r>
            <a:r>
              <a:rPr lang="en-US" altLang="zh-CN" sz="2400" b="1" dirty="0">
                <a:solidFill>
                  <a:srgbClr val="000000"/>
                </a:solidFill>
              </a:rPr>
              <a:t>FP</a:t>
            </a:r>
            <a:r>
              <a:rPr lang="zh-CN" altLang="en-US" sz="2400" b="1" dirty="0">
                <a:solidFill>
                  <a:srgbClr val="000000"/>
                </a:solidFill>
              </a:rPr>
              <a:t>的</a:t>
            </a:r>
            <a:r>
              <a:rPr lang="en-US" altLang="zh-CN" sz="2400" b="1" dirty="0">
                <a:solidFill>
                  <a:srgbClr val="000000"/>
                </a:solidFill>
              </a:rPr>
              <a:t>CPI</a:t>
            </a:r>
            <a:r>
              <a:rPr lang="zh-CN" altLang="en-US" sz="2400" b="1" dirty="0">
                <a:solidFill>
                  <a:srgbClr val="000000"/>
                </a:solidFill>
              </a:rPr>
              <a:t>减至</a:t>
            </a:r>
            <a:r>
              <a:rPr lang="en-US" altLang="zh-CN" sz="2400" b="1" dirty="0">
                <a:solidFill>
                  <a:srgbClr val="000000"/>
                </a:solidFill>
              </a:rPr>
              <a:t>2.5</a:t>
            </a:r>
            <a:r>
              <a:rPr lang="zh-CN" altLang="en-US" sz="2400" b="1" dirty="0">
                <a:solidFill>
                  <a:srgbClr val="000000"/>
                </a:solidFill>
              </a:rPr>
              <a:t>。</a:t>
            </a:r>
            <a:r>
              <a:rPr lang="zh-CN" altLang="en-US" sz="1800" b="1" dirty="0">
                <a:solidFill>
                  <a:srgbClr val="000000"/>
                </a:solidFill>
              </a:rPr>
              <a:t>（减少</a:t>
            </a:r>
            <a:r>
              <a:rPr lang="en-US" altLang="zh-CN" sz="1800" b="1" dirty="0">
                <a:solidFill>
                  <a:srgbClr val="000000"/>
                </a:solidFill>
              </a:rPr>
              <a:t>4/2.5=1.6</a:t>
            </a:r>
            <a:r>
              <a:rPr lang="zh-CN" altLang="en-US" sz="1800" b="1" dirty="0">
                <a:solidFill>
                  <a:srgbClr val="000000"/>
                </a:solidFill>
              </a:rPr>
              <a:t>倍）</a:t>
            </a:r>
            <a:endParaRPr lang="zh-CN" altLang="en-US" sz="1800" b="1" dirty="0">
              <a:solidFill>
                <a:srgbClr val="FFFFFF"/>
              </a:solidFill>
            </a:endParaRPr>
          </a:p>
          <a:p>
            <a:pPr>
              <a:lnSpc>
                <a:spcPct val="90000"/>
              </a:lnSpc>
              <a:buFont typeface="Wingdings" panose="05000000000000000000" pitchFamily="2" charset="2"/>
              <a:buNone/>
              <a:defRPr/>
            </a:pPr>
            <a:r>
              <a:rPr lang="zh-CN" altLang="en-US" sz="2400" b="1" dirty="0">
                <a:solidFill>
                  <a:srgbClr val="000000"/>
                </a:solidFill>
              </a:rPr>
              <a:t>               下面用</a:t>
            </a:r>
            <a:r>
              <a:rPr lang="en-US" altLang="zh-CN" sz="2400" b="1" dirty="0">
                <a:solidFill>
                  <a:srgbClr val="000000"/>
                </a:solidFill>
              </a:rPr>
              <a:t>CPU</a:t>
            </a:r>
            <a:r>
              <a:rPr lang="zh-CN" altLang="en-US" sz="2400" b="1" dirty="0">
                <a:solidFill>
                  <a:srgbClr val="000000"/>
                </a:solidFill>
              </a:rPr>
              <a:t>性能公式比较这两种方案。</a:t>
            </a:r>
            <a:endParaRPr lang="zh-CN" altLang="en-US" sz="2400" b="1" dirty="0">
              <a:solidFill>
                <a:srgbClr val="000000"/>
              </a:solidFill>
            </a:endParaRPr>
          </a:p>
        </p:txBody>
      </p:sp>
      <p:sp>
        <p:nvSpPr>
          <p:cNvPr id="104452" name="Text Box 4"/>
          <p:cNvSpPr txBox="1">
            <a:spLocks noChangeArrowheads="1"/>
          </p:cNvSpPr>
          <p:nvPr/>
        </p:nvSpPr>
        <p:spPr bwMode="auto">
          <a:xfrm>
            <a:off x="684213" y="404813"/>
            <a:ext cx="7848600" cy="1800225"/>
          </a:xfrm>
          <a:prstGeom prst="rect">
            <a:avLst/>
          </a:prstGeom>
          <a:noFill/>
          <a:ln w="9525">
            <a:noFill/>
            <a:miter lim="800000"/>
          </a:ln>
          <a:effectLst/>
        </p:spPr>
        <p:txBody>
          <a:bodyPr>
            <a:spAutoFit/>
          </a:bodyPr>
          <a:lstStyle/>
          <a:p>
            <a:pPr eaLnBrk="1" hangingPunct="1">
              <a:spcBef>
                <a:spcPct val="50000"/>
              </a:spcBef>
              <a:defRPr/>
            </a:pPr>
            <a:r>
              <a:rPr lang="zh-CN" altLang="en-US" sz="2800" b="1" dirty="0">
                <a:solidFill>
                  <a:srgbClr val="000000"/>
                </a:solidFill>
              </a:rPr>
              <a:t>        下面是</a:t>
            </a:r>
            <a:r>
              <a:rPr lang="zh-CN" altLang="en-US" sz="2800" b="1" dirty="0" smtClean="0">
                <a:solidFill>
                  <a:srgbClr val="000000"/>
                </a:solidFill>
              </a:rPr>
              <a:t>对前面例题的</a:t>
            </a:r>
            <a:r>
              <a:rPr lang="zh-CN" altLang="en-US" sz="2800" b="1" dirty="0">
                <a:solidFill>
                  <a:srgbClr val="000000"/>
                </a:solidFill>
              </a:rPr>
              <a:t>两种设计方案，改用指令的</a:t>
            </a:r>
            <a:r>
              <a:rPr lang="zh-CN" altLang="en-US" sz="2800" b="1" dirty="0">
                <a:solidFill>
                  <a:srgbClr val="0033FF"/>
                </a:solidFill>
              </a:rPr>
              <a:t>执行频度</a:t>
            </a:r>
            <a:r>
              <a:rPr lang="zh-CN" altLang="en-US" sz="2800" b="1" dirty="0">
                <a:solidFill>
                  <a:srgbClr val="000000"/>
                </a:solidFill>
              </a:rPr>
              <a:t>和指令</a:t>
            </a:r>
            <a:r>
              <a:rPr lang="en-US" altLang="zh-CN" sz="2800" b="1" dirty="0">
                <a:solidFill>
                  <a:srgbClr val="0033FF"/>
                </a:solidFill>
              </a:rPr>
              <a:t>CPI</a:t>
            </a:r>
            <a:r>
              <a:rPr lang="zh-CN" altLang="en-US" sz="2800" b="1" dirty="0">
                <a:solidFill>
                  <a:srgbClr val="000000"/>
                </a:solidFill>
              </a:rPr>
              <a:t>来分析，在实际情况中可以通过仿真或使用硬件仪器来测量相应的指标。下面通过例子来说明上述</a:t>
            </a:r>
            <a:r>
              <a:rPr lang="en-US" altLang="zh-CN" sz="2800" b="1" dirty="0">
                <a:solidFill>
                  <a:srgbClr val="000000"/>
                </a:solidFill>
              </a:rPr>
              <a:t>CPU</a:t>
            </a:r>
            <a:r>
              <a:rPr lang="zh-CN" altLang="en-US" sz="2800" b="1" dirty="0">
                <a:solidFill>
                  <a:srgbClr val="000000"/>
                </a:solidFill>
              </a:rPr>
              <a:t>性能公式。</a:t>
            </a:r>
            <a:endParaRPr lang="zh-CN" altLang="en-US" sz="2800" b="1" dirty="0">
              <a:solidFill>
                <a:srgbClr val="000000"/>
              </a:solidFill>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707" name="Rectangle 3"/>
              <p:cNvSpPr>
                <a:spLocks noGrp="1" noChangeArrowheads="1"/>
              </p:cNvSpPr>
              <p:nvPr>
                <p:ph type="body" sz="half" idx="1"/>
              </p:nvPr>
            </p:nvSpPr>
            <p:spPr>
              <a:xfrm>
                <a:off x="214313" y="555625"/>
                <a:ext cx="8929687" cy="3665538"/>
              </a:xfrm>
            </p:spPr>
            <p:txBody>
              <a:bodyPr/>
              <a:lstStyle/>
              <a:p>
                <a:pPr>
                  <a:lnSpc>
                    <a:spcPct val="150000"/>
                  </a:lnSpc>
                  <a:buNone/>
                </a:pPr>
                <a:r>
                  <a:rPr lang="zh-CN" altLang="en-US" sz="2400" b="1" dirty="0" smtClean="0">
                    <a:solidFill>
                      <a:srgbClr val="000000"/>
                    </a:solidFill>
                    <a:effectLst/>
                  </a:rPr>
                  <a:t>解：由题意可知，方案中只有</a:t>
                </a:r>
                <a:r>
                  <a:rPr lang="en-US" altLang="zh-CN" sz="2400" b="1" dirty="0" smtClean="0">
                    <a:solidFill>
                      <a:srgbClr val="0000FF"/>
                    </a:solidFill>
                    <a:effectLst/>
                  </a:rPr>
                  <a:t>CPI</a:t>
                </a:r>
                <a:r>
                  <a:rPr lang="zh-CN" altLang="en-US" sz="2400" b="1" dirty="0" smtClean="0">
                    <a:solidFill>
                      <a:srgbClr val="000000"/>
                    </a:solidFill>
                    <a:effectLst/>
                  </a:rPr>
                  <a:t>发生了变化，指令执行频度保持不变。首先计算没有任何改变的原始</a:t>
                </a:r>
                <a14:m>
                  <m:oMath xmlns:m="http://schemas.openxmlformats.org/officeDocument/2006/math">
                    <m:r>
                      <a:rPr lang="en-US" altLang="zh-CN" sz="2400" b="0" i="1" smtClean="0">
                        <a:solidFill>
                          <a:srgbClr val="000000"/>
                        </a:solidFill>
                        <a:effectLst/>
                        <a:latin typeface="Cambria Math" panose="02040503050406030204" pitchFamily="18" charset="0"/>
                      </a:rPr>
                      <m:t>𝐶𝑃𝐼</m:t>
                    </m:r>
                    <m:r>
                      <a:rPr lang="en-US" altLang="zh-CN" sz="2400" b="0" i="1" baseline="-25000" smtClean="0">
                        <a:solidFill>
                          <a:srgbClr val="000000"/>
                        </a:solidFill>
                        <a:effectLst/>
                        <a:latin typeface="Cambria Math" panose="02040503050406030204" pitchFamily="18" charset="0"/>
                      </a:rPr>
                      <m:t>𝑜𝑟𝑖𝑔𝑖𝑛𝑎𝑙</m:t>
                    </m:r>
                  </m:oMath>
                </a14:m>
                <a:r>
                  <a:rPr lang="zh-CN" altLang="en-US" sz="2400" b="1" dirty="0" smtClean="0">
                    <a:solidFill>
                      <a:srgbClr val="000000"/>
                    </a:solidFill>
                    <a:effectLst/>
                  </a:rPr>
                  <a:t>  ：</a:t>
                </a:r>
                <a:endParaRPr lang="zh-CN" altLang="en-US" sz="2800" b="1" dirty="0" smtClean="0">
                  <a:solidFill>
                    <a:srgbClr val="000000"/>
                  </a:solidFill>
                  <a:effectLst/>
                </a:endParaRPr>
              </a:p>
            </p:txBody>
          </p:sp>
        </mc:Choice>
        <mc:Fallback>
          <p:sp>
            <p:nvSpPr>
              <p:cNvPr id="72707" name="Rectangle 3"/>
              <p:cNvSpPr>
                <a:spLocks noRot="1" noChangeAspect="1" noMove="1" noResize="1" noEditPoints="1" noAdjustHandles="1" noChangeArrowheads="1" noChangeShapeType="1" noTextEdit="1"/>
              </p:cNvSpPr>
              <p:nvPr>
                <p:ph type="body" sz="half" idx="1"/>
              </p:nvPr>
            </p:nvSpPr>
            <p:spPr>
              <a:xfrm>
                <a:off x="214313" y="555625"/>
                <a:ext cx="8929687" cy="3665538"/>
              </a:xfrm>
              <a:blipFill rotWithShape="1">
                <a:blip r:embed="rId1"/>
                <a:stretch>
                  <a:fillRect l="-4" b="9"/>
                </a:stretch>
              </a:blipFill>
            </p:spPr>
            <p:txBody>
              <a:bodyPr/>
              <a:lstStyle/>
              <a:p>
                <a:r>
                  <a:rPr lang="zh-CN" altLang="en-US">
                    <a:noFill/>
                  </a:rPr>
                  <a:t> </a:t>
                </a:r>
              </a:p>
            </p:txBody>
          </p:sp>
        </mc:Fallback>
      </mc:AlternateContent>
      <p:graphicFrame>
        <p:nvGraphicFramePr>
          <p:cNvPr id="72708" name="对象 2"/>
          <p:cNvGraphicFramePr>
            <a:graphicFrameLocks noChangeAspect="1"/>
          </p:cNvGraphicFramePr>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spid="_x0000_s286785" name="Equation" r:id="rId2" imgW="434975" imgH="676910" progId="Equation.DSMT4">
                  <p:embed/>
                </p:oleObj>
              </mc:Choice>
              <mc:Fallback>
                <p:oleObj name="Equation" r:id="rId2" imgW="434975" imgH="676910" progId="Equation.DSMT4">
                  <p:embed/>
                  <p:pic>
                    <p:nvPicPr>
                      <p:cNvPr id="0" name="图片 2867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4" name="矩形 9"/>
          <p:cNvSpPr>
            <a:spLocks noChangeArrowheads="1"/>
          </p:cNvSpPr>
          <p:nvPr/>
        </p:nvSpPr>
        <p:spPr bwMode="auto">
          <a:xfrm>
            <a:off x="827584" y="5018303"/>
            <a:ext cx="79740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r>
              <a:rPr lang="zh-CN" altLang="en-US" sz="2400" b="1" dirty="0">
                <a:solidFill>
                  <a:srgbClr val="000000"/>
                </a:solidFill>
              </a:rPr>
              <a:t>或 </a:t>
            </a:r>
            <a:r>
              <a:rPr lang="zh-CN" altLang="en-US" sz="2400" b="1" dirty="0" smtClean="0">
                <a:solidFill>
                  <a:srgbClr val="000000"/>
                </a:solidFill>
              </a:rPr>
              <a:t> </a:t>
            </a:r>
            <a:r>
              <a:rPr lang="en-US" altLang="zh-CN" sz="2400" b="1" dirty="0" err="1">
                <a:solidFill>
                  <a:srgbClr val="000000"/>
                </a:solidFill>
              </a:rPr>
              <a:t>CPI</a:t>
            </a:r>
            <a:r>
              <a:rPr lang="en-US" altLang="zh-CN" sz="2400" b="1" baseline="-25000" dirty="0" err="1">
                <a:solidFill>
                  <a:srgbClr val="000000"/>
                </a:solidFill>
              </a:rPr>
              <a:t>withnewfpsrq</a:t>
            </a:r>
            <a:r>
              <a:rPr lang="en-US" altLang="zh-CN" sz="2400" b="1" dirty="0">
                <a:solidFill>
                  <a:srgbClr val="000000"/>
                </a:solidFill>
              </a:rPr>
              <a:t> </a:t>
            </a:r>
            <a:r>
              <a:rPr lang="en-US" altLang="zh-CN" sz="2400" b="1" dirty="0" smtClean="0">
                <a:solidFill>
                  <a:srgbClr val="000000"/>
                </a:solidFill>
              </a:rPr>
              <a:t>=</a:t>
            </a:r>
            <a:endParaRPr lang="en-US" altLang="zh-CN" sz="2400" b="1" dirty="0" smtClean="0">
              <a:solidFill>
                <a:srgbClr val="000000"/>
              </a:solidFill>
            </a:endParaRPr>
          </a:p>
          <a:p>
            <a:r>
              <a:rPr lang="en-US" altLang="zh-CN" sz="2400" b="1" dirty="0" smtClean="0">
                <a:solidFill>
                  <a:srgbClr val="000000"/>
                </a:solidFill>
              </a:rPr>
              <a:t> </a:t>
            </a:r>
            <a:r>
              <a:rPr lang="en-US" altLang="zh-CN" sz="2400" b="1" dirty="0">
                <a:solidFill>
                  <a:srgbClr val="000000"/>
                </a:solidFill>
              </a:rPr>
              <a:t>1.33</a:t>
            </a:r>
            <a:r>
              <a:rPr lang="zh-CN" altLang="zh-CN" sz="2400" b="1" dirty="0">
                <a:solidFill>
                  <a:srgbClr val="000000"/>
                </a:solidFill>
              </a:rPr>
              <a:t>×</a:t>
            </a:r>
            <a:r>
              <a:rPr lang="en-US" altLang="zh-CN" sz="2400" b="1" dirty="0">
                <a:solidFill>
                  <a:srgbClr val="000000"/>
                </a:solidFill>
              </a:rPr>
              <a:t>75% </a:t>
            </a:r>
            <a:r>
              <a:rPr lang="en-US" altLang="zh-CN" sz="2400" b="1" dirty="0" smtClean="0">
                <a:solidFill>
                  <a:srgbClr val="000000"/>
                </a:solidFill>
              </a:rPr>
              <a:t>+</a:t>
            </a:r>
            <a:r>
              <a:rPr lang="en-US" altLang="zh-CN" dirty="0" smtClean="0">
                <a:solidFill>
                  <a:srgbClr val="000000"/>
                </a:solidFill>
              </a:rPr>
              <a:t>( </a:t>
            </a:r>
            <a:r>
              <a:rPr lang="en-US" altLang="zh-CN" sz="2400" b="1" dirty="0" smtClean="0">
                <a:solidFill>
                  <a:srgbClr val="000000"/>
                </a:solidFill>
              </a:rPr>
              <a:t>(4</a:t>
            </a:r>
            <a:r>
              <a:rPr lang="zh-CN" altLang="en-US" sz="2400" b="1" dirty="0" smtClean="0">
                <a:solidFill>
                  <a:srgbClr val="000000"/>
                </a:solidFill>
              </a:rPr>
              <a:t>*</a:t>
            </a:r>
            <a:r>
              <a:rPr lang="en-US" altLang="zh-CN" sz="2400" b="1" dirty="0" smtClean="0">
                <a:solidFill>
                  <a:srgbClr val="000000"/>
                </a:solidFill>
              </a:rPr>
              <a:t>0.25-20</a:t>
            </a:r>
            <a:r>
              <a:rPr lang="zh-CN" altLang="en-US" sz="2400" b="1" dirty="0" smtClean="0">
                <a:solidFill>
                  <a:srgbClr val="000000"/>
                </a:solidFill>
              </a:rPr>
              <a:t>*</a:t>
            </a:r>
            <a:r>
              <a:rPr lang="en-US" altLang="zh-CN" sz="2400" b="1" dirty="0" smtClean="0">
                <a:solidFill>
                  <a:srgbClr val="000000"/>
                </a:solidFill>
              </a:rPr>
              <a:t>0.02)/0.23) </a:t>
            </a:r>
            <a:r>
              <a:rPr lang="zh-CN" altLang="zh-CN" sz="2400" b="1" dirty="0" smtClean="0">
                <a:solidFill>
                  <a:srgbClr val="000000"/>
                </a:solidFill>
              </a:rPr>
              <a:t>×</a:t>
            </a:r>
            <a:r>
              <a:rPr lang="en-US" altLang="zh-CN" sz="2400" b="1" dirty="0">
                <a:solidFill>
                  <a:srgbClr val="000000"/>
                </a:solidFill>
              </a:rPr>
              <a:t>23% +2</a:t>
            </a:r>
            <a:r>
              <a:rPr lang="zh-CN" altLang="zh-CN" sz="2400" b="1" dirty="0">
                <a:solidFill>
                  <a:srgbClr val="000000"/>
                </a:solidFill>
              </a:rPr>
              <a:t>×</a:t>
            </a:r>
            <a:r>
              <a:rPr lang="en-US" altLang="zh-CN" sz="2400" b="1" dirty="0">
                <a:solidFill>
                  <a:srgbClr val="000000"/>
                </a:solidFill>
              </a:rPr>
              <a:t>2% </a:t>
            </a:r>
            <a:endParaRPr lang="en-US" altLang="zh-CN" sz="2400" b="1" dirty="0">
              <a:solidFill>
                <a:srgbClr val="FFFFFF"/>
              </a:solidFill>
            </a:endParaRPr>
          </a:p>
          <a:p>
            <a:r>
              <a:rPr lang="en-US" altLang="zh-CN" sz="2400" b="1" dirty="0" smtClean="0">
                <a:solidFill>
                  <a:srgbClr val="000000"/>
                </a:solidFill>
              </a:rPr>
              <a:t>=</a:t>
            </a:r>
            <a:r>
              <a:rPr lang="en-US" altLang="zh-CN" sz="2400" b="1" dirty="0">
                <a:solidFill>
                  <a:srgbClr val="000000"/>
                </a:solidFill>
              </a:rPr>
              <a:t>0.9975+0.6+0.04 = </a:t>
            </a:r>
            <a:r>
              <a:rPr lang="en-US" altLang="zh-CN" sz="2400" b="1" dirty="0" smtClean="0">
                <a:solidFill>
                  <a:srgbClr val="000000"/>
                </a:solidFill>
              </a:rPr>
              <a:t>1.6375</a:t>
            </a:r>
            <a:endParaRPr lang="zh-CN" altLang="en-US" sz="2400" b="1" dirty="0">
              <a:solidFill>
                <a:srgbClr val="000000"/>
              </a:solidFill>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bwMode="auto">
              <a:xfrm>
                <a:off x="107156" y="1347676"/>
                <a:ext cx="8929687"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0" lang="en-US" altLang="zh-CN" sz="2000" i="1" kern="0" smtClean="0">
                          <a:solidFill>
                            <a:srgbClr val="000000"/>
                          </a:solidFill>
                          <a:latin typeface="Cambria Math" panose="02040503050406030204" pitchFamily="18" charset="0"/>
                        </a:rPr>
                        <m:t>𝑪𝑷𝑰</m:t>
                      </m:r>
                      <m:r>
                        <a:rPr kumimoji="0" lang="en-US" altLang="zh-CN" sz="2000" i="1" kern="0" baseline="-25000" smtClean="0">
                          <a:solidFill>
                            <a:srgbClr val="000000"/>
                          </a:solidFill>
                          <a:latin typeface="Cambria Math" panose="02040503050406030204" pitchFamily="18" charset="0"/>
                        </a:rPr>
                        <m:t>𝒐𝒓𝒊𝒈𝒊𝒏𝒂𝒍</m:t>
                      </m:r>
                      <m:r>
                        <a:rPr kumimoji="0" lang="en-US" altLang="zh-CN" sz="2000" i="1" kern="0" smtClean="0">
                          <a:solidFill>
                            <a:srgbClr val="000000"/>
                          </a:solidFill>
                          <a:latin typeface="Cambria Math" panose="02040503050406030204" pitchFamily="18" charset="0"/>
                        </a:rPr>
                        <m:t>=</m:t>
                      </m:r>
                      <m:nary>
                        <m:naryPr>
                          <m:chr m:val="∑"/>
                          <m:ctrlPr>
                            <a:rPr kumimoji="0" lang="en-US" altLang="zh-CN" sz="2000" i="1" kern="0" smtClean="0">
                              <a:solidFill>
                                <a:srgbClr val="000000"/>
                              </a:solidFill>
                              <a:latin typeface="Cambria Math" panose="02040503050406030204" pitchFamily="18" charset="0"/>
                            </a:rPr>
                          </m:ctrlPr>
                        </m:naryPr>
                        <m:sub>
                          <m:r>
                            <m:rPr>
                              <m:brk m:alnAt="23"/>
                            </m:rPr>
                            <a:rPr kumimoji="0" lang="en-US" altLang="zh-CN" sz="2000" i="1" kern="0" smtClean="0">
                              <a:solidFill>
                                <a:srgbClr val="000000"/>
                              </a:solidFill>
                              <a:latin typeface="Cambria Math" panose="02040503050406030204" pitchFamily="18" charset="0"/>
                            </a:rPr>
                            <m:t>𝒊</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𝟏</m:t>
                          </m:r>
                        </m:sub>
                        <m:sup>
                          <m:r>
                            <a:rPr kumimoji="0" lang="en-US" altLang="zh-CN" sz="2000" i="1" kern="0" smtClean="0">
                              <a:solidFill>
                                <a:srgbClr val="000000"/>
                              </a:solidFill>
                              <a:latin typeface="Cambria Math" panose="02040503050406030204" pitchFamily="18" charset="0"/>
                            </a:rPr>
                            <m:t>𝒏</m:t>
                          </m:r>
                        </m:sup>
                        <m:e>
                          <m:r>
                            <a:rPr kumimoji="0" lang="en-US" altLang="zh-CN" sz="2000" i="1" kern="0" smtClean="0">
                              <a:solidFill>
                                <a:srgbClr val="000000"/>
                              </a:solidFill>
                              <a:latin typeface="Cambria Math" panose="02040503050406030204" pitchFamily="18" charset="0"/>
                            </a:rPr>
                            <m:t>(</m:t>
                          </m:r>
                          <m:f>
                            <m:fPr>
                              <m:ctrlPr>
                                <a:rPr kumimoji="0" lang="en-US" altLang="zh-CN" sz="2000" i="1" kern="0" smtClean="0">
                                  <a:solidFill>
                                    <a:srgbClr val="000000"/>
                                  </a:solidFill>
                                  <a:latin typeface="Cambria Math" panose="02040503050406030204" pitchFamily="18" charset="0"/>
                                </a:rPr>
                              </m:ctrlPr>
                            </m:fPr>
                            <m:num>
                              <m:r>
                                <a:rPr kumimoji="0" lang="en-US" altLang="zh-CN" sz="2000" i="1" kern="0" smtClean="0">
                                  <a:solidFill>
                                    <a:srgbClr val="000000"/>
                                  </a:solidFill>
                                  <a:latin typeface="Cambria Math" panose="02040503050406030204" pitchFamily="18" charset="0"/>
                                </a:rPr>
                                <m:t>𝑰</m:t>
                              </m:r>
                              <m:r>
                                <a:rPr kumimoji="0" lang="en-US" altLang="zh-CN" sz="2000" i="1" kern="0" baseline="-25000" smtClean="0">
                                  <a:solidFill>
                                    <a:srgbClr val="000000"/>
                                  </a:solidFill>
                                  <a:latin typeface="Cambria Math" panose="02040503050406030204" pitchFamily="18" charset="0"/>
                                </a:rPr>
                                <m:t>𝒊</m:t>
                              </m:r>
                            </m:num>
                            <m:den>
                              <m:r>
                                <a:rPr kumimoji="0" lang="en-US" altLang="zh-CN" sz="2000" i="1" kern="0" smtClean="0">
                                  <a:solidFill>
                                    <a:srgbClr val="000000"/>
                                  </a:solidFill>
                                  <a:latin typeface="Cambria Math" panose="02040503050406030204" pitchFamily="18" charset="0"/>
                                </a:rPr>
                                <m:t>𝑰𝑪</m:t>
                              </m:r>
                            </m:den>
                          </m:f>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𝑪𝑷𝑰</m:t>
                          </m:r>
                          <m:r>
                            <a:rPr kumimoji="0" lang="en-US" altLang="zh-CN" sz="2000" i="1" kern="0" smtClean="0">
                              <a:solidFill>
                                <a:srgbClr val="000000"/>
                              </a:solidFill>
                              <a:latin typeface="Cambria Math" panose="02040503050406030204" pitchFamily="18" charset="0"/>
                            </a:rPr>
                            <m:t>)</m:t>
                          </m:r>
                        </m:e>
                      </m:nary>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𝟐𝟓</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𝟒</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𝟕𝟓</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𝟏</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𝟑𝟑</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1</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9975</m:t>
                      </m:r>
                    </m:oMath>
                  </m:oMathPara>
                </a14:m>
                <a:endParaRPr kumimoji="0" lang="zh-CN" altLang="en-US" sz="2000" kern="0" dirty="0" smtClean="0">
                  <a:solidFill>
                    <a:srgbClr val="000000"/>
                  </a:solidFill>
                </a:endParaRPr>
              </a:p>
              <a:p>
                <a:pPr eaLnBrk="1" hangingPunct="1">
                  <a:lnSpc>
                    <a:spcPct val="150000"/>
                  </a:lnSpc>
                  <a:buFont typeface="Wingdings" panose="05000000000000000000" pitchFamily="2" charset="2"/>
                  <a:buNone/>
                </a:pPr>
                <a:r>
                  <a:rPr kumimoji="0" lang="zh-CN" altLang="en-US" sz="2400" kern="0" dirty="0" smtClean="0">
                    <a:solidFill>
                      <a:srgbClr val="000000"/>
                    </a:solidFill>
                  </a:rPr>
                  <a:t>         用原始的 </a:t>
                </a:r>
                <a14:m>
                  <m:oMath xmlns:m="http://schemas.openxmlformats.org/officeDocument/2006/math">
                    <m:r>
                      <a:rPr kumimoji="0" lang="en-US" altLang="zh-CN" sz="2400" b="0" i="1" kern="0" smtClean="0">
                        <a:solidFill>
                          <a:srgbClr val="000000"/>
                        </a:solidFill>
                        <a:latin typeface="Cambria Math" panose="02040503050406030204" pitchFamily="18" charset="0"/>
                      </a:rPr>
                      <m:t>𝐶𝑃𝐼</m:t>
                    </m:r>
                    <m:r>
                      <a:rPr kumimoji="0" lang="en-US" altLang="zh-CN" sz="2400" b="0" i="1" kern="0" baseline="-25000" smtClean="0">
                        <a:solidFill>
                          <a:srgbClr val="000000"/>
                        </a:solidFill>
                        <a:latin typeface="Cambria Math" panose="02040503050406030204" pitchFamily="18" charset="0"/>
                      </a:rPr>
                      <m:t>𝑜𝑟𝑖𝑔𝑖𝑛𝑎𝑙</m:t>
                    </m:r>
                  </m:oMath>
                </a14:m>
                <a:r>
                  <a:rPr kumimoji="0" lang="zh-CN" altLang="en-US" sz="2400" kern="0" dirty="0" smtClean="0">
                    <a:solidFill>
                      <a:srgbClr val="000000"/>
                    </a:solidFill>
                  </a:rPr>
                  <a:t> 减去改进了</a:t>
                </a:r>
                <a:r>
                  <a:rPr kumimoji="0" lang="en-US" altLang="zh-CN" sz="2400" kern="0" dirty="0" smtClean="0">
                    <a:solidFill>
                      <a:srgbClr val="000000"/>
                    </a:solidFill>
                  </a:rPr>
                  <a:t>FPSRQ</a:t>
                </a:r>
                <a:r>
                  <a:rPr kumimoji="0" lang="zh-CN" altLang="en-US" sz="2400" kern="0" dirty="0" smtClean="0">
                    <a:solidFill>
                      <a:srgbClr val="000000"/>
                    </a:solidFill>
                  </a:rPr>
                  <a:t>功能所</a:t>
                </a:r>
                <a:r>
                  <a:rPr kumimoji="0" lang="zh-CN" altLang="en-US" sz="2400" kern="0" dirty="0" smtClean="0">
                    <a:solidFill>
                      <a:srgbClr val="0000FF"/>
                    </a:solidFill>
                  </a:rPr>
                  <a:t>节省</a:t>
                </a:r>
                <a:r>
                  <a:rPr kumimoji="0" lang="zh-CN" altLang="en-US" sz="2400" kern="0" dirty="0" smtClean="0">
                    <a:solidFill>
                      <a:srgbClr val="000000"/>
                    </a:solidFill>
                  </a:rPr>
                  <a:t>的时间，就可以计算出</a:t>
                </a:r>
                <a:r>
                  <a:rPr kumimoji="0" lang="zh-CN" altLang="en-US" sz="2400" kern="0" dirty="0" smtClean="0">
                    <a:solidFill>
                      <a:srgbClr val="0000FF"/>
                    </a:solidFill>
                  </a:rPr>
                  <a:t>改进</a:t>
                </a:r>
                <a:r>
                  <a:rPr kumimoji="0" lang="en-US" altLang="zh-CN" sz="2400" kern="0" dirty="0" smtClean="0">
                    <a:solidFill>
                      <a:srgbClr val="0000FF"/>
                    </a:solidFill>
                  </a:rPr>
                  <a:t>FPSRQ</a:t>
                </a:r>
                <a:r>
                  <a:rPr kumimoji="0" lang="zh-CN" altLang="en-US" sz="2400" kern="0" dirty="0" smtClean="0">
                    <a:solidFill>
                      <a:srgbClr val="0000FF"/>
                    </a:solidFill>
                  </a:rPr>
                  <a:t>方案</a:t>
                </a:r>
                <a:r>
                  <a:rPr kumimoji="0" lang="zh-CN" altLang="en-US" sz="2400" kern="0" dirty="0" smtClean="0">
                    <a:solidFill>
                      <a:srgbClr val="000000"/>
                    </a:solidFill>
                  </a:rPr>
                  <a:t>的</a:t>
                </a:r>
                <a:r>
                  <a:rPr kumimoji="0" lang="zh-CN" altLang="en-US" kern="0" dirty="0" smtClean="0">
                    <a:solidFill>
                      <a:srgbClr val="000000"/>
                    </a:solidFill>
                  </a:rPr>
                  <a:t>  ：</a:t>
                </a:r>
                <a:endParaRPr kumimoji="0" lang="zh-CN" altLang="en-US" kern="0" dirty="0" smtClean="0">
                  <a:solidFill>
                    <a:srgbClr val="FFFFFF"/>
                  </a:solidFill>
                </a:endParaRPr>
              </a:p>
              <a:p>
                <a:pPr eaLnBrk="1" hangingPunct="1">
                  <a:lnSpc>
                    <a:spcPct val="15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0" lang="en-US" altLang="zh-CN" sz="2000" i="1" kern="0" smtClean="0">
                          <a:solidFill>
                            <a:srgbClr val="000000"/>
                          </a:solidFill>
                          <a:latin typeface="Cambria Math" panose="02040503050406030204" pitchFamily="18" charset="0"/>
                        </a:rPr>
                        <m:t>𝑪𝑷𝑰</m:t>
                      </m:r>
                      <m:r>
                        <a:rPr kumimoji="0" lang="en-US" altLang="zh-CN" sz="2000" i="1" kern="0" baseline="-25000" smtClean="0">
                          <a:solidFill>
                            <a:srgbClr val="000000"/>
                          </a:solidFill>
                          <a:latin typeface="Cambria Math" panose="02040503050406030204" pitchFamily="18" charset="0"/>
                        </a:rPr>
                        <m:t>𝒘𝒊𝒕𝒉𝒏𝒆𝒘𝑭𝑷𝑺𝑹𝑸</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𝑪𝑷𝑰𝒐𝒓𝒊𝒈𝒊</m:t>
                      </m:r>
                      <m:r>
                        <a:rPr kumimoji="0" lang="en-US" altLang="zh-CN" sz="2000" i="1" kern="0" baseline="-25000" smtClean="0">
                          <a:solidFill>
                            <a:srgbClr val="000000"/>
                          </a:solidFill>
                          <a:latin typeface="Cambria Math" panose="02040503050406030204" pitchFamily="18" charset="0"/>
                        </a:rPr>
                        <m:t>𝒏</m:t>
                      </m:r>
                      <m:r>
                        <a:rPr kumimoji="0" lang="en-US" altLang="zh-CN" sz="2000" b="1" i="1" kern="0" baseline="-25000" smtClean="0">
                          <a:solidFill>
                            <a:srgbClr val="000000"/>
                          </a:solidFill>
                          <a:latin typeface="Cambria Math" panose="02040503050406030204" pitchFamily="18" charset="0"/>
                        </a:rPr>
                        <m:t>𝒂𝒍</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𝟐</m:t>
                      </m:r>
                      <m:r>
                        <a:rPr kumimoji="0" lang="en-US" altLang="zh-CN" sz="2000" i="1" kern="0" smtClean="0">
                          <a:solidFill>
                            <a:srgbClr val="000000"/>
                          </a:solidFill>
                          <a:latin typeface="Cambria Math" panose="02040503050406030204" pitchFamily="18" charset="0"/>
                        </a:rPr>
                        <m:t>%∗</m:t>
                      </m:r>
                      <m:d>
                        <m:dPr>
                          <m:ctrlPr>
                            <a:rPr kumimoji="0" lang="en-US" altLang="zh-CN" sz="2000" i="1" kern="0" smtClean="0">
                              <a:solidFill>
                                <a:srgbClr val="000000"/>
                              </a:solidFill>
                              <a:latin typeface="Cambria Math" panose="02040503050406030204" pitchFamily="18" charset="0"/>
                            </a:rPr>
                          </m:ctrlPr>
                        </m:dPr>
                        <m:e>
                          <m:r>
                            <a:rPr kumimoji="0" lang="en-US" altLang="zh-CN" sz="2000" i="1" kern="0" smtClean="0">
                              <a:solidFill>
                                <a:srgbClr val="000000"/>
                              </a:solidFill>
                              <a:latin typeface="Cambria Math" panose="02040503050406030204" pitchFamily="18" charset="0"/>
                            </a:rPr>
                            <m:t>𝑪𝑷𝑰</m:t>
                          </m:r>
                          <m:r>
                            <a:rPr kumimoji="0" lang="en-US" altLang="zh-CN" sz="2000" i="1" kern="0" baseline="-25000" smtClean="0">
                              <a:solidFill>
                                <a:srgbClr val="000000"/>
                              </a:solidFill>
                              <a:latin typeface="Cambria Math" panose="02040503050406030204" pitchFamily="18" charset="0"/>
                            </a:rPr>
                            <m:t>𝒐𝒍𝒅𝑭𝑷𝑺𝑹𝑸</m:t>
                          </m:r>
                          <m:r>
                            <a:rPr kumimoji="0" lang="en-US" altLang="zh-CN" sz="2000" i="1" kern="0" smtClean="0">
                              <a:solidFill>
                                <a:srgbClr val="000000"/>
                              </a:solidFill>
                              <a:latin typeface="Cambria Math" panose="02040503050406030204" pitchFamily="18" charset="0"/>
                            </a:rPr>
                            <m:t>−</m:t>
                          </m:r>
                          <m:r>
                            <a:rPr kumimoji="0" lang="en-US" altLang="zh-CN" sz="2000" i="1" kern="0" smtClean="0">
                              <a:solidFill>
                                <a:srgbClr val="000000"/>
                              </a:solidFill>
                              <a:latin typeface="Cambria Math" panose="02040503050406030204" pitchFamily="18" charset="0"/>
                            </a:rPr>
                            <m:t>𝑪𝑷𝑰𝒐𝒇𝒏𝒆𝒘</m:t>
                          </m:r>
                          <m:r>
                            <a:rPr kumimoji="0" lang="en-US" altLang="zh-CN" sz="2000" i="1" kern="0" baseline="-25000" smtClean="0">
                              <a:solidFill>
                                <a:srgbClr val="000000"/>
                              </a:solidFill>
                              <a:latin typeface="Cambria Math" panose="02040503050406030204" pitchFamily="18" charset="0"/>
                            </a:rPr>
                            <m:t>𝑭𝑷𝑺𝑹𝑸𝒐𝒏𝒍𝒚</m:t>
                          </m:r>
                        </m:e>
                      </m:d>
                    </m:oMath>
                  </m:oMathPara>
                </a14:m>
                <a:endParaRPr kumimoji="0" lang="en-US" altLang="zh-CN" sz="2000" i="1" kern="0" baseline="-25000" dirty="0" smtClean="0">
                  <a:solidFill>
                    <a:srgbClr val="000000"/>
                  </a:solidFill>
                  <a:latin typeface="Cambria Math" panose="02040503050406030204" pitchFamily="18" charset="0"/>
                </a:endParaRPr>
              </a:p>
              <a:p>
                <a:pPr eaLnBrk="1" hangingPunct="1">
                  <a:lnSpc>
                    <a:spcPct val="150000"/>
                  </a:lnSpc>
                  <a:buFont typeface="Wingdings" panose="05000000000000000000" pitchFamily="2" charset="2"/>
                  <a:buNone/>
                </a:pPr>
                <a14:m>
                  <m:oMath xmlns:m="http://schemas.openxmlformats.org/officeDocument/2006/math">
                    <m:r>
                      <a:rPr kumimoji="0" lang="en-US" altLang="zh-CN" sz="2000" i="1" kern="0" smtClean="0">
                        <a:solidFill>
                          <a:srgbClr val="000000"/>
                        </a:solidFill>
                        <a:latin typeface="Cambria Math" panose="02040503050406030204" pitchFamily="18" charset="0"/>
                      </a:rPr>
                      <m:t>                                       =</m:t>
                    </m:r>
                    <m:r>
                      <a:rPr kumimoji="0" lang="en-US" altLang="zh-CN" sz="2000" b="1" i="1" kern="0" smtClean="0">
                        <a:solidFill>
                          <a:srgbClr val="000000"/>
                        </a:solidFill>
                        <a:latin typeface="Cambria Math" panose="02040503050406030204" pitchFamily="18" charset="0"/>
                      </a:rPr>
                      <m:t>𝟏</m:t>
                    </m:r>
                    <m:r>
                      <a:rPr kumimoji="0" lang="en-US" altLang="zh-CN" sz="2000" b="1" i="1" kern="0" smtClean="0">
                        <a:solidFill>
                          <a:srgbClr val="000000"/>
                        </a:solidFill>
                        <a:latin typeface="Cambria Math" panose="02040503050406030204" pitchFamily="18" charset="0"/>
                      </a:rPr>
                      <m:t>.</m:t>
                    </m:r>
                    <m:r>
                      <a:rPr kumimoji="0" lang="en-US" altLang="zh-CN" sz="2000" b="1" i="1" kern="0" smtClean="0">
                        <a:solidFill>
                          <a:srgbClr val="000000"/>
                        </a:solidFill>
                        <a:latin typeface="Cambria Math" panose="02040503050406030204" pitchFamily="18" charset="0"/>
                      </a:rPr>
                      <m:t>𝟗𝟗𝟕𝟓</m:t>
                    </m:r>
                  </m:oMath>
                </a14:m>
                <a:r>
                  <a:rPr kumimoji="0" lang="en-US" altLang="zh-CN" sz="2000" kern="0" dirty="0" smtClean="0">
                    <a:solidFill>
                      <a:srgbClr val="000000"/>
                    </a:solidFill>
                  </a:rPr>
                  <a:t> – 2%*(20-2) = 1.6375</a:t>
                </a:r>
                <a:endParaRPr kumimoji="0" lang="zh-CN" altLang="en-US" kern="0" dirty="0" smtClean="0">
                  <a:solidFill>
                    <a:srgbClr val="000000"/>
                  </a:solidFill>
                </a:endParaRPr>
              </a:p>
            </p:txBody>
          </p:sp>
        </mc:Choice>
        <mc:Fallback>
          <p:sp>
            <p:nvSpPr>
              <p:cNvPr id="5" name="Rectangle 3"/>
              <p:cNvSpPr txBox="1">
                <a:spLocks noRot="1" noChangeAspect="1" noMove="1" noResize="1" noEditPoints="1" noAdjustHandles="1" noChangeArrowheads="1" noChangeShapeType="1" noTextEdit="1"/>
              </p:cNvSpPr>
              <p:nvPr/>
            </p:nvSpPr>
            <p:spPr bwMode="auto">
              <a:xfrm>
                <a:off x="107156" y="1347676"/>
                <a:ext cx="8929687" cy="3665538"/>
              </a:xfrm>
              <a:prstGeom prst="rect">
                <a:avLst/>
              </a:prstGeom>
              <a:blipFill rotWithShape="1">
                <a:blip r:embed="rId4"/>
                <a:stretch>
                  <a:fillRect l="-5" t="-6" r="2" b="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3730" name="Rectangle 3"/>
              <p:cNvSpPr>
                <a:spLocks noGrp="1" noChangeArrowheads="1"/>
              </p:cNvSpPr>
              <p:nvPr>
                <p:ph type="body" sz="half" idx="1"/>
              </p:nvPr>
            </p:nvSpPr>
            <p:spPr>
              <a:xfrm>
                <a:off x="233362" y="1268761"/>
                <a:ext cx="8785225" cy="4968552"/>
              </a:xfrm>
            </p:spPr>
            <p:txBody>
              <a:bodyPr/>
              <a:lstStyle/>
              <a:p>
                <a:pPr>
                  <a:lnSpc>
                    <a:spcPct val="150000"/>
                  </a:lnSpc>
                  <a:buFont typeface="Wingdings" panose="05000000000000000000" pitchFamily="2" charset="2"/>
                  <a:buNone/>
                </a:pPr>
                <a:r>
                  <a:rPr lang="en-US" altLang="zh-CN" sz="2000" dirty="0" smtClean="0">
                    <a:solidFill>
                      <a:srgbClr val="000000"/>
                    </a:solidFill>
                    <a:effectLst/>
                  </a:rPr>
                  <a:t>           </a:t>
                </a:r>
                <a:r>
                  <a:rPr lang="en-US" altLang="zh-CN" sz="2000" b="1" dirty="0" err="1" smtClean="0">
                    <a:solidFill>
                      <a:srgbClr val="000000"/>
                    </a:solidFill>
                    <a:effectLst/>
                  </a:rPr>
                  <a:t>CPI</a:t>
                </a:r>
                <a:r>
                  <a:rPr lang="en-US" altLang="zh-CN" sz="2000" b="1" baseline="-25000" dirty="0" err="1" smtClean="0">
                    <a:solidFill>
                      <a:srgbClr val="000000"/>
                    </a:solidFill>
                    <a:effectLst/>
                  </a:rPr>
                  <a:t>newFP</a:t>
                </a:r>
                <a:r>
                  <a:rPr lang="en-US" altLang="zh-CN" sz="2000" b="1" dirty="0" smtClean="0">
                    <a:solidFill>
                      <a:srgbClr val="000000"/>
                    </a:solidFill>
                    <a:effectLst/>
                  </a:rPr>
                  <a:t> = </a:t>
                </a:r>
                <a:r>
                  <a:rPr lang="zh-CN" altLang="en-US" sz="2000" b="1" dirty="0" smtClean="0">
                    <a:solidFill>
                      <a:srgbClr val="000000"/>
                    </a:solidFill>
                    <a:effectLst/>
                  </a:rPr>
                  <a:t> </a:t>
                </a:r>
                <a:r>
                  <a:rPr lang="en-US" altLang="zh-CN" sz="2000" b="1" dirty="0" err="1" smtClean="0">
                    <a:solidFill>
                      <a:srgbClr val="000000"/>
                    </a:solidFill>
                    <a:effectLst/>
                  </a:rPr>
                  <a:t>CPI</a:t>
                </a:r>
                <a:r>
                  <a:rPr lang="en-US" altLang="zh-CN" sz="2000" b="1" baseline="-25000" dirty="0" err="1" smtClean="0">
                    <a:solidFill>
                      <a:srgbClr val="000000"/>
                    </a:solidFill>
                    <a:effectLst/>
                  </a:rPr>
                  <a:t>original</a:t>
                </a:r>
                <a:r>
                  <a:rPr lang="en-US" altLang="zh-CN" sz="2000" b="1" dirty="0" smtClean="0">
                    <a:solidFill>
                      <a:srgbClr val="000000"/>
                    </a:solidFill>
                    <a:effectLst/>
                  </a:rPr>
                  <a:t>  - 25%</a:t>
                </a:r>
                <a:r>
                  <a:rPr lang="zh-CN" altLang="en-US" sz="2000" b="1" dirty="0" smtClean="0">
                    <a:solidFill>
                      <a:srgbClr val="000000"/>
                    </a:solidFill>
                    <a:effectLst/>
                  </a:rPr>
                  <a:t>（ </a:t>
                </a:r>
                <a:r>
                  <a:rPr lang="en-US" altLang="zh-CN" sz="2000" b="1" dirty="0" err="1" smtClean="0">
                    <a:solidFill>
                      <a:srgbClr val="000000"/>
                    </a:solidFill>
                    <a:effectLst/>
                  </a:rPr>
                  <a:t>CPI</a:t>
                </a:r>
                <a:r>
                  <a:rPr lang="en-US" altLang="zh-CN" sz="2000" b="1" baseline="-25000" dirty="0" err="1" smtClean="0">
                    <a:solidFill>
                      <a:srgbClr val="000000"/>
                    </a:solidFill>
                    <a:effectLst/>
                  </a:rPr>
                  <a:t>oldFP</a:t>
                </a:r>
                <a:r>
                  <a:rPr lang="en-US" altLang="zh-CN" sz="2000" b="1" dirty="0" smtClean="0">
                    <a:solidFill>
                      <a:srgbClr val="000000"/>
                    </a:solidFill>
                    <a:effectLst/>
                  </a:rPr>
                  <a:t>  - </a:t>
                </a:r>
                <a:r>
                  <a:rPr lang="zh-CN" altLang="en-US" sz="2000" b="1" dirty="0" smtClean="0">
                    <a:solidFill>
                      <a:srgbClr val="000000"/>
                    </a:solidFill>
                    <a:effectLst/>
                  </a:rPr>
                  <a:t> </a:t>
                </a:r>
                <a:r>
                  <a:rPr lang="en-US" altLang="zh-CN" sz="2000" b="1" dirty="0" err="1" smtClean="0">
                    <a:solidFill>
                      <a:srgbClr val="000000"/>
                    </a:solidFill>
                    <a:effectLst/>
                  </a:rPr>
                  <a:t>CPI</a:t>
                </a:r>
                <a:r>
                  <a:rPr lang="en-US" altLang="zh-CN" sz="2000" b="1" baseline="-25000" dirty="0" err="1" smtClean="0">
                    <a:solidFill>
                      <a:srgbClr val="000000"/>
                    </a:solidFill>
                    <a:effectLst/>
                  </a:rPr>
                  <a:t>newFP</a:t>
                </a:r>
                <a:r>
                  <a:rPr lang="en-US" altLang="zh-CN" sz="2000" b="1" dirty="0" smtClean="0">
                    <a:solidFill>
                      <a:srgbClr val="000000"/>
                    </a:solidFill>
                    <a:effectLst/>
                  </a:rPr>
                  <a:t> </a:t>
                </a:r>
                <a:r>
                  <a:rPr lang="zh-CN" altLang="en-US" sz="2000" b="1" dirty="0" smtClean="0">
                    <a:solidFill>
                      <a:srgbClr val="000000"/>
                    </a:solidFill>
                    <a:effectLst/>
                  </a:rPr>
                  <a:t>）</a:t>
                </a:r>
                <a:endParaRPr lang="en-US" altLang="zh-CN" sz="2000" b="1" dirty="0" smtClean="0">
                  <a:solidFill>
                    <a:srgbClr val="FFFFFF"/>
                  </a:solidFill>
                  <a:effectLst/>
                </a:endParaRPr>
              </a:p>
              <a:p>
                <a:pPr>
                  <a:lnSpc>
                    <a:spcPct val="150000"/>
                  </a:lnSpc>
                  <a:buFont typeface="Wingdings" panose="05000000000000000000" pitchFamily="2" charset="2"/>
                  <a:buNone/>
                </a:pPr>
                <a:r>
                  <a:rPr lang="en-US" altLang="zh-CN" sz="2000" b="1" dirty="0" smtClean="0">
                    <a:solidFill>
                      <a:srgbClr val="000000"/>
                    </a:solidFill>
                    <a:effectLst/>
                  </a:rPr>
                  <a:t>                           = 1.9975 - 25%</a:t>
                </a:r>
                <a:r>
                  <a:rPr lang="zh-CN" altLang="zh-CN" sz="2000" b="1" dirty="0" smtClean="0">
                    <a:solidFill>
                      <a:srgbClr val="000000"/>
                    </a:solidFill>
                    <a:effectLst/>
                  </a:rPr>
                  <a:t>×</a:t>
                </a:r>
                <a:r>
                  <a:rPr lang="en-US" altLang="zh-CN" sz="2000" b="1" dirty="0" smtClean="0">
                    <a:solidFill>
                      <a:srgbClr val="000000"/>
                    </a:solidFill>
                    <a:effectLst/>
                  </a:rPr>
                  <a:t> </a:t>
                </a:r>
                <a:r>
                  <a:rPr lang="zh-CN" altLang="zh-CN" sz="2000" b="1" dirty="0" smtClean="0">
                    <a:solidFill>
                      <a:srgbClr val="000000"/>
                    </a:solidFill>
                    <a:effectLst/>
                  </a:rPr>
                  <a:t>（</a:t>
                </a:r>
                <a:r>
                  <a:rPr lang="en-US" altLang="zh-CN" sz="2000" b="1" dirty="0" smtClean="0">
                    <a:solidFill>
                      <a:srgbClr val="000000"/>
                    </a:solidFill>
                    <a:effectLst/>
                  </a:rPr>
                  <a:t>4-2.5</a:t>
                </a:r>
                <a:r>
                  <a:rPr lang="zh-CN" altLang="zh-CN" sz="2000" b="1" dirty="0" smtClean="0">
                    <a:solidFill>
                      <a:srgbClr val="000000"/>
                    </a:solidFill>
                    <a:effectLst/>
                  </a:rPr>
                  <a:t>）</a:t>
                </a:r>
                <a:r>
                  <a:rPr lang="en-US" altLang="zh-CN" sz="2000" b="1" dirty="0" smtClean="0">
                    <a:solidFill>
                      <a:srgbClr val="000000"/>
                    </a:solidFill>
                    <a:effectLst/>
                  </a:rPr>
                  <a:t>= 1.6225      </a:t>
                </a:r>
                <a:r>
                  <a:rPr lang="zh-CN" altLang="en-US" sz="2000" b="1" dirty="0" smtClean="0">
                    <a:solidFill>
                      <a:srgbClr val="000000"/>
                    </a:solidFill>
                    <a:effectLst/>
                  </a:rPr>
                  <a:t>或 </a:t>
                </a:r>
                <a:endParaRPr lang="en-US" altLang="zh-CN" sz="2000" b="1" dirty="0">
                  <a:solidFill>
                    <a:srgbClr val="FFFFFF"/>
                  </a:solidFill>
                  <a:effectLst/>
                </a:endParaRPr>
              </a:p>
              <a:p>
                <a:pPr>
                  <a:lnSpc>
                    <a:spcPct val="15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000" b="1" i="1" smtClean="0">
                          <a:solidFill>
                            <a:srgbClr val="000000"/>
                          </a:solidFill>
                          <a:effectLst/>
                          <a:latin typeface="Cambria Math" panose="02040503050406030204" pitchFamily="18" charset="0"/>
                        </a:rPr>
                        <m:t>𝑪𝑷𝑰</m:t>
                      </m:r>
                      <m:r>
                        <a:rPr lang="en-US" altLang="zh-CN" sz="2000" b="1" i="1" baseline="-25000" smtClean="0">
                          <a:solidFill>
                            <a:srgbClr val="000000"/>
                          </a:solidFill>
                          <a:effectLst/>
                          <a:latin typeface="Cambria Math" panose="02040503050406030204" pitchFamily="18" charset="0"/>
                        </a:rPr>
                        <m:t>𝒏𝒆𝒘𝑭𝑷</m:t>
                      </m:r>
                      <m:r>
                        <a:rPr lang="en-US" altLang="zh-CN" sz="2000" b="1" i="1" smtClean="0">
                          <a:solidFill>
                            <a:srgbClr val="000000"/>
                          </a:solidFill>
                          <a:effectLst/>
                          <a:latin typeface="Cambria Math" panose="02040503050406030204" pitchFamily="18" charset="0"/>
                        </a:rPr>
                        <m:t>=</m:t>
                      </m:r>
                      <m:d>
                        <m:dPr>
                          <m:ctrlPr>
                            <a:rPr lang="en-US" altLang="zh-CN" sz="2000" b="1" i="1" smtClean="0">
                              <a:solidFill>
                                <a:srgbClr val="000000"/>
                              </a:solidFill>
                              <a:effectLst/>
                              <a:latin typeface="Cambria Math" panose="02040503050406030204" pitchFamily="18" charset="0"/>
                            </a:rPr>
                          </m:ctrlPr>
                        </m:dPr>
                        <m:e>
                          <m:r>
                            <a:rPr lang="en-US" altLang="zh-CN" sz="2000" b="1" i="1" smtClean="0">
                              <a:solidFill>
                                <a:srgbClr val="000000"/>
                              </a:solidFill>
                              <a:effectLst/>
                              <a:latin typeface="Cambria Math" panose="02040503050406030204" pitchFamily="18" charset="0"/>
                            </a:rPr>
                            <m:t>𝟐𝟓</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𝟐</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𝟓</m:t>
                          </m:r>
                        </m:e>
                      </m:d>
                      <m:r>
                        <a:rPr lang="en-US" altLang="zh-CN" sz="2000" b="1" i="1" smtClean="0">
                          <a:solidFill>
                            <a:srgbClr val="000000"/>
                          </a:solidFill>
                          <a:effectLst/>
                          <a:latin typeface="Cambria Math" panose="02040503050406030204" pitchFamily="18" charset="0"/>
                        </a:rPr>
                        <m:t>+</m:t>
                      </m:r>
                      <m:d>
                        <m:dPr>
                          <m:ctrlPr>
                            <a:rPr lang="en-US" altLang="zh-CN" sz="2000" b="1" i="1" smtClean="0">
                              <a:solidFill>
                                <a:srgbClr val="000000"/>
                              </a:solidFill>
                              <a:effectLst/>
                              <a:latin typeface="Cambria Math" panose="02040503050406030204" pitchFamily="18" charset="0"/>
                            </a:rPr>
                          </m:ctrlPr>
                        </m:dPr>
                        <m:e>
                          <m:r>
                            <a:rPr lang="en-US" altLang="zh-CN" sz="2000" b="1" i="1" smtClean="0">
                              <a:solidFill>
                                <a:srgbClr val="000000"/>
                              </a:solidFill>
                              <a:effectLst/>
                              <a:latin typeface="Cambria Math" panose="02040503050406030204" pitchFamily="18" charset="0"/>
                            </a:rPr>
                            <m:t>𝟕𝟓</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𝟏</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𝟑𝟑</m:t>
                          </m:r>
                        </m:e>
                      </m:d>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𝟏</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𝟔𝟐𝟐𝟓</m:t>
                      </m:r>
                    </m:oMath>
                  </m:oMathPara>
                </a14:m>
                <a:endParaRPr lang="zh-CN" altLang="en-US" sz="2000" b="1" dirty="0" smtClean="0">
                  <a:solidFill>
                    <a:srgbClr val="000000"/>
                  </a:solidFill>
                  <a:effectLst/>
                </a:endParaRPr>
              </a:p>
              <a:p>
                <a:pPr>
                  <a:lnSpc>
                    <a:spcPct val="150000"/>
                  </a:lnSpc>
                  <a:buFont typeface="Wingdings" panose="05000000000000000000" pitchFamily="2" charset="2"/>
                  <a:buNone/>
                </a:pPr>
                <a:r>
                  <a:rPr lang="zh-CN" altLang="en-US" sz="2000" b="1" dirty="0" smtClean="0">
                    <a:solidFill>
                      <a:srgbClr val="0000FF"/>
                    </a:solidFill>
                    <a:effectLst/>
                  </a:rPr>
                  <a:t>因为改进所有</a:t>
                </a:r>
                <a:r>
                  <a:rPr lang="en-US" altLang="zh-CN" sz="2000" b="1" dirty="0" smtClean="0">
                    <a:solidFill>
                      <a:srgbClr val="0000FF"/>
                    </a:solidFill>
                    <a:effectLst/>
                  </a:rPr>
                  <a:t>FP</a:t>
                </a:r>
                <a:r>
                  <a:rPr lang="zh-CN" altLang="en-US" sz="2000" b="1" dirty="0" smtClean="0">
                    <a:solidFill>
                      <a:srgbClr val="0000FF"/>
                    </a:solidFill>
                    <a:effectLst/>
                  </a:rPr>
                  <a:t>方案的</a:t>
                </a:r>
                <a:r>
                  <a:rPr lang="en-US" altLang="zh-CN" sz="2000" b="1" dirty="0" smtClean="0">
                    <a:solidFill>
                      <a:srgbClr val="0000FF"/>
                    </a:solidFill>
                    <a:effectLst/>
                  </a:rPr>
                  <a:t>CPI</a:t>
                </a:r>
                <a:r>
                  <a:rPr lang="zh-CN" altLang="en-US" sz="2000" b="1" dirty="0" smtClean="0">
                    <a:solidFill>
                      <a:srgbClr val="0000FF"/>
                    </a:solidFill>
                    <a:effectLst/>
                  </a:rPr>
                  <a:t>较小，对</a:t>
                </a:r>
                <a:r>
                  <a:rPr lang="en-US" altLang="zh-CN" sz="2000" b="1" dirty="0" smtClean="0">
                    <a:solidFill>
                      <a:srgbClr val="0000FF"/>
                    </a:solidFill>
                    <a:effectLst/>
                  </a:rPr>
                  <a:t>CPU</a:t>
                </a:r>
                <a:r>
                  <a:rPr lang="zh-CN" altLang="en-US" sz="2000" b="1" dirty="0" smtClean="0">
                    <a:solidFill>
                      <a:srgbClr val="0000FF"/>
                    </a:solidFill>
                    <a:effectLst/>
                  </a:rPr>
                  <a:t>的性能提高更多。 </a:t>
                </a:r>
                <a:endParaRPr lang="en-US" altLang="zh-CN" sz="2000" b="1" dirty="0" smtClean="0">
                  <a:solidFill>
                    <a:srgbClr val="FFFF00"/>
                  </a:solidFill>
                  <a:effectLst/>
                </a:endParaRPr>
              </a:p>
              <a:p>
                <a:pPr>
                  <a:lnSpc>
                    <a:spcPct val="150000"/>
                  </a:lnSpc>
                  <a:buFont typeface="Wingdings" panose="05000000000000000000" pitchFamily="2" charset="2"/>
                  <a:buNone/>
                </a:pPr>
                <a:r>
                  <a:rPr lang="zh-CN" altLang="en-US" sz="2000" b="1" dirty="0" smtClean="0">
                    <a:solidFill>
                      <a:srgbClr val="000000"/>
                    </a:solidFill>
                    <a:effectLst/>
                  </a:rPr>
                  <a:t>下面我们来分析</a:t>
                </a:r>
                <a:r>
                  <a:rPr lang="zh-CN" altLang="en-US" sz="2000" b="1" dirty="0" smtClean="0">
                    <a:solidFill>
                      <a:srgbClr val="0000FF"/>
                    </a:solidFill>
                    <a:effectLst/>
                  </a:rPr>
                  <a:t>改进所有</a:t>
                </a:r>
                <a:r>
                  <a:rPr lang="en-US" altLang="zh-CN" sz="2000" b="1" dirty="0" smtClean="0">
                    <a:solidFill>
                      <a:srgbClr val="0000FF"/>
                    </a:solidFill>
                    <a:effectLst/>
                  </a:rPr>
                  <a:t>FP</a:t>
                </a:r>
                <a:r>
                  <a:rPr lang="zh-CN" altLang="en-US" sz="2000" b="1" dirty="0" smtClean="0">
                    <a:solidFill>
                      <a:srgbClr val="0000FF"/>
                    </a:solidFill>
                    <a:effectLst/>
                  </a:rPr>
                  <a:t>方案</a:t>
                </a:r>
                <a:r>
                  <a:rPr lang="zh-CN" altLang="en-US" sz="2000" b="1" dirty="0" smtClean="0">
                    <a:solidFill>
                      <a:srgbClr val="000000"/>
                    </a:solidFill>
                    <a:effectLst/>
                  </a:rPr>
                  <a:t>的加速比：</a:t>
                </a:r>
                <a:endParaRPr lang="zh-CN" altLang="en-US" sz="2000" b="1" dirty="0" smtClean="0">
                  <a:solidFill>
                    <a:srgbClr val="FFFFFF"/>
                  </a:solidFill>
                  <a:effectLst/>
                </a:endParaRPr>
              </a:p>
              <a:p>
                <a:pPr>
                  <a:lnSpc>
                    <a:spcPct val="150000"/>
                  </a:lnSpc>
                  <a:buNone/>
                </a:pPr>
                <a14:m>
                  <m:oMathPara xmlns:m="http://schemas.openxmlformats.org/officeDocument/2006/math">
                    <m:oMathParaPr>
                      <m:jc m:val="centerGroup"/>
                    </m:oMathParaPr>
                    <m:oMath xmlns:m="http://schemas.openxmlformats.org/officeDocument/2006/math">
                      <m:r>
                        <a:rPr lang="en-US" altLang="zh-CN" sz="2000" b="1" i="1" smtClean="0">
                          <a:solidFill>
                            <a:srgbClr val="000000"/>
                          </a:solidFill>
                          <a:effectLst/>
                          <a:latin typeface="Cambria Math" panose="02040503050406030204" pitchFamily="18" charset="0"/>
                        </a:rPr>
                        <m:t>𝑺</m:t>
                      </m:r>
                      <m:r>
                        <a:rPr lang="en-US" altLang="zh-CN" sz="2000" b="1" i="1" baseline="-25000" smtClean="0">
                          <a:solidFill>
                            <a:srgbClr val="000000"/>
                          </a:solidFill>
                          <a:effectLst/>
                          <a:latin typeface="Cambria Math" panose="02040503050406030204" pitchFamily="18" charset="0"/>
                        </a:rPr>
                        <m:t>𝒏𝒆𝒘𝑭𝑷</m:t>
                      </m:r>
                      <m:r>
                        <a:rPr lang="en-US" altLang="zh-CN" sz="2000" b="1" i="1" smtClean="0">
                          <a:solidFill>
                            <a:srgbClr val="000000"/>
                          </a:solidFill>
                          <a:effectLst/>
                          <a:latin typeface="Cambria Math" panose="02040503050406030204" pitchFamily="18" charset="0"/>
                        </a:rPr>
                        <m:t>=</m:t>
                      </m:r>
                      <m:f>
                        <m:fPr>
                          <m:ctrlPr>
                            <a:rPr lang="en-US" altLang="zh-CN" sz="2000" b="1" i="1" smtClean="0">
                              <a:solidFill>
                                <a:srgbClr val="000000"/>
                              </a:solidFill>
                              <a:effectLst/>
                              <a:latin typeface="Cambria Math" panose="02040503050406030204" pitchFamily="18" charset="0"/>
                            </a:rPr>
                          </m:ctrlPr>
                        </m:fPr>
                        <m:num>
                          <m:r>
                            <a:rPr lang="en-US" altLang="zh-CN" sz="2000" b="1" i="1" smtClean="0">
                              <a:solidFill>
                                <a:srgbClr val="000000"/>
                              </a:solidFill>
                              <a:effectLst/>
                              <a:latin typeface="Cambria Math" panose="02040503050406030204" pitchFamily="18" charset="0"/>
                            </a:rPr>
                            <m:t>𝑪𝑷𝑼</m:t>
                          </m:r>
                          <m:r>
                            <a:rPr lang="zh-CN" altLang="en-US" sz="2000" b="1" i="1" smtClean="0">
                              <a:solidFill>
                                <a:srgbClr val="000000"/>
                              </a:solidFill>
                              <a:effectLst/>
                              <a:latin typeface="Cambria Math" panose="02040503050406030204" pitchFamily="18" charset="0"/>
                            </a:rPr>
                            <m:t>时间</m:t>
                          </m:r>
                          <m:r>
                            <a:rPr lang="en-US" altLang="zh-CN" sz="2000" b="1" i="1" baseline="-25000" smtClean="0">
                              <a:solidFill>
                                <a:srgbClr val="000000"/>
                              </a:solidFill>
                              <a:effectLst/>
                              <a:latin typeface="Cambria Math" panose="02040503050406030204" pitchFamily="18" charset="0"/>
                            </a:rPr>
                            <m:t>𝒐𝒓𝒊𝒈𝒊𝒏𝒂𝒍</m:t>
                          </m:r>
                        </m:num>
                        <m:den>
                          <m:r>
                            <a:rPr lang="en-US" altLang="zh-CN" sz="2000" b="1" i="1" smtClean="0">
                              <a:solidFill>
                                <a:srgbClr val="000000"/>
                              </a:solidFill>
                              <a:effectLst/>
                              <a:latin typeface="Cambria Math" panose="02040503050406030204" pitchFamily="18" charset="0"/>
                            </a:rPr>
                            <m:t>𝑪𝑷𝑼</m:t>
                          </m:r>
                          <m:r>
                            <a:rPr lang="zh-CN" altLang="en-US" sz="2000" b="1" i="1" smtClean="0">
                              <a:solidFill>
                                <a:srgbClr val="000000"/>
                              </a:solidFill>
                              <a:effectLst/>
                              <a:latin typeface="Cambria Math" panose="02040503050406030204" pitchFamily="18" charset="0"/>
                            </a:rPr>
                            <m:t>时间</m:t>
                          </m:r>
                          <m:r>
                            <a:rPr lang="en-US" altLang="zh-CN" sz="2000" b="1" i="1" baseline="-25000" smtClean="0">
                              <a:solidFill>
                                <a:srgbClr val="000000"/>
                              </a:solidFill>
                              <a:effectLst/>
                              <a:latin typeface="Cambria Math" panose="02040503050406030204" pitchFamily="18" charset="0"/>
                            </a:rPr>
                            <m:t>𝒏𝒆𝒘𝑭𝑷</m:t>
                          </m:r>
                        </m:den>
                      </m:f>
                      <m:r>
                        <a:rPr lang="en-US" altLang="zh-CN" sz="2000" b="1" i="1" smtClean="0">
                          <a:solidFill>
                            <a:srgbClr val="000000"/>
                          </a:solidFill>
                          <a:effectLst/>
                          <a:latin typeface="Cambria Math" panose="02040503050406030204" pitchFamily="18" charset="0"/>
                        </a:rPr>
                        <m:t>=</m:t>
                      </m:r>
                      <m:f>
                        <m:fPr>
                          <m:ctrlPr>
                            <a:rPr lang="en-US" altLang="zh-CN" sz="2000" b="1" i="1" smtClean="0">
                              <a:solidFill>
                                <a:srgbClr val="000000"/>
                              </a:solidFill>
                              <a:effectLst/>
                              <a:latin typeface="Cambria Math" panose="02040503050406030204" pitchFamily="18" charset="0"/>
                            </a:rPr>
                          </m:ctrlPr>
                        </m:fPr>
                        <m:num>
                          <m:r>
                            <a:rPr lang="en-US" altLang="zh-CN" sz="2000" b="1" i="1" smtClean="0">
                              <a:solidFill>
                                <a:srgbClr val="000000"/>
                              </a:solidFill>
                              <a:effectLst/>
                              <a:latin typeface="Cambria Math" panose="02040503050406030204" pitchFamily="18" charset="0"/>
                            </a:rPr>
                            <m:t>𝑰𝑪</m:t>
                          </m:r>
                          <m:r>
                            <a:rPr lang="en-US" altLang="zh-CN" sz="2000" b="1" i="1" smtClean="0">
                              <a:solidFill>
                                <a:srgbClr val="000000"/>
                              </a:solidFill>
                              <a:effectLst/>
                              <a:latin typeface="Cambria Math" panose="02040503050406030204" pitchFamily="18" charset="0"/>
                            </a:rPr>
                            <m:t>∗</m:t>
                          </m:r>
                          <m:r>
                            <a:rPr lang="zh-CN" altLang="en-US" sz="2000" b="1" i="1" smtClean="0">
                              <a:solidFill>
                                <a:srgbClr val="000000"/>
                              </a:solidFill>
                              <a:effectLst/>
                              <a:latin typeface="Cambria Math" panose="02040503050406030204" pitchFamily="18" charset="0"/>
                            </a:rPr>
                            <m:t>时钟周期</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𝑪𝑷𝑰𝒐𝒓𝒊𝒈𝒊𝒏𝒂𝒍</m:t>
                          </m:r>
                        </m:num>
                        <m:den>
                          <m:r>
                            <a:rPr lang="en-US" altLang="zh-CN" sz="2000" b="1" i="1" smtClean="0">
                              <a:solidFill>
                                <a:srgbClr val="000000"/>
                              </a:solidFill>
                              <a:effectLst/>
                              <a:latin typeface="Cambria Math" panose="02040503050406030204" pitchFamily="18" charset="0"/>
                            </a:rPr>
                            <m:t>𝑰𝑪</m:t>
                          </m:r>
                          <m:r>
                            <a:rPr lang="en-US" altLang="zh-CN" sz="2000" b="1" i="1" smtClean="0">
                              <a:solidFill>
                                <a:srgbClr val="000000"/>
                              </a:solidFill>
                              <a:effectLst/>
                              <a:latin typeface="Cambria Math" panose="02040503050406030204" pitchFamily="18" charset="0"/>
                            </a:rPr>
                            <m:t>∗</m:t>
                          </m:r>
                          <m:r>
                            <a:rPr lang="zh-CN" altLang="en-US" sz="2000" b="1" i="1" smtClean="0">
                              <a:solidFill>
                                <a:srgbClr val="000000"/>
                              </a:solidFill>
                              <a:effectLst/>
                              <a:latin typeface="Cambria Math" panose="02040503050406030204" pitchFamily="18" charset="0"/>
                            </a:rPr>
                            <m:t>时钟周期</m:t>
                          </m:r>
                          <m:r>
                            <a:rPr lang="en-US" altLang="zh-CN" sz="2000" b="1" i="1" smtClean="0">
                              <a:solidFill>
                                <a:srgbClr val="000000"/>
                              </a:solidFill>
                              <a:effectLst/>
                              <a:latin typeface="Cambria Math" panose="02040503050406030204" pitchFamily="18" charset="0"/>
                            </a:rPr>
                            <m:t>∗</m:t>
                          </m:r>
                          <m:r>
                            <a:rPr lang="en-US" altLang="zh-CN" sz="2000" b="1" i="1" smtClean="0">
                              <a:solidFill>
                                <a:srgbClr val="000000"/>
                              </a:solidFill>
                              <a:effectLst/>
                              <a:latin typeface="Cambria Math" panose="02040503050406030204" pitchFamily="18" charset="0"/>
                            </a:rPr>
                            <m:t>𝑪𝑷𝑰𝒏𝒆𝒘𝑭𝑷</m:t>
                          </m:r>
                        </m:den>
                      </m:f>
                    </m:oMath>
                  </m:oMathPara>
                </a14:m>
                <a:endParaRPr lang="zh-CN" altLang="en-US" sz="2000" b="1" dirty="0" smtClean="0">
                  <a:solidFill>
                    <a:srgbClr val="000000"/>
                  </a:solidFill>
                  <a:effectLst/>
                </a:endParaRPr>
              </a:p>
              <a:p>
                <a:pPr>
                  <a:lnSpc>
                    <a:spcPct val="150000"/>
                  </a:lnSpc>
                  <a:buNone/>
                </a:pPr>
                <a14:m>
                  <m:oMathPara xmlns:m="http://schemas.openxmlformats.org/officeDocument/2006/math">
                    <m:oMathParaPr>
                      <m:jc m:val="centerGroup"/>
                    </m:oMathParaPr>
                    <m:oMath xmlns:m="http://schemas.openxmlformats.org/officeDocument/2006/math">
                      <m:r>
                        <a:rPr lang="en-US" altLang="zh-CN" sz="2000" b="1" i="1" smtClean="0">
                          <a:solidFill>
                            <a:srgbClr val="000000"/>
                          </a:solidFill>
                          <a:effectLst/>
                          <a:latin typeface="Cambria Math" panose="02040503050406030204" pitchFamily="18" charset="0"/>
                        </a:rPr>
                        <m:t>=</m:t>
                      </m:r>
                      <m:f>
                        <m:fPr>
                          <m:ctrlPr>
                            <a:rPr lang="en-US" altLang="zh-CN" sz="2000" b="1" i="1" smtClean="0">
                              <a:solidFill>
                                <a:srgbClr val="000000"/>
                              </a:solidFill>
                              <a:effectLst/>
                              <a:latin typeface="Cambria Math" panose="02040503050406030204" pitchFamily="18" charset="0"/>
                            </a:rPr>
                          </m:ctrlPr>
                        </m:fPr>
                        <m:num>
                          <m:r>
                            <a:rPr lang="en-US" altLang="zh-CN" sz="2000" b="1" i="1" smtClean="0">
                              <a:solidFill>
                                <a:srgbClr val="000000"/>
                              </a:solidFill>
                              <a:effectLst/>
                              <a:latin typeface="Cambria Math" panose="02040503050406030204" pitchFamily="18" charset="0"/>
                            </a:rPr>
                            <m:t>𝑪𝑷𝑰</m:t>
                          </m:r>
                          <m:r>
                            <a:rPr lang="en-US" altLang="zh-CN" sz="2000" b="1" i="1" baseline="-25000" smtClean="0">
                              <a:solidFill>
                                <a:srgbClr val="000000"/>
                              </a:solidFill>
                              <a:effectLst/>
                              <a:latin typeface="Cambria Math" panose="02040503050406030204" pitchFamily="18" charset="0"/>
                            </a:rPr>
                            <m:t>𝒐𝒓𝒊𝒈𝒊𝒏𝒂𝒍</m:t>
                          </m:r>
                        </m:num>
                        <m:den>
                          <m:r>
                            <a:rPr lang="en-US" altLang="zh-CN" sz="2000" b="1" i="1" smtClean="0">
                              <a:solidFill>
                                <a:srgbClr val="000000"/>
                              </a:solidFill>
                              <a:effectLst/>
                              <a:latin typeface="Cambria Math" panose="02040503050406030204" pitchFamily="18" charset="0"/>
                            </a:rPr>
                            <m:t>𝑪𝑷𝑰</m:t>
                          </m:r>
                          <m:r>
                            <a:rPr lang="en-US" altLang="zh-CN" sz="2000" b="1" i="1" baseline="-25000" smtClean="0">
                              <a:solidFill>
                                <a:srgbClr val="000000"/>
                              </a:solidFill>
                              <a:effectLst/>
                              <a:latin typeface="Cambria Math" panose="02040503050406030204" pitchFamily="18" charset="0"/>
                            </a:rPr>
                            <m:t>𝒏𝒆𝒘𝑭𝑷</m:t>
                          </m:r>
                        </m:den>
                      </m:f>
                      <m:r>
                        <a:rPr lang="en-US" altLang="zh-CN" sz="2000" b="1" i="1" dirty="0" smtClean="0">
                          <a:solidFill>
                            <a:srgbClr val="000000"/>
                          </a:solidFill>
                          <a:effectLst/>
                          <a:latin typeface="Cambria Math" panose="02040503050406030204" pitchFamily="18" charset="0"/>
                        </a:rPr>
                        <m:t>=</m:t>
                      </m:r>
                      <m:f>
                        <m:fPr>
                          <m:ctrlPr>
                            <a:rPr lang="en-US" altLang="zh-CN" sz="2000" b="1" i="1" dirty="0" smtClean="0">
                              <a:solidFill>
                                <a:srgbClr val="000000"/>
                              </a:solidFill>
                              <a:effectLst/>
                              <a:latin typeface="Cambria Math" panose="02040503050406030204" pitchFamily="18" charset="0"/>
                            </a:rPr>
                          </m:ctrlPr>
                        </m:fPr>
                        <m:num>
                          <m:r>
                            <a:rPr lang="en-US" altLang="zh-CN" sz="2000" b="1" i="1" dirty="0" smtClean="0">
                              <a:solidFill>
                                <a:srgbClr val="000000"/>
                              </a:solidFill>
                              <a:effectLst/>
                              <a:latin typeface="Cambria Math" panose="02040503050406030204" pitchFamily="18" charset="0"/>
                            </a:rPr>
                            <m:t>𝟐</m:t>
                          </m:r>
                          <m:r>
                            <a:rPr lang="en-US" altLang="zh-CN" sz="2000" b="1" i="1" dirty="0" smtClean="0">
                              <a:solidFill>
                                <a:srgbClr val="000000"/>
                              </a:solidFill>
                              <a:effectLst/>
                              <a:latin typeface="Cambria Math" panose="02040503050406030204" pitchFamily="18" charset="0"/>
                            </a:rPr>
                            <m:t>.</m:t>
                          </m:r>
                          <m:r>
                            <a:rPr lang="en-US" altLang="zh-CN" sz="2000" b="1" i="1" dirty="0" smtClean="0">
                              <a:solidFill>
                                <a:srgbClr val="000000"/>
                              </a:solidFill>
                              <a:effectLst/>
                              <a:latin typeface="Cambria Math" panose="02040503050406030204" pitchFamily="18" charset="0"/>
                            </a:rPr>
                            <m:t>𝟎</m:t>
                          </m:r>
                        </m:num>
                        <m:den>
                          <m:r>
                            <a:rPr lang="en-US" altLang="zh-CN" sz="2000" b="1" i="1" dirty="0" smtClean="0">
                              <a:solidFill>
                                <a:srgbClr val="000000"/>
                              </a:solidFill>
                              <a:effectLst/>
                              <a:latin typeface="Cambria Math" panose="02040503050406030204" pitchFamily="18" charset="0"/>
                            </a:rPr>
                            <m:t>𝟏</m:t>
                          </m:r>
                          <m:r>
                            <a:rPr lang="en-US" altLang="zh-CN" sz="2000" b="1" i="1" dirty="0" smtClean="0">
                              <a:solidFill>
                                <a:srgbClr val="000000"/>
                              </a:solidFill>
                              <a:effectLst/>
                              <a:latin typeface="Cambria Math" panose="02040503050406030204" pitchFamily="18" charset="0"/>
                            </a:rPr>
                            <m:t>.</m:t>
                          </m:r>
                          <m:r>
                            <a:rPr lang="en-US" altLang="zh-CN" sz="2000" b="1" i="1" dirty="0" smtClean="0">
                              <a:solidFill>
                                <a:srgbClr val="000000"/>
                              </a:solidFill>
                              <a:effectLst/>
                              <a:latin typeface="Cambria Math" panose="02040503050406030204" pitchFamily="18" charset="0"/>
                            </a:rPr>
                            <m:t>𝟔𝟐𝟐𝟓</m:t>
                          </m:r>
                        </m:den>
                      </m:f>
                      <m:r>
                        <a:rPr lang="en-US" altLang="zh-CN" sz="2000" b="1" i="1" dirty="0" smtClean="0">
                          <a:solidFill>
                            <a:srgbClr val="000000"/>
                          </a:solidFill>
                          <a:effectLst/>
                          <a:latin typeface="Cambria Math" panose="02040503050406030204" pitchFamily="18" charset="0"/>
                          <a:ea typeface="Cambria Math" panose="02040503050406030204" pitchFamily="18" charset="0"/>
                        </a:rPr>
                        <m:t>≈</m:t>
                      </m:r>
                      <m:r>
                        <a:rPr lang="en-US" altLang="zh-CN" sz="2000" b="1" i="1" dirty="0" smtClean="0">
                          <a:solidFill>
                            <a:srgbClr val="000000"/>
                          </a:solidFill>
                          <a:effectLst/>
                          <a:latin typeface="Cambria Math" panose="02040503050406030204" pitchFamily="18" charset="0"/>
                          <a:ea typeface="Cambria Math" panose="02040503050406030204" pitchFamily="18" charset="0"/>
                        </a:rPr>
                        <m:t>𝟏</m:t>
                      </m:r>
                      <m:r>
                        <a:rPr lang="en-US" altLang="zh-CN" sz="2000" b="1" i="1" dirty="0" smtClean="0">
                          <a:solidFill>
                            <a:srgbClr val="000000"/>
                          </a:solidFill>
                          <a:effectLst/>
                          <a:latin typeface="Cambria Math" panose="02040503050406030204" pitchFamily="18" charset="0"/>
                          <a:ea typeface="Cambria Math" panose="02040503050406030204" pitchFamily="18" charset="0"/>
                        </a:rPr>
                        <m:t>.</m:t>
                      </m:r>
                      <m:r>
                        <a:rPr lang="en-US" altLang="zh-CN" sz="2000" b="1" i="1" dirty="0" smtClean="0">
                          <a:solidFill>
                            <a:srgbClr val="000000"/>
                          </a:solidFill>
                          <a:effectLst/>
                          <a:latin typeface="Cambria Math" panose="02040503050406030204" pitchFamily="18" charset="0"/>
                          <a:ea typeface="Cambria Math" panose="02040503050406030204" pitchFamily="18" charset="0"/>
                        </a:rPr>
                        <m:t>𝟐𝟑</m:t>
                      </m:r>
                    </m:oMath>
                  </m:oMathPara>
                </a14:m>
                <a:endParaRPr lang="zh-CN" altLang="en-US" sz="2000" b="1" dirty="0" smtClean="0">
                  <a:solidFill>
                    <a:srgbClr val="000000"/>
                  </a:solidFill>
                  <a:effectLst/>
                </a:endParaRPr>
              </a:p>
              <a:p>
                <a:pPr>
                  <a:lnSpc>
                    <a:spcPct val="150000"/>
                  </a:lnSpc>
                  <a:buFont typeface="Wingdings" panose="05000000000000000000" pitchFamily="2" charset="2"/>
                  <a:buNone/>
                </a:pPr>
                <a:r>
                  <a:rPr lang="zh-CN" altLang="en-US" sz="2000" b="1" dirty="0" smtClean="0">
                    <a:solidFill>
                      <a:srgbClr val="000000"/>
                    </a:solidFill>
                    <a:effectLst/>
                  </a:rPr>
                  <a:t>  可见，以上结果与</a:t>
                </a:r>
                <a:r>
                  <a:rPr lang="zh-CN" altLang="en-US" sz="2000" dirty="0">
                    <a:solidFill>
                      <a:srgbClr val="000000"/>
                    </a:solidFill>
                  </a:rPr>
                  <a:t>前面</a:t>
                </a:r>
                <a:r>
                  <a:rPr lang="zh-CN" altLang="en-US" sz="2000" b="1" dirty="0" smtClean="0">
                    <a:solidFill>
                      <a:srgbClr val="000000"/>
                    </a:solidFill>
                    <a:effectLst/>
                  </a:rPr>
                  <a:t>用</a:t>
                </a:r>
                <a:r>
                  <a:rPr lang="en-US" altLang="zh-CN" sz="2000" b="1" dirty="0" smtClean="0">
                    <a:solidFill>
                      <a:srgbClr val="000000"/>
                    </a:solidFill>
                    <a:effectLst/>
                  </a:rPr>
                  <a:t>Amdahl</a:t>
                </a:r>
                <a:r>
                  <a:rPr lang="zh-CN" altLang="en-US" sz="2000" b="1" dirty="0" smtClean="0">
                    <a:solidFill>
                      <a:srgbClr val="000000"/>
                    </a:solidFill>
                    <a:effectLst/>
                  </a:rPr>
                  <a:t>定律计算出的结果是相同的。</a:t>
                </a:r>
                <a:endParaRPr lang="zh-CN" altLang="en-US" sz="2000" b="1" dirty="0" smtClean="0">
                  <a:effectLst/>
                </a:endParaRPr>
              </a:p>
            </p:txBody>
          </p:sp>
        </mc:Choice>
        <mc:Fallback>
          <p:sp>
            <p:nvSpPr>
              <p:cNvPr id="73730" name="Rectangle 3"/>
              <p:cNvSpPr>
                <a:spLocks noRot="1" noChangeAspect="1" noMove="1" noResize="1" noEditPoints="1" noAdjustHandles="1" noChangeArrowheads="1" noChangeShapeType="1" noTextEdit="1"/>
              </p:cNvSpPr>
              <p:nvPr>
                <p:ph type="body" sz="half" idx="1"/>
              </p:nvPr>
            </p:nvSpPr>
            <p:spPr>
              <a:xfrm>
                <a:off x="233362" y="1268761"/>
                <a:ext cx="8785225" cy="4968552"/>
              </a:xfrm>
              <a:blipFill rotWithShape="1">
                <a:blip r:embed="rId1"/>
                <a:stretch>
                  <a:fillRect l="-4" t="-1" r="4" b="7"/>
                </a:stretch>
              </a:blipFill>
            </p:spPr>
            <p:txBody>
              <a:bodyPr/>
              <a:lstStyle/>
              <a:p>
                <a:r>
                  <a:rPr lang="zh-CN" altLang="en-US">
                    <a:noFill/>
                  </a:rPr>
                  <a:t> </a:t>
                </a:r>
              </a:p>
            </p:txBody>
          </p:sp>
        </mc:Fallback>
      </mc:AlternateContent>
      <p:sp>
        <p:nvSpPr>
          <p:cNvPr id="73733" name="矩形 5"/>
          <p:cNvSpPr>
            <a:spLocks noChangeArrowheads="1"/>
          </p:cNvSpPr>
          <p:nvPr/>
        </p:nvSpPr>
        <p:spPr bwMode="auto">
          <a:xfrm>
            <a:off x="110563" y="438498"/>
            <a:ext cx="90360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r>
              <a:rPr lang="zh-CN" altLang="en-US" b="1" dirty="0">
                <a:solidFill>
                  <a:srgbClr val="000000"/>
                </a:solidFill>
              </a:rPr>
              <a:t> </a:t>
            </a:r>
            <a:r>
              <a:rPr lang="zh-CN" altLang="en-US" sz="2400" b="1" dirty="0">
                <a:solidFill>
                  <a:srgbClr val="000000"/>
                </a:solidFill>
              </a:rPr>
              <a:t>可以用同样的方法计算</a:t>
            </a:r>
            <a:r>
              <a:rPr lang="zh-CN" altLang="en-US" sz="2400" b="1" dirty="0">
                <a:solidFill>
                  <a:srgbClr val="0000FF"/>
                </a:solidFill>
              </a:rPr>
              <a:t>改进所有</a:t>
            </a:r>
            <a:r>
              <a:rPr lang="en-US" altLang="zh-CN" sz="2400" b="1" dirty="0">
                <a:solidFill>
                  <a:srgbClr val="0000FF"/>
                </a:solidFill>
              </a:rPr>
              <a:t>FP</a:t>
            </a:r>
            <a:r>
              <a:rPr lang="zh-CN" altLang="en-US" sz="2400" b="1" dirty="0">
                <a:solidFill>
                  <a:srgbClr val="0000FF"/>
                </a:solidFill>
              </a:rPr>
              <a:t>方案的</a:t>
            </a:r>
            <a:r>
              <a:rPr lang="en-US" altLang="zh-CN" sz="2400" b="1" dirty="0">
                <a:solidFill>
                  <a:srgbClr val="0000FF"/>
                </a:solidFill>
              </a:rPr>
              <a:t>CPI</a:t>
            </a:r>
            <a:r>
              <a:rPr lang="zh-CN" altLang="en-US" sz="2400" b="1" dirty="0">
                <a:solidFill>
                  <a:srgbClr val="000000"/>
                </a:solidFill>
              </a:rPr>
              <a:t>，或通过</a:t>
            </a:r>
            <a:r>
              <a:rPr lang="zh-CN" altLang="en-US" sz="2400" b="1" dirty="0">
                <a:solidFill>
                  <a:srgbClr val="990000"/>
                </a:solidFill>
              </a:rPr>
              <a:t>将改进</a:t>
            </a:r>
            <a:r>
              <a:rPr lang="en-US" altLang="zh-CN" sz="2400" b="1" dirty="0">
                <a:solidFill>
                  <a:srgbClr val="990000"/>
                </a:solidFill>
              </a:rPr>
              <a:t>FP</a:t>
            </a:r>
            <a:r>
              <a:rPr lang="zh-CN" altLang="en-US" sz="2400" b="1" dirty="0">
                <a:solidFill>
                  <a:srgbClr val="990000"/>
                </a:solidFill>
              </a:rPr>
              <a:t>的</a:t>
            </a:r>
            <a:r>
              <a:rPr lang="en-US" altLang="zh-CN" sz="2400" b="1" dirty="0">
                <a:solidFill>
                  <a:srgbClr val="990000"/>
                </a:solidFill>
              </a:rPr>
              <a:t>CPI</a:t>
            </a:r>
            <a:r>
              <a:rPr lang="zh-CN" altLang="en-US" sz="2400" b="1" dirty="0">
                <a:solidFill>
                  <a:srgbClr val="990000"/>
                </a:solidFill>
              </a:rPr>
              <a:t>值和非</a:t>
            </a:r>
            <a:r>
              <a:rPr lang="en-US" altLang="zh-CN" sz="2400" b="1" dirty="0">
                <a:solidFill>
                  <a:srgbClr val="990000"/>
                </a:solidFill>
              </a:rPr>
              <a:t>FP</a:t>
            </a:r>
            <a:r>
              <a:rPr lang="zh-CN" altLang="en-US" sz="2400" b="1" dirty="0">
                <a:solidFill>
                  <a:srgbClr val="990000"/>
                </a:solidFill>
              </a:rPr>
              <a:t>的</a:t>
            </a:r>
            <a:r>
              <a:rPr lang="en-US" altLang="zh-CN" sz="2400" b="1" dirty="0">
                <a:solidFill>
                  <a:srgbClr val="990000"/>
                </a:solidFill>
              </a:rPr>
              <a:t>CPI</a:t>
            </a:r>
            <a:r>
              <a:rPr lang="zh-CN" altLang="en-US" sz="2400" b="1" dirty="0">
                <a:solidFill>
                  <a:srgbClr val="990000"/>
                </a:solidFill>
              </a:rPr>
              <a:t>值加起来得到</a:t>
            </a:r>
            <a:r>
              <a:rPr lang="zh-CN" altLang="en-US" sz="2400" b="1" dirty="0">
                <a:solidFill>
                  <a:srgbClr val="000000"/>
                </a:solidFill>
              </a:rPr>
              <a:t>。</a:t>
            </a:r>
            <a:endParaRPr lang="zh-CN" altLang="en-US" sz="2400" dirty="0">
              <a:solidFill>
                <a:srgbClr val="000000"/>
              </a:solidFill>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1.10  </a:t>
            </a:r>
            <a:r>
              <a:rPr lang="zh-CN" altLang="en-US" sz="2800" b="1" kern="0" dirty="0">
                <a:solidFill>
                  <a:srgbClr val="003FFF"/>
                </a:solidFill>
                <a:latin typeface="Comic Sans MS" panose="030F0702030302020204" pitchFamily="66" charset="0"/>
                <a:ea typeface="+mn-ea"/>
              </a:rPr>
              <a:t>综合：性能和性价比</a:t>
            </a:r>
            <a:endParaRPr lang="en-US" altLang="zh-CN" sz="2800" b="1" kern="0" dirty="0">
              <a:solidFill>
                <a:srgbClr val="003FFF"/>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1042988" y="188913"/>
            <a:ext cx="8281987" cy="766762"/>
          </a:xfrm>
        </p:spPr>
        <p:txBody>
          <a:bodyPr/>
          <a:lstStyle/>
          <a:p>
            <a:pPr>
              <a:defRPr/>
            </a:pPr>
            <a:r>
              <a:rPr lang="en-US" altLang="zh-CN" sz="4000" dirty="0" smtClean="0">
                <a:solidFill>
                  <a:srgbClr val="1A1A00"/>
                </a:solidFill>
              </a:rPr>
              <a:t>1.10  </a:t>
            </a:r>
            <a:r>
              <a:rPr lang="zh-CN" altLang="en-US" sz="4000" dirty="0" smtClean="0">
                <a:solidFill>
                  <a:srgbClr val="1A1A00"/>
                </a:solidFill>
              </a:rPr>
              <a:t>综合：性能和性价比</a:t>
            </a:r>
            <a:endParaRPr lang="en-US" altLang="zh-CN" sz="4000" dirty="0">
              <a:solidFill>
                <a:srgbClr val="1A1A00"/>
              </a:solidFill>
            </a:endParaRPr>
          </a:p>
        </p:txBody>
      </p:sp>
      <p:sp>
        <p:nvSpPr>
          <p:cNvPr id="75780" name="Rectangle 3"/>
          <p:cNvSpPr>
            <a:spLocks noGrp="1" noChangeArrowheads="1"/>
          </p:cNvSpPr>
          <p:nvPr>
            <p:ph type="body" idx="1"/>
          </p:nvPr>
        </p:nvSpPr>
        <p:spPr>
          <a:xfrm>
            <a:off x="320675" y="1341438"/>
            <a:ext cx="8483600" cy="4502150"/>
          </a:xfrm>
        </p:spPr>
        <p:txBody>
          <a:bodyPr/>
          <a:lstStyle/>
          <a:p>
            <a:pPr>
              <a:lnSpc>
                <a:spcPct val="90000"/>
              </a:lnSpc>
              <a:buFont typeface="Wingdings" panose="05000000000000000000" pitchFamily="2" charset="2"/>
              <a:buNone/>
            </a:pPr>
            <a:r>
              <a:rPr lang="zh-CN" altLang="en-US" b="1" dirty="0" smtClean="0">
                <a:solidFill>
                  <a:srgbClr val="000000"/>
                </a:solidFill>
                <a:effectLst/>
              </a:rPr>
              <a:t>桌面系统的性能和性价比</a:t>
            </a:r>
            <a:endParaRPr lang="en-US" altLang="zh-CN" b="1" dirty="0" smtClean="0">
              <a:solidFill>
                <a:srgbClr val="FFFFFF"/>
              </a:solidFill>
              <a:effectLst/>
            </a:endParaRPr>
          </a:p>
          <a:p>
            <a:pPr>
              <a:lnSpc>
                <a:spcPct val="90000"/>
              </a:lnSpc>
              <a:buFont typeface="Wingdings" panose="05000000000000000000" pitchFamily="2" charset="2"/>
              <a:buNone/>
            </a:pPr>
            <a:r>
              <a:rPr lang="zh-CN" altLang="en-US" b="1" dirty="0" smtClean="0">
                <a:solidFill>
                  <a:srgbClr val="000000"/>
                </a:solidFill>
                <a:effectLst/>
              </a:rPr>
              <a:t>价格差异大的因素</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不同级别的可扩展性</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更便宜的磁盘和存储器</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不同</a:t>
            </a:r>
            <a:r>
              <a:rPr lang="en-US" altLang="zh-CN" b="1" dirty="0" smtClean="0">
                <a:solidFill>
                  <a:srgbClr val="000000"/>
                </a:solidFill>
                <a:effectLst/>
              </a:rPr>
              <a:t>CPU</a:t>
            </a:r>
            <a:r>
              <a:rPr lang="zh-CN" altLang="en-US" b="1" dirty="0" smtClean="0">
                <a:solidFill>
                  <a:srgbClr val="000000"/>
                </a:solidFill>
                <a:effectLst/>
              </a:rPr>
              <a:t>的价格</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软件差异</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低端系统在风扇、电源、支持芯片套件方面，使用</a:t>
            </a:r>
            <a:r>
              <a:rPr lang="en-US" altLang="zh-CN" b="1" dirty="0" smtClean="0">
                <a:solidFill>
                  <a:srgbClr val="000000"/>
                </a:solidFill>
                <a:effectLst/>
              </a:rPr>
              <a:t>PC </a:t>
            </a:r>
            <a:r>
              <a:rPr lang="zh-CN" altLang="en-US" b="1" dirty="0" smtClean="0">
                <a:solidFill>
                  <a:srgbClr val="000000"/>
                </a:solidFill>
                <a:effectLst/>
              </a:rPr>
              <a:t>商品化的配件</a:t>
            </a:r>
            <a:endParaRPr lang="en-US" altLang="zh-CN" b="1" dirty="0" smtClean="0">
              <a:solidFill>
                <a:srgbClr val="FFFFFF"/>
              </a:solidFill>
              <a:effectLst/>
            </a:endParaRPr>
          </a:p>
          <a:p>
            <a:pPr lvl="1">
              <a:lnSpc>
                <a:spcPct val="90000"/>
              </a:lnSpc>
            </a:pPr>
            <a:r>
              <a:rPr lang="zh-CN" altLang="en-US" b="1" dirty="0" smtClean="0">
                <a:solidFill>
                  <a:srgbClr val="000000"/>
                </a:solidFill>
                <a:effectLst/>
              </a:rPr>
              <a:t>商品化</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838800" y="129133"/>
            <a:ext cx="7162800" cy="563563"/>
          </a:xfrm>
        </p:spPr>
        <p:txBody>
          <a:bodyPr/>
          <a:lstStyle/>
          <a:p>
            <a:pPr eaLnBrk="1" hangingPunct="1"/>
            <a:r>
              <a:rPr lang="en-AU" altLang="zh-CN" dirty="0">
                <a:ea typeface="宋体" panose="02010600030101010101" pitchFamily="2" charset="-122"/>
              </a:rPr>
              <a:t>SPEC Power Benchmark</a:t>
            </a:r>
            <a:endParaRPr lang="en-AU" altLang="zh-CN" dirty="0">
              <a:ea typeface="宋体" panose="02010600030101010101" pitchFamily="2" charset="-122"/>
            </a:endParaRPr>
          </a:p>
        </p:txBody>
      </p:sp>
      <p:sp>
        <p:nvSpPr>
          <p:cNvPr id="25604" name="Rectangle 3"/>
          <p:cNvSpPr>
            <a:spLocks noGrp="1" noChangeArrowheads="1"/>
          </p:cNvSpPr>
          <p:nvPr>
            <p:ph type="body" idx="1"/>
          </p:nvPr>
        </p:nvSpPr>
        <p:spPr>
          <a:xfrm>
            <a:off x="1187625" y="6021288"/>
            <a:ext cx="6813976" cy="647277"/>
          </a:xfrm>
        </p:spPr>
        <p:txBody>
          <a:bodyPr/>
          <a:lstStyle/>
          <a:p>
            <a:pPr eaLnBrk="1" hangingPunct="1"/>
            <a:r>
              <a:rPr lang="en-AU" altLang="zh-CN" sz="1600" dirty="0">
                <a:ea typeface="宋体" panose="02010600030101010101" pitchFamily="2" charset="-122"/>
              </a:rPr>
              <a:t>Power consumption of server at different workload levels</a:t>
            </a:r>
            <a:endParaRPr lang="en-AU" altLang="zh-CN" sz="1600" dirty="0">
              <a:ea typeface="宋体" panose="02010600030101010101" pitchFamily="2" charset="-122"/>
            </a:endParaRPr>
          </a:p>
          <a:p>
            <a:pPr lvl="1" eaLnBrk="1" hangingPunct="1"/>
            <a:r>
              <a:rPr lang="en-AU" altLang="zh-CN" sz="1600" dirty="0" err="1">
                <a:solidFill>
                  <a:srgbClr val="00B050"/>
                </a:solidFill>
                <a:ea typeface="宋体" panose="02010600030101010101" pitchFamily="2" charset="-122"/>
              </a:rPr>
              <a:t>ssj_ops</a:t>
            </a:r>
            <a:r>
              <a:rPr lang="en-US" altLang="zh-CN" sz="1600" dirty="0">
                <a:solidFill>
                  <a:srgbClr val="00B050"/>
                </a:solidFill>
                <a:ea typeface="宋体" panose="02010600030101010101" pitchFamily="2" charset="-122"/>
              </a:rPr>
              <a:t>: server side Java </a:t>
            </a:r>
            <a:r>
              <a:rPr lang="en-US" altLang="zh-CN" sz="1600" dirty="0" smtClean="0">
                <a:solidFill>
                  <a:srgbClr val="00B050"/>
                </a:solidFill>
                <a:ea typeface="宋体" panose="02010600030101010101" pitchFamily="2" charset="-122"/>
              </a:rPr>
              <a:t>operations</a:t>
            </a:r>
            <a:endParaRPr lang="en-AU" altLang="zh-CN" sz="1600" dirty="0">
              <a:ea typeface="宋体" panose="02010600030101010101" pitchFamily="2" charset="-122"/>
            </a:endParaRPr>
          </a:p>
        </p:txBody>
      </p:sp>
      <p:grpSp>
        <p:nvGrpSpPr>
          <p:cNvPr id="181" name="组合 180"/>
          <p:cNvGrpSpPr/>
          <p:nvPr/>
        </p:nvGrpSpPr>
        <p:grpSpPr>
          <a:xfrm>
            <a:off x="225073" y="593925"/>
            <a:ext cx="8578844" cy="5355355"/>
            <a:chOff x="686411" y="2469531"/>
            <a:chExt cx="8578844" cy="5355355"/>
          </a:xfrm>
        </p:grpSpPr>
        <p:sp>
          <p:nvSpPr>
            <p:cNvPr id="182" name="object 5"/>
            <p:cNvSpPr/>
            <p:nvPr/>
          </p:nvSpPr>
          <p:spPr>
            <a:xfrm>
              <a:off x="1695907"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3" name="object 6"/>
            <p:cNvSpPr/>
            <p:nvPr/>
          </p:nvSpPr>
          <p:spPr>
            <a:xfrm>
              <a:off x="2202814" y="3231972"/>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4" name="object 7"/>
            <p:cNvSpPr/>
            <p:nvPr/>
          </p:nvSpPr>
          <p:spPr>
            <a:xfrm>
              <a:off x="2353424"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5" name="object 8"/>
            <p:cNvSpPr/>
            <p:nvPr/>
          </p:nvSpPr>
          <p:spPr>
            <a:xfrm>
              <a:off x="2856649" y="329076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6" name="object 9"/>
            <p:cNvSpPr/>
            <p:nvPr/>
          </p:nvSpPr>
          <p:spPr>
            <a:xfrm>
              <a:off x="3007232"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7" name="object 10"/>
            <p:cNvSpPr/>
            <p:nvPr/>
          </p:nvSpPr>
          <p:spPr>
            <a:xfrm>
              <a:off x="3514140" y="3463378"/>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8" name="object 11"/>
            <p:cNvSpPr/>
            <p:nvPr/>
          </p:nvSpPr>
          <p:spPr>
            <a:xfrm>
              <a:off x="3664737"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89" name="object 12"/>
            <p:cNvSpPr/>
            <p:nvPr/>
          </p:nvSpPr>
          <p:spPr>
            <a:xfrm>
              <a:off x="4171632" y="3727868"/>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0" name="object 13"/>
            <p:cNvSpPr/>
            <p:nvPr/>
          </p:nvSpPr>
          <p:spPr>
            <a:xfrm>
              <a:off x="4322229"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1" name="object 14"/>
            <p:cNvSpPr/>
            <p:nvPr/>
          </p:nvSpPr>
          <p:spPr>
            <a:xfrm>
              <a:off x="4829124" y="4135602"/>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2" name="object 15"/>
            <p:cNvSpPr/>
            <p:nvPr/>
          </p:nvSpPr>
          <p:spPr>
            <a:xfrm>
              <a:off x="4979720"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3" name="object 16"/>
            <p:cNvSpPr/>
            <p:nvPr/>
          </p:nvSpPr>
          <p:spPr>
            <a:xfrm>
              <a:off x="5482945" y="460574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4" name="object 17"/>
            <p:cNvSpPr/>
            <p:nvPr/>
          </p:nvSpPr>
          <p:spPr>
            <a:xfrm>
              <a:off x="5633529"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5" name="object 18"/>
            <p:cNvSpPr/>
            <p:nvPr/>
          </p:nvSpPr>
          <p:spPr>
            <a:xfrm>
              <a:off x="6140437" y="516039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6" name="object 19"/>
            <p:cNvSpPr/>
            <p:nvPr/>
          </p:nvSpPr>
          <p:spPr>
            <a:xfrm>
              <a:off x="6291008"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7" name="object 20"/>
            <p:cNvSpPr/>
            <p:nvPr/>
          </p:nvSpPr>
          <p:spPr>
            <a:xfrm>
              <a:off x="6797954" y="581425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8" name="object 21"/>
            <p:cNvSpPr/>
            <p:nvPr/>
          </p:nvSpPr>
          <p:spPr>
            <a:xfrm>
              <a:off x="6948525"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199" name="object 22"/>
            <p:cNvSpPr/>
            <p:nvPr/>
          </p:nvSpPr>
          <p:spPr>
            <a:xfrm>
              <a:off x="7455433" y="6581927"/>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0" name="object 23"/>
            <p:cNvSpPr/>
            <p:nvPr/>
          </p:nvSpPr>
          <p:spPr>
            <a:xfrm>
              <a:off x="7606004"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1" name="object 24"/>
            <p:cNvSpPr/>
            <p:nvPr/>
          </p:nvSpPr>
          <p:spPr>
            <a:xfrm>
              <a:off x="1692173" y="3882135"/>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2" name="object 25"/>
            <p:cNvSpPr/>
            <p:nvPr/>
          </p:nvSpPr>
          <p:spPr>
            <a:xfrm>
              <a:off x="1842782"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3" name="object 26"/>
            <p:cNvSpPr/>
            <p:nvPr/>
          </p:nvSpPr>
          <p:spPr>
            <a:xfrm>
              <a:off x="2349715" y="406579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4" name="object 27"/>
            <p:cNvSpPr/>
            <p:nvPr/>
          </p:nvSpPr>
          <p:spPr>
            <a:xfrm>
              <a:off x="2496642"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5" name="object 28"/>
            <p:cNvSpPr/>
            <p:nvPr/>
          </p:nvSpPr>
          <p:spPr>
            <a:xfrm>
              <a:off x="3003537" y="4131906"/>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6" name="object 29"/>
            <p:cNvSpPr/>
            <p:nvPr/>
          </p:nvSpPr>
          <p:spPr>
            <a:xfrm>
              <a:off x="3154133"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7" name="object 30"/>
            <p:cNvSpPr/>
            <p:nvPr/>
          </p:nvSpPr>
          <p:spPr>
            <a:xfrm>
              <a:off x="3661041" y="4359655"/>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8" name="object 31"/>
            <p:cNvSpPr/>
            <p:nvPr/>
          </p:nvSpPr>
          <p:spPr>
            <a:xfrm>
              <a:off x="3811625"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09" name="object 32"/>
            <p:cNvSpPr/>
            <p:nvPr/>
          </p:nvSpPr>
          <p:spPr>
            <a:xfrm>
              <a:off x="4318533" y="464248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0" name="object 33"/>
            <p:cNvSpPr/>
            <p:nvPr/>
          </p:nvSpPr>
          <p:spPr>
            <a:xfrm>
              <a:off x="4469129"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1" name="object 34"/>
            <p:cNvSpPr/>
            <p:nvPr/>
          </p:nvSpPr>
          <p:spPr>
            <a:xfrm>
              <a:off x="4976024" y="4917973"/>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2" name="object 35"/>
            <p:cNvSpPr/>
            <p:nvPr/>
          </p:nvSpPr>
          <p:spPr>
            <a:xfrm>
              <a:off x="5122964"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3" name="object 36"/>
            <p:cNvSpPr/>
            <p:nvPr/>
          </p:nvSpPr>
          <p:spPr>
            <a:xfrm>
              <a:off x="5629846" y="5296318"/>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4" name="object 37"/>
            <p:cNvSpPr/>
            <p:nvPr/>
          </p:nvSpPr>
          <p:spPr>
            <a:xfrm>
              <a:off x="5780430"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5" name="object 38"/>
            <p:cNvSpPr/>
            <p:nvPr/>
          </p:nvSpPr>
          <p:spPr>
            <a:xfrm>
              <a:off x="6287312" y="576279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6" name="object 39"/>
            <p:cNvSpPr/>
            <p:nvPr/>
          </p:nvSpPr>
          <p:spPr>
            <a:xfrm>
              <a:off x="6437947"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7" name="object 40"/>
            <p:cNvSpPr/>
            <p:nvPr/>
          </p:nvSpPr>
          <p:spPr>
            <a:xfrm>
              <a:off x="6944829" y="6251321"/>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8" name="object 41"/>
            <p:cNvSpPr/>
            <p:nvPr/>
          </p:nvSpPr>
          <p:spPr>
            <a:xfrm>
              <a:off x="7095426"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19" name="object 42"/>
            <p:cNvSpPr/>
            <p:nvPr/>
          </p:nvSpPr>
          <p:spPr>
            <a:xfrm>
              <a:off x="7602308" y="6850062"/>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0" name="object 43"/>
            <p:cNvSpPr/>
            <p:nvPr/>
          </p:nvSpPr>
          <p:spPr>
            <a:xfrm>
              <a:off x="7749235" y="75663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1" name="object 44"/>
            <p:cNvSpPr/>
            <p:nvPr/>
          </p:nvSpPr>
          <p:spPr>
            <a:xfrm>
              <a:off x="1839074" y="3562540"/>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2" name="object 45"/>
            <p:cNvSpPr/>
            <p:nvPr/>
          </p:nvSpPr>
          <p:spPr>
            <a:xfrm>
              <a:off x="2492908" y="373518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3" name="object 46"/>
            <p:cNvSpPr/>
            <p:nvPr/>
          </p:nvSpPr>
          <p:spPr>
            <a:xfrm>
              <a:off x="2643517"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4" name="object 47"/>
            <p:cNvSpPr/>
            <p:nvPr/>
          </p:nvSpPr>
          <p:spPr>
            <a:xfrm>
              <a:off x="3150425" y="376822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5" name="object 48"/>
            <p:cNvSpPr/>
            <p:nvPr/>
          </p:nvSpPr>
          <p:spPr>
            <a:xfrm>
              <a:off x="3300996"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6" name="object 49"/>
            <p:cNvSpPr/>
            <p:nvPr/>
          </p:nvSpPr>
          <p:spPr>
            <a:xfrm>
              <a:off x="3807891" y="3988625"/>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7" name="object 50"/>
            <p:cNvSpPr/>
            <p:nvPr/>
          </p:nvSpPr>
          <p:spPr>
            <a:xfrm>
              <a:off x="3958513"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8" name="object 51"/>
            <p:cNvSpPr/>
            <p:nvPr/>
          </p:nvSpPr>
          <p:spPr>
            <a:xfrm>
              <a:off x="4465396" y="4260443"/>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29" name="object 52"/>
            <p:cNvSpPr/>
            <p:nvPr/>
          </p:nvSpPr>
          <p:spPr>
            <a:xfrm>
              <a:off x="4615980"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0" name="object 53"/>
            <p:cNvSpPr/>
            <p:nvPr/>
          </p:nvSpPr>
          <p:spPr>
            <a:xfrm>
              <a:off x="5119204" y="4532248"/>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1" name="object 54"/>
            <p:cNvSpPr/>
            <p:nvPr/>
          </p:nvSpPr>
          <p:spPr>
            <a:xfrm>
              <a:off x="5269814"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2" name="object 55"/>
            <p:cNvSpPr/>
            <p:nvPr/>
          </p:nvSpPr>
          <p:spPr>
            <a:xfrm>
              <a:off x="5776696" y="4932641"/>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3" name="object 56"/>
            <p:cNvSpPr/>
            <p:nvPr/>
          </p:nvSpPr>
          <p:spPr>
            <a:xfrm>
              <a:off x="5927331"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4" name="object 57"/>
            <p:cNvSpPr/>
            <p:nvPr/>
          </p:nvSpPr>
          <p:spPr>
            <a:xfrm>
              <a:off x="6434213" y="5439549"/>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5" name="object 58"/>
            <p:cNvSpPr/>
            <p:nvPr/>
          </p:nvSpPr>
          <p:spPr>
            <a:xfrm>
              <a:off x="6584810"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6" name="object 59"/>
            <p:cNvSpPr/>
            <p:nvPr/>
          </p:nvSpPr>
          <p:spPr>
            <a:xfrm>
              <a:off x="7091692" y="5997867"/>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7" name="object 60"/>
            <p:cNvSpPr/>
            <p:nvPr/>
          </p:nvSpPr>
          <p:spPr>
            <a:xfrm>
              <a:off x="7242288"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8" name="object 61"/>
            <p:cNvSpPr/>
            <p:nvPr/>
          </p:nvSpPr>
          <p:spPr>
            <a:xfrm>
              <a:off x="7745526" y="6692086"/>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39" name="object 62"/>
            <p:cNvSpPr/>
            <p:nvPr/>
          </p:nvSpPr>
          <p:spPr>
            <a:xfrm>
              <a:off x="7896111" y="7566304"/>
              <a:ext cx="0" cy="0"/>
            </a:xfrm>
            <a:custGeom>
              <a:avLst/>
              <a:gdLst/>
              <a:ahLst/>
              <a:cxnLst/>
              <a:rect l="l" t="t" r="r" b="b"/>
              <a:pathLst>
                <a:path>
                  <a:moveTo>
                    <a:pt x="0" y="0"/>
                  </a:moveTo>
                  <a:lnTo>
                    <a:pt x="0" y="0"/>
                  </a:lnTo>
                </a:path>
              </a:pathLst>
            </a:custGeom>
            <a:ln w="3175">
              <a:solidFill>
                <a:srgbClr val="231F20"/>
              </a:solidFill>
            </a:ln>
          </p:spPr>
          <p:txBody>
            <a:bodyPr wrap="square" lIns="0" tIns="0" rIns="0" bIns="0" rtlCol="0"/>
            <a:lstStyle/>
            <a:p/>
          </p:txBody>
        </p:sp>
        <p:sp>
          <p:nvSpPr>
            <p:cNvPr id="240" name="object 64"/>
            <p:cNvSpPr/>
            <p:nvPr/>
          </p:nvSpPr>
          <p:spPr>
            <a:xfrm>
              <a:off x="1439862" y="2585478"/>
              <a:ext cx="7220584" cy="0"/>
            </a:xfrm>
            <a:custGeom>
              <a:avLst/>
              <a:gdLst/>
              <a:ahLst/>
              <a:cxnLst/>
              <a:rect l="l" t="t" r="r" b="b"/>
              <a:pathLst>
                <a:path w="7220584">
                  <a:moveTo>
                    <a:pt x="0" y="0"/>
                  </a:moveTo>
                  <a:lnTo>
                    <a:pt x="7220496" y="0"/>
                  </a:lnTo>
                </a:path>
              </a:pathLst>
            </a:custGeom>
            <a:ln w="9893">
              <a:solidFill>
                <a:srgbClr val="231F20"/>
              </a:solidFill>
            </a:ln>
          </p:spPr>
          <p:txBody>
            <a:bodyPr wrap="square" lIns="0" tIns="0" rIns="0" bIns="0" rtlCol="0"/>
            <a:lstStyle/>
            <a:p/>
          </p:txBody>
        </p:sp>
        <p:sp>
          <p:nvSpPr>
            <p:cNvPr id="241" name="object 65"/>
            <p:cNvSpPr/>
            <p:nvPr/>
          </p:nvSpPr>
          <p:spPr>
            <a:xfrm>
              <a:off x="1439862" y="2585478"/>
              <a:ext cx="0" cy="4977765"/>
            </a:xfrm>
            <a:custGeom>
              <a:avLst/>
              <a:gdLst/>
              <a:ahLst/>
              <a:cxnLst/>
              <a:rect l="l" t="t" r="r" b="b"/>
              <a:pathLst>
                <a:path h="4977765">
                  <a:moveTo>
                    <a:pt x="0" y="0"/>
                  </a:moveTo>
                  <a:lnTo>
                    <a:pt x="0" y="4977180"/>
                  </a:lnTo>
                </a:path>
              </a:pathLst>
            </a:custGeom>
            <a:ln w="9893">
              <a:solidFill>
                <a:srgbClr val="231F20"/>
              </a:solidFill>
            </a:ln>
          </p:spPr>
          <p:txBody>
            <a:bodyPr wrap="square" lIns="0" tIns="0" rIns="0" bIns="0" rtlCol="0"/>
            <a:lstStyle/>
            <a:p/>
          </p:txBody>
        </p:sp>
        <p:sp>
          <p:nvSpPr>
            <p:cNvPr id="242" name="object 66"/>
            <p:cNvSpPr/>
            <p:nvPr/>
          </p:nvSpPr>
          <p:spPr>
            <a:xfrm>
              <a:off x="1385633" y="7562659"/>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3" name="object 67"/>
            <p:cNvSpPr/>
            <p:nvPr/>
          </p:nvSpPr>
          <p:spPr>
            <a:xfrm>
              <a:off x="1385633" y="7008024"/>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4" name="object 68"/>
            <p:cNvSpPr/>
            <p:nvPr/>
          </p:nvSpPr>
          <p:spPr>
            <a:xfrm>
              <a:off x="1385633" y="6457010"/>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5" name="object 69"/>
            <p:cNvSpPr/>
            <p:nvPr/>
          </p:nvSpPr>
          <p:spPr>
            <a:xfrm>
              <a:off x="1385633" y="5902388"/>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6" name="object 70"/>
            <p:cNvSpPr/>
            <p:nvPr/>
          </p:nvSpPr>
          <p:spPr>
            <a:xfrm>
              <a:off x="1385633" y="5351411"/>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7" name="object 71"/>
            <p:cNvSpPr/>
            <p:nvPr/>
          </p:nvSpPr>
          <p:spPr>
            <a:xfrm>
              <a:off x="1385633" y="4796764"/>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8" name="object 72"/>
            <p:cNvSpPr/>
            <p:nvPr/>
          </p:nvSpPr>
          <p:spPr>
            <a:xfrm>
              <a:off x="1385633" y="4245787"/>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49" name="object 73"/>
            <p:cNvSpPr/>
            <p:nvPr/>
          </p:nvSpPr>
          <p:spPr>
            <a:xfrm>
              <a:off x="1385633" y="3691140"/>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50" name="object 74"/>
            <p:cNvSpPr/>
            <p:nvPr/>
          </p:nvSpPr>
          <p:spPr>
            <a:xfrm>
              <a:off x="1385633" y="3140176"/>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51" name="object 75"/>
            <p:cNvSpPr/>
            <p:nvPr/>
          </p:nvSpPr>
          <p:spPr>
            <a:xfrm>
              <a:off x="1385633" y="2585516"/>
              <a:ext cx="54610" cy="0"/>
            </a:xfrm>
            <a:custGeom>
              <a:avLst/>
              <a:gdLst/>
              <a:ahLst/>
              <a:cxnLst/>
              <a:rect l="l" t="t" r="r" b="b"/>
              <a:pathLst>
                <a:path w="54609">
                  <a:moveTo>
                    <a:pt x="0" y="0"/>
                  </a:moveTo>
                  <a:lnTo>
                    <a:pt x="54228" y="0"/>
                  </a:lnTo>
                </a:path>
              </a:pathLst>
            </a:custGeom>
            <a:ln w="9893">
              <a:solidFill>
                <a:srgbClr val="231F20"/>
              </a:solidFill>
            </a:ln>
          </p:spPr>
          <p:txBody>
            <a:bodyPr wrap="square" lIns="0" tIns="0" rIns="0" bIns="0" rtlCol="0"/>
            <a:lstStyle/>
            <a:p/>
          </p:txBody>
        </p:sp>
        <p:sp>
          <p:nvSpPr>
            <p:cNvPr id="252" name="object 76"/>
            <p:cNvSpPr/>
            <p:nvPr/>
          </p:nvSpPr>
          <p:spPr>
            <a:xfrm>
              <a:off x="1439862"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3" name="object 77"/>
            <p:cNvSpPr/>
            <p:nvPr/>
          </p:nvSpPr>
          <p:spPr>
            <a:xfrm>
              <a:off x="2097252"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4" name="object 78"/>
            <p:cNvSpPr/>
            <p:nvPr/>
          </p:nvSpPr>
          <p:spPr>
            <a:xfrm>
              <a:off x="2752813"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5" name="object 79"/>
            <p:cNvSpPr/>
            <p:nvPr/>
          </p:nvSpPr>
          <p:spPr>
            <a:xfrm>
              <a:off x="3408375"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6" name="object 80"/>
            <p:cNvSpPr/>
            <p:nvPr/>
          </p:nvSpPr>
          <p:spPr>
            <a:xfrm>
              <a:off x="4064863"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7" name="object 81"/>
            <p:cNvSpPr/>
            <p:nvPr/>
          </p:nvSpPr>
          <p:spPr>
            <a:xfrm>
              <a:off x="4721339"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8" name="object 82"/>
            <p:cNvSpPr/>
            <p:nvPr/>
          </p:nvSpPr>
          <p:spPr>
            <a:xfrm>
              <a:off x="5377815"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59" name="object 83"/>
            <p:cNvSpPr/>
            <p:nvPr/>
          </p:nvSpPr>
          <p:spPr>
            <a:xfrm>
              <a:off x="6034278"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60" name="object 84"/>
            <p:cNvSpPr/>
            <p:nvPr/>
          </p:nvSpPr>
          <p:spPr>
            <a:xfrm>
              <a:off x="6690474"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61" name="object 85"/>
            <p:cNvSpPr/>
            <p:nvPr/>
          </p:nvSpPr>
          <p:spPr>
            <a:xfrm>
              <a:off x="7346645"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62" name="object 86"/>
            <p:cNvSpPr/>
            <p:nvPr/>
          </p:nvSpPr>
          <p:spPr>
            <a:xfrm>
              <a:off x="8002828"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63" name="object 87"/>
            <p:cNvSpPr/>
            <p:nvPr/>
          </p:nvSpPr>
          <p:spPr>
            <a:xfrm>
              <a:off x="8660244" y="7562697"/>
              <a:ext cx="0" cy="54610"/>
            </a:xfrm>
            <a:custGeom>
              <a:avLst/>
              <a:gdLst/>
              <a:ahLst/>
              <a:cxnLst/>
              <a:rect l="l" t="t" r="r" b="b"/>
              <a:pathLst>
                <a:path h="54609">
                  <a:moveTo>
                    <a:pt x="0" y="54228"/>
                  </a:moveTo>
                  <a:lnTo>
                    <a:pt x="0" y="0"/>
                  </a:lnTo>
                </a:path>
              </a:pathLst>
            </a:custGeom>
            <a:ln w="9893">
              <a:solidFill>
                <a:srgbClr val="231F20"/>
              </a:solidFill>
            </a:ln>
          </p:spPr>
          <p:txBody>
            <a:bodyPr wrap="square" lIns="0" tIns="0" rIns="0" bIns="0" rtlCol="0"/>
            <a:lstStyle/>
            <a:p/>
          </p:txBody>
        </p:sp>
        <p:sp>
          <p:nvSpPr>
            <p:cNvPr id="264" name="object 88"/>
            <p:cNvSpPr/>
            <p:nvPr/>
          </p:nvSpPr>
          <p:spPr>
            <a:xfrm>
              <a:off x="8660320" y="2585478"/>
              <a:ext cx="0" cy="4977765"/>
            </a:xfrm>
            <a:custGeom>
              <a:avLst/>
              <a:gdLst/>
              <a:ahLst/>
              <a:cxnLst/>
              <a:rect l="l" t="t" r="r" b="b"/>
              <a:pathLst>
                <a:path h="4977765">
                  <a:moveTo>
                    <a:pt x="0" y="0"/>
                  </a:moveTo>
                  <a:lnTo>
                    <a:pt x="0" y="4977180"/>
                  </a:lnTo>
                </a:path>
              </a:pathLst>
            </a:custGeom>
            <a:ln w="9893">
              <a:solidFill>
                <a:srgbClr val="231F20"/>
              </a:solidFill>
            </a:ln>
          </p:spPr>
          <p:txBody>
            <a:bodyPr wrap="square" lIns="0" tIns="0" rIns="0" bIns="0" rtlCol="0"/>
            <a:lstStyle/>
            <a:p/>
          </p:txBody>
        </p:sp>
        <p:sp>
          <p:nvSpPr>
            <p:cNvPr id="265" name="object 89"/>
            <p:cNvSpPr/>
            <p:nvPr/>
          </p:nvSpPr>
          <p:spPr>
            <a:xfrm>
              <a:off x="8660320" y="7562659"/>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66" name="object 90"/>
            <p:cNvSpPr/>
            <p:nvPr/>
          </p:nvSpPr>
          <p:spPr>
            <a:xfrm>
              <a:off x="8660320" y="7110844"/>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67" name="object 91"/>
            <p:cNvSpPr/>
            <p:nvPr/>
          </p:nvSpPr>
          <p:spPr>
            <a:xfrm>
              <a:off x="8660320" y="6659054"/>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68" name="object 92"/>
            <p:cNvSpPr/>
            <p:nvPr/>
          </p:nvSpPr>
          <p:spPr>
            <a:xfrm>
              <a:off x="8660320" y="6203594"/>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69" name="object 93"/>
            <p:cNvSpPr/>
            <p:nvPr/>
          </p:nvSpPr>
          <p:spPr>
            <a:xfrm>
              <a:off x="8660320" y="5751779"/>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0" name="object 94"/>
            <p:cNvSpPr/>
            <p:nvPr/>
          </p:nvSpPr>
          <p:spPr>
            <a:xfrm>
              <a:off x="8660320" y="5299976"/>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1" name="object 95"/>
            <p:cNvSpPr/>
            <p:nvPr/>
          </p:nvSpPr>
          <p:spPr>
            <a:xfrm>
              <a:off x="8660320" y="4848174"/>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2" name="object 96"/>
            <p:cNvSpPr/>
            <p:nvPr/>
          </p:nvSpPr>
          <p:spPr>
            <a:xfrm>
              <a:off x="8660320" y="4396359"/>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3" name="object 97"/>
            <p:cNvSpPr/>
            <p:nvPr/>
          </p:nvSpPr>
          <p:spPr>
            <a:xfrm>
              <a:off x="8660320" y="3944556"/>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4" name="object 98"/>
            <p:cNvSpPr/>
            <p:nvPr/>
          </p:nvSpPr>
          <p:spPr>
            <a:xfrm>
              <a:off x="8660320" y="3489071"/>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5" name="object 99"/>
            <p:cNvSpPr/>
            <p:nvPr/>
          </p:nvSpPr>
          <p:spPr>
            <a:xfrm>
              <a:off x="8660320" y="3037268"/>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6" name="object 100"/>
            <p:cNvSpPr/>
            <p:nvPr/>
          </p:nvSpPr>
          <p:spPr>
            <a:xfrm>
              <a:off x="8660320" y="2585478"/>
              <a:ext cx="54610" cy="0"/>
            </a:xfrm>
            <a:custGeom>
              <a:avLst/>
              <a:gdLst/>
              <a:ahLst/>
              <a:cxnLst/>
              <a:rect l="l" t="t" r="r" b="b"/>
              <a:pathLst>
                <a:path w="54609">
                  <a:moveTo>
                    <a:pt x="0" y="0"/>
                  </a:moveTo>
                  <a:lnTo>
                    <a:pt x="54216" y="0"/>
                  </a:lnTo>
                </a:path>
              </a:pathLst>
            </a:custGeom>
            <a:ln w="9893">
              <a:solidFill>
                <a:srgbClr val="231F20"/>
              </a:solidFill>
            </a:ln>
          </p:spPr>
          <p:txBody>
            <a:bodyPr wrap="square" lIns="0" tIns="0" rIns="0" bIns="0" rtlCol="0"/>
            <a:lstStyle/>
            <a:p/>
          </p:txBody>
        </p:sp>
        <p:sp>
          <p:nvSpPr>
            <p:cNvPr id="277" name="object 101"/>
            <p:cNvSpPr txBox="1"/>
            <p:nvPr/>
          </p:nvSpPr>
          <p:spPr>
            <a:xfrm>
              <a:off x="1230017" y="7446641"/>
              <a:ext cx="113664"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0</a:t>
              </a:r>
              <a:endParaRPr sz="1250">
                <a:latin typeface="Arial" panose="020B0604020202020204"/>
                <a:cs typeface="Arial" panose="020B0604020202020204"/>
              </a:endParaRPr>
            </a:p>
          </p:txBody>
        </p:sp>
        <p:sp>
          <p:nvSpPr>
            <p:cNvPr id="278" name="object 102"/>
            <p:cNvSpPr txBox="1"/>
            <p:nvPr/>
          </p:nvSpPr>
          <p:spPr>
            <a:xfrm>
              <a:off x="1053903" y="6893664"/>
              <a:ext cx="29019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500</a:t>
              </a:r>
              <a:endParaRPr sz="1250">
                <a:latin typeface="Arial" panose="020B0604020202020204"/>
                <a:cs typeface="Arial" panose="020B0604020202020204"/>
              </a:endParaRPr>
            </a:p>
          </p:txBody>
        </p:sp>
        <p:sp>
          <p:nvSpPr>
            <p:cNvPr id="279" name="object 103"/>
            <p:cNvSpPr txBox="1"/>
            <p:nvPr/>
          </p:nvSpPr>
          <p:spPr>
            <a:xfrm>
              <a:off x="965845" y="6340687"/>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1000</a:t>
              </a:r>
              <a:endParaRPr sz="1250">
                <a:latin typeface="Arial" panose="020B0604020202020204"/>
                <a:cs typeface="Arial" panose="020B0604020202020204"/>
              </a:endParaRPr>
            </a:p>
          </p:txBody>
        </p:sp>
        <p:sp>
          <p:nvSpPr>
            <p:cNvPr id="280" name="object 104"/>
            <p:cNvSpPr txBox="1"/>
            <p:nvPr/>
          </p:nvSpPr>
          <p:spPr>
            <a:xfrm>
              <a:off x="965845" y="5787709"/>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1500</a:t>
              </a:r>
              <a:endParaRPr sz="1250">
                <a:latin typeface="Arial" panose="020B0604020202020204"/>
                <a:cs typeface="Arial" panose="020B0604020202020204"/>
              </a:endParaRPr>
            </a:p>
          </p:txBody>
        </p:sp>
        <p:sp>
          <p:nvSpPr>
            <p:cNvPr id="281" name="object 105"/>
            <p:cNvSpPr txBox="1"/>
            <p:nvPr/>
          </p:nvSpPr>
          <p:spPr>
            <a:xfrm>
              <a:off x="965845" y="5234732"/>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2000</a:t>
              </a:r>
              <a:endParaRPr sz="1250">
                <a:latin typeface="Arial" panose="020B0604020202020204"/>
                <a:cs typeface="Arial" panose="020B0604020202020204"/>
              </a:endParaRPr>
            </a:p>
          </p:txBody>
        </p:sp>
        <p:sp>
          <p:nvSpPr>
            <p:cNvPr id="282" name="object 106"/>
            <p:cNvSpPr txBox="1"/>
            <p:nvPr/>
          </p:nvSpPr>
          <p:spPr>
            <a:xfrm>
              <a:off x="965845" y="4681755"/>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2500</a:t>
              </a:r>
              <a:endParaRPr sz="1250">
                <a:latin typeface="Arial" panose="020B0604020202020204"/>
                <a:cs typeface="Arial" panose="020B0604020202020204"/>
              </a:endParaRPr>
            </a:p>
          </p:txBody>
        </p:sp>
        <p:sp>
          <p:nvSpPr>
            <p:cNvPr id="283" name="object 107"/>
            <p:cNvSpPr txBox="1"/>
            <p:nvPr/>
          </p:nvSpPr>
          <p:spPr>
            <a:xfrm>
              <a:off x="965845" y="4128779"/>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3000</a:t>
              </a:r>
              <a:endParaRPr sz="1250">
                <a:latin typeface="Arial" panose="020B0604020202020204"/>
                <a:cs typeface="Arial" panose="020B0604020202020204"/>
              </a:endParaRPr>
            </a:p>
          </p:txBody>
        </p:sp>
        <p:sp>
          <p:nvSpPr>
            <p:cNvPr id="284" name="object 108"/>
            <p:cNvSpPr txBox="1"/>
            <p:nvPr/>
          </p:nvSpPr>
          <p:spPr>
            <a:xfrm>
              <a:off x="965845" y="3575802"/>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3500</a:t>
              </a:r>
              <a:endParaRPr sz="1250">
                <a:latin typeface="Arial" panose="020B0604020202020204"/>
                <a:cs typeface="Arial" panose="020B0604020202020204"/>
              </a:endParaRPr>
            </a:p>
          </p:txBody>
        </p:sp>
        <p:sp>
          <p:nvSpPr>
            <p:cNvPr id="285" name="object 109"/>
            <p:cNvSpPr txBox="1"/>
            <p:nvPr/>
          </p:nvSpPr>
          <p:spPr>
            <a:xfrm>
              <a:off x="965845" y="3022825"/>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4000</a:t>
              </a:r>
              <a:endParaRPr sz="1250">
                <a:latin typeface="Arial" panose="020B0604020202020204"/>
                <a:cs typeface="Arial" panose="020B0604020202020204"/>
              </a:endParaRPr>
            </a:p>
          </p:txBody>
        </p:sp>
        <p:sp>
          <p:nvSpPr>
            <p:cNvPr id="286" name="object 110"/>
            <p:cNvSpPr txBox="1"/>
            <p:nvPr/>
          </p:nvSpPr>
          <p:spPr>
            <a:xfrm>
              <a:off x="965845" y="2469848"/>
              <a:ext cx="37782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4500</a:t>
              </a:r>
              <a:endParaRPr sz="1250">
                <a:latin typeface="Arial" panose="020B0604020202020204"/>
                <a:cs typeface="Arial" panose="020B0604020202020204"/>
              </a:endParaRPr>
            </a:p>
          </p:txBody>
        </p:sp>
        <p:sp>
          <p:nvSpPr>
            <p:cNvPr id="287" name="object 111"/>
            <p:cNvSpPr txBox="1"/>
            <p:nvPr/>
          </p:nvSpPr>
          <p:spPr>
            <a:xfrm>
              <a:off x="1553422" y="7608986"/>
              <a:ext cx="1043305" cy="215900"/>
            </a:xfrm>
            <a:prstGeom prst="rect">
              <a:avLst/>
            </a:prstGeom>
          </p:spPr>
          <p:txBody>
            <a:bodyPr vert="horz" wrap="square" lIns="0" tIns="12065" rIns="0" bIns="0" rtlCol="0">
              <a:spAutoFit/>
            </a:bodyPr>
            <a:lstStyle/>
            <a:p>
              <a:pPr marL="12700">
                <a:lnSpc>
                  <a:spcPct val="100000"/>
                </a:lnSpc>
                <a:spcBef>
                  <a:spcPts val="95"/>
                </a:spcBef>
                <a:tabLst>
                  <a:tab pos="713105" algn="l"/>
                </a:tabLst>
              </a:pPr>
              <a:r>
                <a:rPr sz="1250" spc="-5" dirty="0">
                  <a:solidFill>
                    <a:srgbClr val="231F20"/>
                  </a:solidFill>
                  <a:latin typeface="Arial" panose="020B0604020202020204"/>
                  <a:cs typeface="Arial" panose="020B0604020202020204"/>
                </a:rPr>
                <a:t>100%	90%</a:t>
              </a:r>
              <a:endParaRPr sz="1250">
                <a:latin typeface="Arial" panose="020B0604020202020204"/>
                <a:cs typeface="Arial" panose="020B0604020202020204"/>
              </a:endParaRPr>
            </a:p>
          </p:txBody>
        </p:sp>
        <p:sp>
          <p:nvSpPr>
            <p:cNvPr id="288" name="object 112"/>
            <p:cNvSpPr txBox="1"/>
            <p:nvPr/>
          </p:nvSpPr>
          <p:spPr>
            <a:xfrm>
              <a:off x="2909443" y="760898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80%</a:t>
              </a:r>
              <a:endParaRPr sz="1250">
                <a:latin typeface="Arial" panose="020B0604020202020204"/>
                <a:cs typeface="Arial" panose="020B0604020202020204"/>
              </a:endParaRPr>
            </a:p>
          </p:txBody>
        </p:sp>
        <p:sp>
          <p:nvSpPr>
            <p:cNvPr id="289" name="object 113"/>
            <p:cNvSpPr txBox="1"/>
            <p:nvPr/>
          </p:nvSpPr>
          <p:spPr>
            <a:xfrm>
              <a:off x="3565439" y="760898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70%</a:t>
              </a:r>
              <a:endParaRPr sz="1250">
                <a:latin typeface="Arial" panose="020B0604020202020204"/>
                <a:cs typeface="Arial" panose="020B0604020202020204"/>
              </a:endParaRPr>
            </a:p>
          </p:txBody>
        </p:sp>
        <p:sp>
          <p:nvSpPr>
            <p:cNvPr id="290" name="object 114"/>
            <p:cNvSpPr txBox="1"/>
            <p:nvPr/>
          </p:nvSpPr>
          <p:spPr>
            <a:xfrm>
              <a:off x="6191197" y="760898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30%</a:t>
              </a:r>
              <a:endParaRPr sz="1250">
                <a:latin typeface="Arial" panose="020B0604020202020204"/>
                <a:cs typeface="Arial" panose="020B0604020202020204"/>
              </a:endParaRPr>
            </a:p>
          </p:txBody>
        </p:sp>
        <p:sp>
          <p:nvSpPr>
            <p:cNvPr id="291" name="object 115"/>
            <p:cNvSpPr txBox="1"/>
            <p:nvPr/>
          </p:nvSpPr>
          <p:spPr>
            <a:xfrm>
              <a:off x="6847351" y="760898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20%</a:t>
              </a:r>
              <a:endParaRPr sz="1250">
                <a:latin typeface="Arial" panose="020B0604020202020204"/>
                <a:cs typeface="Arial" panose="020B0604020202020204"/>
              </a:endParaRPr>
            </a:p>
          </p:txBody>
        </p:sp>
        <p:sp>
          <p:nvSpPr>
            <p:cNvPr id="292" name="object 116"/>
            <p:cNvSpPr txBox="1"/>
            <p:nvPr/>
          </p:nvSpPr>
          <p:spPr>
            <a:xfrm>
              <a:off x="7503521" y="7608986"/>
              <a:ext cx="1360500" cy="204543"/>
            </a:xfrm>
            <a:prstGeom prst="rect">
              <a:avLst/>
            </a:prstGeom>
          </p:spPr>
          <p:txBody>
            <a:bodyPr vert="horz" wrap="square" lIns="0" tIns="12065" rIns="0" bIns="0" rtlCol="0">
              <a:spAutoFit/>
            </a:bodyPr>
            <a:lstStyle/>
            <a:p>
              <a:pPr marL="12700">
                <a:lnSpc>
                  <a:spcPct val="100000"/>
                </a:lnSpc>
                <a:spcBef>
                  <a:spcPts val="95"/>
                </a:spcBef>
                <a:tabLst>
                  <a:tab pos="462280" algn="l"/>
                </a:tabLst>
              </a:pPr>
              <a:r>
                <a:rPr sz="1250" spc="-5" dirty="0">
                  <a:solidFill>
                    <a:srgbClr val="231F20"/>
                  </a:solidFill>
                  <a:latin typeface="Arial" panose="020B0604020202020204"/>
                  <a:cs typeface="Arial" panose="020B0604020202020204"/>
                </a:rPr>
                <a:t>10%	Active</a:t>
              </a:r>
              <a:r>
                <a:rPr sz="1250" spc="-5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Idle</a:t>
              </a:r>
              <a:endParaRPr sz="1250" dirty="0">
                <a:latin typeface="Arial" panose="020B0604020202020204"/>
                <a:cs typeface="Arial" panose="020B0604020202020204"/>
              </a:endParaRPr>
            </a:p>
          </p:txBody>
        </p:sp>
        <p:sp>
          <p:nvSpPr>
            <p:cNvPr id="293" name="object 117"/>
            <p:cNvSpPr txBox="1"/>
            <p:nvPr/>
          </p:nvSpPr>
          <p:spPr>
            <a:xfrm>
              <a:off x="4221910" y="7560516"/>
              <a:ext cx="1655445" cy="253274"/>
            </a:xfrm>
            <a:prstGeom prst="rect">
              <a:avLst/>
            </a:prstGeom>
          </p:spPr>
          <p:txBody>
            <a:bodyPr vert="horz" wrap="square" lIns="0" tIns="60325" rIns="0" bIns="0" rtlCol="0">
              <a:spAutoFit/>
            </a:bodyPr>
            <a:lstStyle/>
            <a:p>
              <a:pPr algn="ctr">
                <a:lnSpc>
                  <a:spcPct val="100000"/>
                </a:lnSpc>
                <a:spcBef>
                  <a:spcPts val="475"/>
                </a:spcBef>
                <a:tabLst>
                  <a:tab pos="655955" algn="l"/>
                  <a:tab pos="1312545" algn="l"/>
                </a:tabLst>
              </a:pPr>
              <a:r>
                <a:rPr sz="1250" spc="-5" dirty="0">
                  <a:solidFill>
                    <a:srgbClr val="231F20"/>
                  </a:solidFill>
                  <a:latin typeface="Arial" panose="020B0604020202020204"/>
                  <a:cs typeface="Arial" panose="020B0604020202020204"/>
                </a:rPr>
                <a:t>60%	50%	40</a:t>
              </a:r>
              <a:r>
                <a:rPr sz="1250" spc="-5" dirty="0" smtClean="0">
                  <a:solidFill>
                    <a:srgbClr val="231F20"/>
                  </a:solidFill>
                  <a:latin typeface="Arial" panose="020B0604020202020204"/>
                  <a:cs typeface="Arial" panose="020B0604020202020204"/>
                </a:rPr>
                <a:t>%</a:t>
              </a:r>
              <a:endParaRPr sz="1250" dirty="0">
                <a:latin typeface="Arial" panose="020B0604020202020204"/>
                <a:cs typeface="Arial" panose="020B0604020202020204"/>
              </a:endParaRPr>
            </a:p>
          </p:txBody>
        </p:sp>
        <p:sp>
          <p:nvSpPr>
            <p:cNvPr id="294" name="object 118"/>
            <p:cNvSpPr txBox="1"/>
            <p:nvPr/>
          </p:nvSpPr>
          <p:spPr>
            <a:xfrm>
              <a:off x="8750357" y="7447101"/>
              <a:ext cx="113664"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0</a:t>
              </a:r>
              <a:endParaRPr sz="1250">
                <a:latin typeface="Arial" panose="020B0604020202020204"/>
                <a:cs typeface="Arial" panose="020B0604020202020204"/>
              </a:endParaRPr>
            </a:p>
          </p:txBody>
        </p:sp>
        <p:sp>
          <p:nvSpPr>
            <p:cNvPr id="295" name="object 119"/>
            <p:cNvSpPr txBox="1"/>
            <p:nvPr/>
          </p:nvSpPr>
          <p:spPr>
            <a:xfrm>
              <a:off x="8750357" y="6995342"/>
              <a:ext cx="20193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50</a:t>
              </a:r>
              <a:endParaRPr sz="1250">
                <a:latin typeface="Arial" panose="020B0604020202020204"/>
                <a:cs typeface="Arial" panose="020B0604020202020204"/>
              </a:endParaRPr>
            </a:p>
          </p:txBody>
        </p:sp>
        <p:sp>
          <p:nvSpPr>
            <p:cNvPr id="296" name="object 120"/>
            <p:cNvSpPr txBox="1"/>
            <p:nvPr/>
          </p:nvSpPr>
          <p:spPr>
            <a:xfrm>
              <a:off x="8750357" y="6543424"/>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100</a:t>
              </a:r>
              <a:endParaRPr sz="1250">
                <a:latin typeface="Arial" panose="020B0604020202020204"/>
                <a:cs typeface="Arial" panose="020B0604020202020204"/>
              </a:endParaRPr>
            </a:p>
          </p:txBody>
        </p:sp>
        <p:sp>
          <p:nvSpPr>
            <p:cNvPr id="297" name="object 121"/>
            <p:cNvSpPr txBox="1"/>
            <p:nvPr/>
          </p:nvSpPr>
          <p:spPr>
            <a:xfrm>
              <a:off x="8750357" y="6087879"/>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150</a:t>
              </a:r>
              <a:endParaRPr sz="1250">
                <a:latin typeface="Arial" panose="020B0604020202020204"/>
                <a:cs typeface="Arial" panose="020B0604020202020204"/>
              </a:endParaRPr>
            </a:p>
          </p:txBody>
        </p:sp>
        <p:sp>
          <p:nvSpPr>
            <p:cNvPr id="298" name="object 122"/>
            <p:cNvSpPr txBox="1"/>
            <p:nvPr/>
          </p:nvSpPr>
          <p:spPr>
            <a:xfrm>
              <a:off x="8750357" y="5636120"/>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200</a:t>
              </a:r>
              <a:endParaRPr sz="1250">
                <a:latin typeface="Arial" panose="020B0604020202020204"/>
                <a:cs typeface="Arial" panose="020B0604020202020204"/>
              </a:endParaRPr>
            </a:p>
          </p:txBody>
        </p:sp>
        <p:sp>
          <p:nvSpPr>
            <p:cNvPr id="299" name="object 123"/>
            <p:cNvSpPr txBox="1"/>
            <p:nvPr/>
          </p:nvSpPr>
          <p:spPr>
            <a:xfrm>
              <a:off x="8750357" y="5184203"/>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250</a:t>
              </a:r>
              <a:endParaRPr sz="1250">
                <a:latin typeface="Arial" panose="020B0604020202020204"/>
                <a:cs typeface="Arial" panose="020B0604020202020204"/>
              </a:endParaRPr>
            </a:p>
          </p:txBody>
        </p:sp>
        <p:sp>
          <p:nvSpPr>
            <p:cNvPr id="300" name="object 124"/>
            <p:cNvSpPr txBox="1"/>
            <p:nvPr/>
          </p:nvSpPr>
          <p:spPr>
            <a:xfrm>
              <a:off x="8750357" y="4732285"/>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300</a:t>
              </a:r>
              <a:endParaRPr sz="1250">
                <a:latin typeface="Arial" panose="020B0604020202020204"/>
                <a:cs typeface="Arial" panose="020B0604020202020204"/>
              </a:endParaRPr>
            </a:p>
          </p:txBody>
        </p:sp>
        <p:sp>
          <p:nvSpPr>
            <p:cNvPr id="301" name="object 125"/>
            <p:cNvSpPr txBox="1"/>
            <p:nvPr/>
          </p:nvSpPr>
          <p:spPr>
            <a:xfrm>
              <a:off x="8750357" y="4280526"/>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350</a:t>
              </a:r>
              <a:endParaRPr sz="1250">
                <a:latin typeface="Arial" panose="020B0604020202020204"/>
                <a:cs typeface="Arial" panose="020B0604020202020204"/>
              </a:endParaRPr>
            </a:p>
          </p:txBody>
        </p:sp>
        <p:sp>
          <p:nvSpPr>
            <p:cNvPr id="302" name="object 126"/>
            <p:cNvSpPr txBox="1"/>
            <p:nvPr/>
          </p:nvSpPr>
          <p:spPr>
            <a:xfrm>
              <a:off x="8750357" y="3828768"/>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400</a:t>
              </a:r>
              <a:endParaRPr sz="1250">
                <a:latin typeface="Arial" panose="020B0604020202020204"/>
                <a:cs typeface="Arial" panose="020B0604020202020204"/>
              </a:endParaRPr>
            </a:p>
          </p:txBody>
        </p:sp>
        <p:sp>
          <p:nvSpPr>
            <p:cNvPr id="303" name="object 127"/>
            <p:cNvSpPr txBox="1"/>
            <p:nvPr/>
          </p:nvSpPr>
          <p:spPr>
            <a:xfrm>
              <a:off x="8750357" y="3373365"/>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450</a:t>
              </a:r>
              <a:endParaRPr sz="1250">
                <a:latin typeface="Arial" panose="020B0604020202020204"/>
                <a:cs typeface="Arial" panose="020B0604020202020204"/>
              </a:endParaRPr>
            </a:p>
          </p:txBody>
        </p:sp>
        <p:sp>
          <p:nvSpPr>
            <p:cNvPr id="304" name="object 128"/>
            <p:cNvSpPr txBox="1"/>
            <p:nvPr/>
          </p:nvSpPr>
          <p:spPr>
            <a:xfrm>
              <a:off x="8750357" y="2921448"/>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500</a:t>
              </a:r>
              <a:endParaRPr sz="1250">
                <a:latin typeface="Arial" panose="020B0604020202020204"/>
                <a:cs typeface="Arial" panose="020B0604020202020204"/>
              </a:endParaRPr>
            </a:p>
          </p:txBody>
        </p:sp>
        <p:sp>
          <p:nvSpPr>
            <p:cNvPr id="305" name="object 129"/>
            <p:cNvSpPr txBox="1"/>
            <p:nvPr/>
          </p:nvSpPr>
          <p:spPr>
            <a:xfrm>
              <a:off x="8750357" y="2469531"/>
              <a:ext cx="28956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550</a:t>
              </a:r>
              <a:endParaRPr sz="1250">
                <a:latin typeface="Arial" panose="020B0604020202020204"/>
                <a:cs typeface="Arial" panose="020B0604020202020204"/>
              </a:endParaRPr>
            </a:p>
          </p:txBody>
        </p:sp>
        <p:sp>
          <p:nvSpPr>
            <p:cNvPr id="306" name="object 130"/>
            <p:cNvSpPr txBox="1"/>
            <p:nvPr/>
          </p:nvSpPr>
          <p:spPr>
            <a:xfrm>
              <a:off x="9072895" y="4796764"/>
              <a:ext cx="192360" cy="492736"/>
            </a:xfrm>
            <a:prstGeom prst="rect">
              <a:avLst/>
            </a:prstGeom>
          </p:spPr>
          <p:txBody>
            <a:bodyPr vert="vert270" wrap="square" lIns="0" tIns="1270" rIns="0" bIns="0" rtlCol="0">
              <a:spAutoFit/>
            </a:bodyPr>
            <a:lstStyle/>
            <a:p>
              <a:pPr marL="12700">
                <a:lnSpc>
                  <a:spcPct val="100000"/>
                </a:lnSpc>
                <a:spcBef>
                  <a:spcPts val="10"/>
                </a:spcBef>
              </a:pPr>
              <a:r>
                <a:rPr sz="1250" dirty="0">
                  <a:solidFill>
                    <a:srgbClr val="231F20"/>
                  </a:solidFill>
                  <a:latin typeface="Arial" panose="020B0604020202020204"/>
                  <a:cs typeface="Arial" panose="020B0604020202020204"/>
                </a:rPr>
                <a:t>Watts</a:t>
              </a:r>
              <a:endParaRPr sz="1250" dirty="0">
                <a:latin typeface="Arial" panose="020B0604020202020204"/>
                <a:cs typeface="Arial" panose="020B0604020202020204"/>
              </a:endParaRPr>
            </a:p>
          </p:txBody>
        </p:sp>
        <p:sp>
          <p:nvSpPr>
            <p:cNvPr id="307" name="object 131"/>
            <p:cNvSpPr/>
            <p:nvPr/>
          </p:nvSpPr>
          <p:spPr>
            <a:xfrm>
              <a:off x="4172115" y="3727856"/>
              <a:ext cx="147320" cy="3838575"/>
            </a:xfrm>
            <a:custGeom>
              <a:avLst/>
              <a:gdLst/>
              <a:ahLst/>
              <a:cxnLst/>
              <a:rect l="l" t="t" r="r" b="b"/>
              <a:pathLst>
                <a:path w="147320" h="3838575">
                  <a:moveTo>
                    <a:pt x="0" y="3838473"/>
                  </a:moveTo>
                  <a:lnTo>
                    <a:pt x="146888" y="3838473"/>
                  </a:lnTo>
                  <a:lnTo>
                    <a:pt x="146888" y="0"/>
                  </a:lnTo>
                  <a:lnTo>
                    <a:pt x="0" y="0"/>
                  </a:lnTo>
                  <a:lnTo>
                    <a:pt x="0" y="3838473"/>
                  </a:lnTo>
                  <a:close/>
                </a:path>
              </a:pathLst>
            </a:custGeom>
            <a:solidFill>
              <a:srgbClr val="3953A4"/>
            </a:solidFill>
          </p:spPr>
          <p:txBody>
            <a:bodyPr wrap="square" lIns="0" tIns="0" rIns="0" bIns="0" rtlCol="0"/>
            <a:lstStyle/>
            <a:p/>
          </p:txBody>
        </p:sp>
        <p:sp>
          <p:nvSpPr>
            <p:cNvPr id="308" name="object 132"/>
            <p:cNvSpPr/>
            <p:nvPr/>
          </p:nvSpPr>
          <p:spPr>
            <a:xfrm>
              <a:off x="4826050" y="4135602"/>
              <a:ext cx="147320" cy="3430904"/>
            </a:xfrm>
            <a:custGeom>
              <a:avLst/>
              <a:gdLst/>
              <a:ahLst/>
              <a:cxnLst/>
              <a:rect l="l" t="t" r="r" b="b"/>
              <a:pathLst>
                <a:path w="147320" h="3430904">
                  <a:moveTo>
                    <a:pt x="0" y="3430727"/>
                  </a:moveTo>
                  <a:lnTo>
                    <a:pt x="146888" y="3430727"/>
                  </a:lnTo>
                  <a:lnTo>
                    <a:pt x="146888" y="0"/>
                  </a:lnTo>
                  <a:lnTo>
                    <a:pt x="0" y="0"/>
                  </a:lnTo>
                  <a:lnTo>
                    <a:pt x="0" y="3430727"/>
                  </a:lnTo>
                  <a:close/>
                </a:path>
              </a:pathLst>
            </a:custGeom>
            <a:solidFill>
              <a:srgbClr val="3953A4"/>
            </a:solidFill>
          </p:spPr>
          <p:txBody>
            <a:bodyPr wrap="square" lIns="0" tIns="0" rIns="0" bIns="0" rtlCol="0"/>
            <a:lstStyle/>
            <a:p/>
          </p:txBody>
        </p:sp>
        <p:sp>
          <p:nvSpPr>
            <p:cNvPr id="309" name="object 133"/>
            <p:cNvSpPr/>
            <p:nvPr/>
          </p:nvSpPr>
          <p:spPr>
            <a:xfrm>
              <a:off x="5483466" y="4605731"/>
              <a:ext cx="147320" cy="2961005"/>
            </a:xfrm>
            <a:custGeom>
              <a:avLst/>
              <a:gdLst/>
              <a:ahLst/>
              <a:cxnLst/>
              <a:rect l="l" t="t" r="r" b="b"/>
              <a:pathLst>
                <a:path w="147320" h="2961004">
                  <a:moveTo>
                    <a:pt x="0" y="2960598"/>
                  </a:moveTo>
                  <a:lnTo>
                    <a:pt x="146900" y="2960598"/>
                  </a:lnTo>
                  <a:lnTo>
                    <a:pt x="146900" y="0"/>
                  </a:lnTo>
                  <a:lnTo>
                    <a:pt x="0" y="0"/>
                  </a:lnTo>
                  <a:lnTo>
                    <a:pt x="0" y="2960598"/>
                  </a:lnTo>
                  <a:close/>
                </a:path>
              </a:pathLst>
            </a:custGeom>
            <a:solidFill>
              <a:srgbClr val="3953A4"/>
            </a:solidFill>
          </p:spPr>
          <p:txBody>
            <a:bodyPr wrap="square" lIns="0" tIns="0" rIns="0" bIns="0" rtlCol="0"/>
            <a:lstStyle/>
            <a:p/>
          </p:txBody>
        </p:sp>
        <p:sp>
          <p:nvSpPr>
            <p:cNvPr id="310" name="object 134"/>
            <p:cNvSpPr/>
            <p:nvPr/>
          </p:nvSpPr>
          <p:spPr>
            <a:xfrm>
              <a:off x="6142697" y="5160416"/>
              <a:ext cx="147320" cy="2406015"/>
            </a:xfrm>
            <a:custGeom>
              <a:avLst/>
              <a:gdLst/>
              <a:ahLst/>
              <a:cxnLst/>
              <a:rect l="l" t="t" r="r" b="b"/>
              <a:pathLst>
                <a:path w="147320" h="2406015">
                  <a:moveTo>
                    <a:pt x="0" y="2405913"/>
                  </a:moveTo>
                  <a:lnTo>
                    <a:pt x="146913" y="2405913"/>
                  </a:lnTo>
                  <a:lnTo>
                    <a:pt x="146913" y="0"/>
                  </a:lnTo>
                  <a:lnTo>
                    <a:pt x="0" y="0"/>
                  </a:lnTo>
                  <a:lnTo>
                    <a:pt x="0" y="2405913"/>
                  </a:lnTo>
                  <a:close/>
                </a:path>
              </a:pathLst>
            </a:custGeom>
            <a:solidFill>
              <a:srgbClr val="3953A4"/>
            </a:solidFill>
          </p:spPr>
          <p:txBody>
            <a:bodyPr wrap="square" lIns="0" tIns="0" rIns="0" bIns="0" rtlCol="0"/>
            <a:lstStyle/>
            <a:p/>
          </p:txBody>
        </p:sp>
        <p:sp>
          <p:nvSpPr>
            <p:cNvPr id="311" name="object 135"/>
            <p:cNvSpPr/>
            <p:nvPr/>
          </p:nvSpPr>
          <p:spPr>
            <a:xfrm>
              <a:off x="6801980" y="5814224"/>
              <a:ext cx="147320" cy="1752600"/>
            </a:xfrm>
            <a:custGeom>
              <a:avLst/>
              <a:gdLst/>
              <a:ahLst/>
              <a:cxnLst/>
              <a:rect l="l" t="t" r="r" b="b"/>
              <a:pathLst>
                <a:path w="147320" h="1752600">
                  <a:moveTo>
                    <a:pt x="0" y="1752104"/>
                  </a:moveTo>
                  <a:lnTo>
                    <a:pt x="146888" y="1752104"/>
                  </a:lnTo>
                  <a:lnTo>
                    <a:pt x="146888" y="0"/>
                  </a:lnTo>
                  <a:lnTo>
                    <a:pt x="0" y="0"/>
                  </a:lnTo>
                  <a:lnTo>
                    <a:pt x="0" y="1752104"/>
                  </a:lnTo>
                  <a:close/>
                </a:path>
              </a:pathLst>
            </a:custGeom>
            <a:solidFill>
              <a:srgbClr val="3953A4"/>
            </a:solidFill>
          </p:spPr>
          <p:txBody>
            <a:bodyPr wrap="square" lIns="0" tIns="0" rIns="0" bIns="0" rtlCol="0"/>
            <a:lstStyle/>
            <a:p/>
          </p:txBody>
        </p:sp>
        <p:sp>
          <p:nvSpPr>
            <p:cNvPr id="312" name="object 136"/>
            <p:cNvSpPr/>
            <p:nvPr/>
          </p:nvSpPr>
          <p:spPr>
            <a:xfrm>
              <a:off x="7459370" y="6581902"/>
              <a:ext cx="147320" cy="984885"/>
            </a:xfrm>
            <a:custGeom>
              <a:avLst/>
              <a:gdLst/>
              <a:ahLst/>
              <a:cxnLst/>
              <a:rect l="l" t="t" r="r" b="b"/>
              <a:pathLst>
                <a:path w="147320" h="984884">
                  <a:moveTo>
                    <a:pt x="0" y="984427"/>
                  </a:moveTo>
                  <a:lnTo>
                    <a:pt x="146888" y="984427"/>
                  </a:lnTo>
                  <a:lnTo>
                    <a:pt x="146888" y="0"/>
                  </a:lnTo>
                  <a:lnTo>
                    <a:pt x="0" y="0"/>
                  </a:lnTo>
                  <a:lnTo>
                    <a:pt x="0" y="984427"/>
                  </a:lnTo>
                  <a:close/>
                </a:path>
              </a:pathLst>
            </a:custGeom>
            <a:solidFill>
              <a:srgbClr val="3953A4"/>
            </a:solidFill>
          </p:spPr>
          <p:txBody>
            <a:bodyPr wrap="square" lIns="0" tIns="0" rIns="0" bIns="0" rtlCol="0"/>
            <a:lstStyle/>
            <a:p/>
          </p:txBody>
        </p:sp>
        <p:sp>
          <p:nvSpPr>
            <p:cNvPr id="313" name="object 137"/>
            <p:cNvSpPr/>
            <p:nvPr/>
          </p:nvSpPr>
          <p:spPr>
            <a:xfrm>
              <a:off x="4319257" y="4642484"/>
              <a:ext cx="147320" cy="2924175"/>
            </a:xfrm>
            <a:custGeom>
              <a:avLst/>
              <a:gdLst/>
              <a:ahLst/>
              <a:cxnLst/>
              <a:rect l="l" t="t" r="r" b="b"/>
              <a:pathLst>
                <a:path w="147320" h="2924175">
                  <a:moveTo>
                    <a:pt x="0" y="2923844"/>
                  </a:moveTo>
                  <a:lnTo>
                    <a:pt x="146888" y="2923844"/>
                  </a:lnTo>
                  <a:lnTo>
                    <a:pt x="146888" y="0"/>
                  </a:lnTo>
                  <a:lnTo>
                    <a:pt x="0" y="0"/>
                  </a:lnTo>
                  <a:lnTo>
                    <a:pt x="0" y="2923844"/>
                  </a:lnTo>
                  <a:close/>
                </a:path>
              </a:pathLst>
            </a:custGeom>
            <a:solidFill>
              <a:srgbClr val="ED1F24"/>
            </a:solidFill>
          </p:spPr>
          <p:txBody>
            <a:bodyPr wrap="square" lIns="0" tIns="0" rIns="0" bIns="0" rtlCol="0"/>
            <a:lstStyle/>
            <a:p/>
          </p:txBody>
        </p:sp>
        <p:sp>
          <p:nvSpPr>
            <p:cNvPr id="314" name="object 138"/>
            <p:cNvSpPr/>
            <p:nvPr/>
          </p:nvSpPr>
          <p:spPr>
            <a:xfrm>
              <a:off x="4973002" y="4917973"/>
              <a:ext cx="147320" cy="2648585"/>
            </a:xfrm>
            <a:custGeom>
              <a:avLst/>
              <a:gdLst/>
              <a:ahLst/>
              <a:cxnLst/>
              <a:rect l="l" t="t" r="r" b="b"/>
              <a:pathLst>
                <a:path w="147320" h="2648584">
                  <a:moveTo>
                    <a:pt x="0" y="2648356"/>
                  </a:moveTo>
                  <a:lnTo>
                    <a:pt x="146862" y="2648356"/>
                  </a:lnTo>
                  <a:lnTo>
                    <a:pt x="146862" y="0"/>
                  </a:lnTo>
                  <a:lnTo>
                    <a:pt x="0" y="0"/>
                  </a:lnTo>
                  <a:lnTo>
                    <a:pt x="0" y="2648356"/>
                  </a:lnTo>
                  <a:close/>
                </a:path>
              </a:pathLst>
            </a:custGeom>
            <a:solidFill>
              <a:srgbClr val="ED1F24"/>
            </a:solidFill>
          </p:spPr>
          <p:txBody>
            <a:bodyPr wrap="square" lIns="0" tIns="0" rIns="0" bIns="0" rtlCol="0"/>
            <a:lstStyle/>
            <a:p/>
          </p:txBody>
        </p:sp>
        <p:sp>
          <p:nvSpPr>
            <p:cNvPr id="315" name="object 139"/>
            <p:cNvSpPr/>
            <p:nvPr/>
          </p:nvSpPr>
          <p:spPr>
            <a:xfrm>
              <a:off x="5632246" y="5296318"/>
              <a:ext cx="147320" cy="2270125"/>
            </a:xfrm>
            <a:custGeom>
              <a:avLst/>
              <a:gdLst/>
              <a:ahLst/>
              <a:cxnLst/>
              <a:rect l="l" t="t" r="r" b="b"/>
              <a:pathLst>
                <a:path w="147320" h="2270125">
                  <a:moveTo>
                    <a:pt x="0" y="2270010"/>
                  </a:moveTo>
                  <a:lnTo>
                    <a:pt x="146862" y="2270010"/>
                  </a:lnTo>
                  <a:lnTo>
                    <a:pt x="146862" y="0"/>
                  </a:lnTo>
                  <a:lnTo>
                    <a:pt x="0" y="0"/>
                  </a:lnTo>
                  <a:lnTo>
                    <a:pt x="0" y="2270010"/>
                  </a:lnTo>
                  <a:close/>
                </a:path>
              </a:pathLst>
            </a:custGeom>
            <a:solidFill>
              <a:srgbClr val="ED1F24"/>
            </a:solidFill>
          </p:spPr>
          <p:txBody>
            <a:bodyPr wrap="square" lIns="0" tIns="0" rIns="0" bIns="0" rtlCol="0"/>
            <a:lstStyle/>
            <a:p/>
          </p:txBody>
        </p:sp>
        <p:sp>
          <p:nvSpPr>
            <p:cNvPr id="316" name="object 140"/>
            <p:cNvSpPr/>
            <p:nvPr/>
          </p:nvSpPr>
          <p:spPr>
            <a:xfrm>
              <a:off x="6289662" y="5762802"/>
              <a:ext cx="147320" cy="1804035"/>
            </a:xfrm>
            <a:custGeom>
              <a:avLst/>
              <a:gdLst/>
              <a:ahLst/>
              <a:cxnLst/>
              <a:rect l="l" t="t" r="r" b="b"/>
              <a:pathLst>
                <a:path w="147320" h="1804034">
                  <a:moveTo>
                    <a:pt x="0" y="1803527"/>
                  </a:moveTo>
                  <a:lnTo>
                    <a:pt x="146875" y="1803527"/>
                  </a:lnTo>
                  <a:lnTo>
                    <a:pt x="146875" y="0"/>
                  </a:lnTo>
                  <a:lnTo>
                    <a:pt x="0" y="0"/>
                  </a:lnTo>
                  <a:lnTo>
                    <a:pt x="0" y="1803527"/>
                  </a:lnTo>
                  <a:close/>
                </a:path>
              </a:pathLst>
            </a:custGeom>
            <a:solidFill>
              <a:srgbClr val="ED1F24"/>
            </a:solidFill>
          </p:spPr>
          <p:txBody>
            <a:bodyPr wrap="square" lIns="0" tIns="0" rIns="0" bIns="0" rtlCol="0"/>
            <a:lstStyle/>
            <a:p/>
          </p:txBody>
        </p:sp>
        <p:sp>
          <p:nvSpPr>
            <p:cNvPr id="317" name="object 141"/>
            <p:cNvSpPr/>
            <p:nvPr/>
          </p:nvSpPr>
          <p:spPr>
            <a:xfrm>
              <a:off x="6948893" y="6251321"/>
              <a:ext cx="147320" cy="1315085"/>
            </a:xfrm>
            <a:custGeom>
              <a:avLst/>
              <a:gdLst/>
              <a:ahLst/>
              <a:cxnLst/>
              <a:rect l="l" t="t" r="r" b="b"/>
              <a:pathLst>
                <a:path w="147320" h="1315084">
                  <a:moveTo>
                    <a:pt x="0" y="1315008"/>
                  </a:moveTo>
                  <a:lnTo>
                    <a:pt x="146888" y="1315008"/>
                  </a:lnTo>
                  <a:lnTo>
                    <a:pt x="146888" y="0"/>
                  </a:lnTo>
                  <a:lnTo>
                    <a:pt x="0" y="0"/>
                  </a:lnTo>
                  <a:lnTo>
                    <a:pt x="0" y="1315008"/>
                  </a:lnTo>
                  <a:close/>
                </a:path>
              </a:pathLst>
            </a:custGeom>
            <a:solidFill>
              <a:srgbClr val="ED1F24"/>
            </a:solidFill>
          </p:spPr>
          <p:txBody>
            <a:bodyPr wrap="square" lIns="0" tIns="0" rIns="0" bIns="0" rtlCol="0"/>
            <a:lstStyle/>
            <a:p/>
          </p:txBody>
        </p:sp>
        <p:sp>
          <p:nvSpPr>
            <p:cNvPr id="318" name="object 142"/>
            <p:cNvSpPr/>
            <p:nvPr/>
          </p:nvSpPr>
          <p:spPr>
            <a:xfrm>
              <a:off x="7606258" y="6850062"/>
              <a:ext cx="147320" cy="716280"/>
            </a:xfrm>
            <a:custGeom>
              <a:avLst/>
              <a:gdLst/>
              <a:ahLst/>
              <a:cxnLst/>
              <a:rect l="l" t="t" r="r" b="b"/>
              <a:pathLst>
                <a:path w="147320" h="716279">
                  <a:moveTo>
                    <a:pt x="0" y="716267"/>
                  </a:moveTo>
                  <a:lnTo>
                    <a:pt x="146888" y="716267"/>
                  </a:lnTo>
                  <a:lnTo>
                    <a:pt x="146888" y="0"/>
                  </a:lnTo>
                  <a:lnTo>
                    <a:pt x="0" y="0"/>
                  </a:lnTo>
                  <a:lnTo>
                    <a:pt x="0" y="716267"/>
                  </a:lnTo>
                  <a:close/>
                </a:path>
              </a:pathLst>
            </a:custGeom>
            <a:solidFill>
              <a:srgbClr val="ED1F24"/>
            </a:solidFill>
          </p:spPr>
          <p:txBody>
            <a:bodyPr wrap="square" lIns="0" tIns="0" rIns="0" bIns="0" rtlCol="0"/>
            <a:lstStyle/>
            <a:p/>
          </p:txBody>
        </p:sp>
        <p:sp>
          <p:nvSpPr>
            <p:cNvPr id="319" name="object 143"/>
            <p:cNvSpPr/>
            <p:nvPr/>
          </p:nvSpPr>
          <p:spPr>
            <a:xfrm>
              <a:off x="1546364" y="3224618"/>
              <a:ext cx="147320" cy="4342130"/>
            </a:xfrm>
            <a:custGeom>
              <a:avLst/>
              <a:gdLst/>
              <a:ahLst/>
              <a:cxnLst/>
              <a:rect l="l" t="t" r="r" b="b"/>
              <a:pathLst>
                <a:path w="147319" h="4342130">
                  <a:moveTo>
                    <a:pt x="0" y="4341710"/>
                  </a:moveTo>
                  <a:lnTo>
                    <a:pt x="146888" y="4341710"/>
                  </a:lnTo>
                  <a:lnTo>
                    <a:pt x="146888" y="0"/>
                  </a:lnTo>
                  <a:lnTo>
                    <a:pt x="0" y="0"/>
                  </a:lnTo>
                  <a:lnTo>
                    <a:pt x="0" y="4341710"/>
                  </a:lnTo>
                  <a:close/>
                </a:path>
              </a:pathLst>
            </a:custGeom>
            <a:solidFill>
              <a:srgbClr val="3953A4"/>
            </a:solidFill>
          </p:spPr>
          <p:txBody>
            <a:bodyPr wrap="square" lIns="0" tIns="0" rIns="0" bIns="0" rtlCol="0"/>
            <a:lstStyle/>
            <a:p/>
          </p:txBody>
        </p:sp>
        <p:sp>
          <p:nvSpPr>
            <p:cNvPr id="320" name="object 144"/>
            <p:cNvSpPr/>
            <p:nvPr/>
          </p:nvSpPr>
          <p:spPr>
            <a:xfrm>
              <a:off x="1693278" y="3882135"/>
              <a:ext cx="147320" cy="3684270"/>
            </a:xfrm>
            <a:custGeom>
              <a:avLst/>
              <a:gdLst/>
              <a:ahLst/>
              <a:cxnLst/>
              <a:rect l="l" t="t" r="r" b="b"/>
              <a:pathLst>
                <a:path w="147319" h="3684270">
                  <a:moveTo>
                    <a:pt x="0" y="3684193"/>
                  </a:moveTo>
                  <a:lnTo>
                    <a:pt x="146913" y="3684193"/>
                  </a:lnTo>
                  <a:lnTo>
                    <a:pt x="146913" y="0"/>
                  </a:lnTo>
                  <a:lnTo>
                    <a:pt x="0" y="0"/>
                  </a:lnTo>
                  <a:lnTo>
                    <a:pt x="0" y="3684193"/>
                  </a:lnTo>
                  <a:close/>
                </a:path>
              </a:pathLst>
            </a:custGeom>
            <a:solidFill>
              <a:srgbClr val="ED1F24"/>
            </a:solidFill>
          </p:spPr>
          <p:txBody>
            <a:bodyPr wrap="square" lIns="0" tIns="0" rIns="0" bIns="0" rtlCol="0"/>
            <a:lstStyle/>
            <a:p/>
          </p:txBody>
        </p:sp>
        <p:sp>
          <p:nvSpPr>
            <p:cNvPr id="321" name="object 145"/>
            <p:cNvSpPr/>
            <p:nvPr/>
          </p:nvSpPr>
          <p:spPr>
            <a:xfrm>
              <a:off x="1839925" y="3562540"/>
              <a:ext cx="147320" cy="4004310"/>
            </a:xfrm>
            <a:custGeom>
              <a:avLst/>
              <a:gdLst/>
              <a:ahLst/>
              <a:cxnLst/>
              <a:rect l="l" t="t" r="r" b="b"/>
              <a:pathLst>
                <a:path w="147319" h="4004309">
                  <a:moveTo>
                    <a:pt x="0" y="4003789"/>
                  </a:moveTo>
                  <a:lnTo>
                    <a:pt x="146913" y="4003789"/>
                  </a:lnTo>
                  <a:lnTo>
                    <a:pt x="146913" y="0"/>
                  </a:lnTo>
                  <a:lnTo>
                    <a:pt x="0" y="0"/>
                  </a:lnTo>
                  <a:lnTo>
                    <a:pt x="0" y="4003789"/>
                  </a:lnTo>
                  <a:close/>
                </a:path>
              </a:pathLst>
            </a:custGeom>
            <a:solidFill>
              <a:srgbClr val="69BD45"/>
            </a:solidFill>
          </p:spPr>
          <p:txBody>
            <a:bodyPr wrap="square" lIns="0" tIns="0" rIns="0" bIns="0" rtlCol="0"/>
            <a:lstStyle/>
            <a:p/>
          </p:txBody>
        </p:sp>
        <p:sp>
          <p:nvSpPr>
            <p:cNvPr id="322" name="object 146"/>
            <p:cNvSpPr/>
            <p:nvPr/>
          </p:nvSpPr>
          <p:spPr>
            <a:xfrm>
              <a:off x="2198725" y="3231972"/>
              <a:ext cx="147320" cy="4334510"/>
            </a:xfrm>
            <a:custGeom>
              <a:avLst/>
              <a:gdLst/>
              <a:ahLst/>
              <a:cxnLst/>
              <a:rect l="l" t="t" r="r" b="b"/>
              <a:pathLst>
                <a:path w="147319" h="4334509">
                  <a:moveTo>
                    <a:pt x="0" y="4334357"/>
                  </a:moveTo>
                  <a:lnTo>
                    <a:pt x="146900" y="4334357"/>
                  </a:lnTo>
                  <a:lnTo>
                    <a:pt x="146900" y="0"/>
                  </a:lnTo>
                  <a:lnTo>
                    <a:pt x="0" y="0"/>
                  </a:lnTo>
                  <a:lnTo>
                    <a:pt x="0" y="4334357"/>
                  </a:lnTo>
                  <a:close/>
                </a:path>
              </a:pathLst>
            </a:custGeom>
            <a:solidFill>
              <a:srgbClr val="3953A4"/>
            </a:solidFill>
          </p:spPr>
          <p:txBody>
            <a:bodyPr wrap="square" lIns="0" tIns="0" rIns="0" bIns="0" rtlCol="0"/>
            <a:lstStyle/>
            <a:p/>
          </p:txBody>
        </p:sp>
        <p:sp>
          <p:nvSpPr>
            <p:cNvPr id="323" name="object 147"/>
            <p:cNvSpPr/>
            <p:nvPr/>
          </p:nvSpPr>
          <p:spPr>
            <a:xfrm>
              <a:off x="2345626" y="4065790"/>
              <a:ext cx="147320" cy="3500754"/>
            </a:xfrm>
            <a:custGeom>
              <a:avLst/>
              <a:gdLst/>
              <a:ahLst/>
              <a:cxnLst/>
              <a:rect l="l" t="t" r="r" b="b"/>
              <a:pathLst>
                <a:path w="147319" h="3500754">
                  <a:moveTo>
                    <a:pt x="0" y="3500539"/>
                  </a:moveTo>
                  <a:lnTo>
                    <a:pt x="146900" y="3500539"/>
                  </a:lnTo>
                  <a:lnTo>
                    <a:pt x="146900" y="0"/>
                  </a:lnTo>
                  <a:lnTo>
                    <a:pt x="0" y="0"/>
                  </a:lnTo>
                  <a:lnTo>
                    <a:pt x="0" y="3500539"/>
                  </a:lnTo>
                  <a:close/>
                </a:path>
              </a:pathLst>
            </a:custGeom>
            <a:solidFill>
              <a:srgbClr val="ED1F24"/>
            </a:solidFill>
          </p:spPr>
          <p:txBody>
            <a:bodyPr wrap="square" lIns="0" tIns="0" rIns="0" bIns="0" rtlCol="0"/>
            <a:lstStyle/>
            <a:p/>
          </p:txBody>
        </p:sp>
        <p:sp>
          <p:nvSpPr>
            <p:cNvPr id="324" name="object 148"/>
            <p:cNvSpPr/>
            <p:nvPr/>
          </p:nvSpPr>
          <p:spPr>
            <a:xfrm>
              <a:off x="2492387" y="3735209"/>
              <a:ext cx="147320" cy="3831590"/>
            </a:xfrm>
            <a:custGeom>
              <a:avLst/>
              <a:gdLst/>
              <a:ahLst/>
              <a:cxnLst/>
              <a:rect l="l" t="t" r="r" b="b"/>
              <a:pathLst>
                <a:path w="147319" h="3831590">
                  <a:moveTo>
                    <a:pt x="0" y="3831120"/>
                  </a:moveTo>
                  <a:lnTo>
                    <a:pt x="146900" y="3831120"/>
                  </a:lnTo>
                  <a:lnTo>
                    <a:pt x="146900" y="0"/>
                  </a:lnTo>
                  <a:lnTo>
                    <a:pt x="0" y="0"/>
                  </a:lnTo>
                  <a:lnTo>
                    <a:pt x="0" y="3831120"/>
                  </a:lnTo>
                  <a:close/>
                </a:path>
              </a:pathLst>
            </a:custGeom>
            <a:solidFill>
              <a:srgbClr val="69BD45"/>
            </a:solidFill>
          </p:spPr>
          <p:txBody>
            <a:bodyPr wrap="square" lIns="0" tIns="0" rIns="0" bIns="0" rtlCol="0"/>
            <a:lstStyle/>
            <a:p/>
          </p:txBody>
        </p:sp>
        <p:sp>
          <p:nvSpPr>
            <p:cNvPr id="325" name="object 149"/>
            <p:cNvSpPr/>
            <p:nvPr/>
          </p:nvSpPr>
          <p:spPr>
            <a:xfrm>
              <a:off x="2857474" y="3290760"/>
              <a:ext cx="147320" cy="4276090"/>
            </a:xfrm>
            <a:custGeom>
              <a:avLst/>
              <a:gdLst/>
              <a:ahLst/>
              <a:cxnLst/>
              <a:rect l="l" t="t" r="r" b="b"/>
              <a:pathLst>
                <a:path w="147319" h="4276090">
                  <a:moveTo>
                    <a:pt x="0" y="4275569"/>
                  </a:moveTo>
                  <a:lnTo>
                    <a:pt x="146888" y="4275569"/>
                  </a:lnTo>
                  <a:lnTo>
                    <a:pt x="146888" y="0"/>
                  </a:lnTo>
                  <a:lnTo>
                    <a:pt x="0" y="0"/>
                  </a:lnTo>
                  <a:lnTo>
                    <a:pt x="0" y="4275569"/>
                  </a:lnTo>
                  <a:close/>
                </a:path>
              </a:pathLst>
            </a:custGeom>
            <a:solidFill>
              <a:srgbClr val="3953A4"/>
            </a:solidFill>
          </p:spPr>
          <p:txBody>
            <a:bodyPr wrap="square" lIns="0" tIns="0" rIns="0" bIns="0" rtlCol="0"/>
            <a:lstStyle/>
            <a:p/>
          </p:txBody>
        </p:sp>
        <p:sp>
          <p:nvSpPr>
            <p:cNvPr id="326" name="object 150"/>
            <p:cNvSpPr/>
            <p:nvPr/>
          </p:nvSpPr>
          <p:spPr>
            <a:xfrm>
              <a:off x="3004413" y="4131881"/>
              <a:ext cx="147320" cy="3434715"/>
            </a:xfrm>
            <a:custGeom>
              <a:avLst/>
              <a:gdLst/>
              <a:ahLst/>
              <a:cxnLst/>
              <a:rect l="l" t="t" r="r" b="b"/>
              <a:pathLst>
                <a:path w="147319" h="3434715">
                  <a:moveTo>
                    <a:pt x="0" y="3434448"/>
                  </a:moveTo>
                  <a:lnTo>
                    <a:pt x="146900" y="3434448"/>
                  </a:lnTo>
                  <a:lnTo>
                    <a:pt x="146900" y="0"/>
                  </a:lnTo>
                  <a:lnTo>
                    <a:pt x="0" y="0"/>
                  </a:lnTo>
                  <a:lnTo>
                    <a:pt x="0" y="3434448"/>
                  </a:lnTo>
                  <a:close/>
                </a:path>
              </a:pathLst>
            </a:custGeom>
            <a:solidFill>
              <a:srgbClr val="ED1F24"/>
            </a:solidFill>
          </p:spPr>
          <p:txBody>
            <a:bodyPr wrap="square" lIns="0" tIns="0" rIns="0" bIns="0" rtlCol="0"/>
            <a:lstStyle/>
            <a:p/>
          </p:txBody>
        </p:sp>
        <p:sp>
          <p:nvSpPr>
            <p:cNvPr id="327" name="object 151"/>
            <p:cNvSpPr/>
            <p:nvPr/>
          </p:nvSpPr>
          <p:spPr>
            <a:xfrm>
              <a:off x="3151111" y="3735209"/>
              <a:ext cx="147320" cy="3831590"/>
            </a:xfrm>
            <a:custGeom>
              <a:avLst/>
              <a:gdLst/>
              <a:ahLst/>
              <a:cxnLst/>
              <a:rect l="l" t="t" r="r" b="b"/>
              <a:pathLst>
                <a:path w="147320" h="3831590">
                  <a:moveTo>
                    <a:pt x="0" y="3831120"/>
                  </a:moveTo>
                  <a:lnTo>
                    <a:pt x="146888" y="3831120"/>
                  </a:lnTo>
                  <a:lnTo>
                    <a:pt x="146888" y="0"/>
                  </a:lnTo>
                  <a:lnTo>
                    <a:pt x="0" y="0"/>
                  </a:lnTo>
                  <a:lnTo>
                    <a:pt x="0" y="3831120"/>
                  </a:lnTo>
                  <a:close/>
                </a:path>
              </a:pathLst>
            </a:custGeom>
            <a:solidFill>
              <a:srgbClr val="69BD45"/>
            </a:solidFill>
          </p:spPr>
          <p:txBody>
            <a:bodyPr wrap="square" lIns="0" tIns="0" rIns="0" bIns="0" rtlCol="0"/>
            <a:lstStyle/>
            <a:p/>
          </p:txBody>
        </p:sp>
        <p:sp>
          <p:nvSpPr>
            <p:cNvPr id="328" name="object 152"/>
            <p:cNvSpPr/>
            <p:nvPr/>
          </p:nvSpPr>
          <p:spPr>
            <a:xfrm>
              <a:off x="3514610" y="3463378"/>
              <a:ext cx="147320" cy="4103370"/>
            </a:xfrm>
            <a:custGeom>
              <a:avLst/>
              <a:gdLst/>
              <a:ahLst/>
              <a:cxnLst/>
              <a:rect l="l" t="t" r="r" b="b"/>
              <a:pathLst>
                <a:path w="147320" h="4103370">
                  <a:moveTo>
                    <a:pt x="0" y="4102950"/>
                  </a:moveTo>
                  <a:lnTo>
                    <a:pt x="146913" y="4102950"/>
                  </a:lnTo>
                  <a:lnTo>
                    <a:pt x="146913" y="0"/>
                  </a:lnTo>
                  <a:lnTo>
                    <a:pt x="0" y="0"/>
                  </a:lnTo>
                  <a:lnTo>
                    <a:pt x="0" y="4102950"/>
                  </a:lnTo>
                  <a:close/>
                </a:path>
              </a:pathLst>
            </a:custGeom>
            <a:solidFill>
              <a:srgbClr val="3953A4"/>
            </a:solidFill>
          </p:spPr>
          <p:txBody>
            <a:bodyPr wrap="square" lIns="0" tIns="0" rIns="0" bIns="0" rtlCol="0"/>
            <a:lstStyle/>
            <a:p/>
          </p:txBody>
        </p:sp>
        <p:sp>
          <p:nvSpPr>
            <p:cNvPr id="329" name="object 153"/>
            <p:cNvSpPr/>
            <p:nvPr/>
          </p:nvSpPr>
          <p:spPr>
            <a:xfrm>
              <a:off x="3661841" y="4359655"/>
              <a:ext cx="147320" cy="3206750"/>
            </a:xfrm>
            <a:custGeom>
              <a:avLst/>
              <a:gdLst/>
              <a:ahLst/>
              <a:cxnLst/>
              <a:rect l="l" t="t" r="r" b="b"/>
              <a:pathLst>
                <a:path w="147320" h="3206750">
                  <a:moveTo>
                    <a:pt x="0" y="3206673"/>
                  </a:moveTo>
                  <a:lnTo>
                    <a:pt x="146888" y="3206673"/>
                  </a:lnTo>
                  <a:lnTo>
                    <a:pt x="146888" y="0"/>
                  </a:lnTo>
                  <a:lnTo>
                    <a:pt x="0" y="0"/>
                  </a:lnTo>
                  <a:lnTo>
                    <a:pt x="0" y="3206673"/>
                  </a:lnTo>
                  <a:close/>
                </a:path>
              </a:pathLst>
            </a:custGeom>
            <a:solidFill>
              <a:srgbClr val="ED1F24"/>
            </a:solidFill>
          </p:spPr>
          <p:txBody>
            <a:bodyPr wrap="square" lIns="0" tIns="0" rIns="0" bIns="0" rtlCol="0"/>
            <a:lstStyle/>
            <a:p/>
          </p:txBody>
        </p:sp>
        <p:sp>
          <p:nvSpPr>
            <p:cNvPr id="330" name="object 154"/>
            <p:cNvSpPr/>
            <p:nvPr/>
          </p:nvSpPr>
          <p:spPr>
            <a:xfrm>
              <a:off x="3808691" y="3988650"/>
              <a:ext cx="147320" cy="3578225"/>
            </a:xfrm>
            <a:custGeom>
              <a:avLst/>
              <a:gdLst/>
              <a:ahLst/>
              <a:cxnLst/>
              <a:rect l="l" t="t" r="r" b="b"/>
              <a:pathLst>
                <a:path w="147320" h="3578225">
                  <a:moveTo>
                    <a:pt x="0" y="3577678"/>
                  </a:moveTo>
                  <a:lnTo>
                    <a:pt x="146888" y="3577678"/>
                  </a:lnTo>
                  <a:lnTo>
                    <a:pt x="146888" y="0"/>
                  </a:lnTo>
                  <a:lnTo>
                    <a:pt x="0" y="0"/>
                  </a:lnTo>
                  <a:lnTo>
                    <a:pt x="0" y="3577678"/>
                  </a:lnTo>
                  <a:close/>
                </a:path>
              </a:pathLst>
            </a:custGeom>
            <a:solidFill>
              <a:srgbClr val="69BD45"/>
            </a:solidFill>
          </p:spPr>
          <p:txBody>
            <a:bodyPr wrap="square" lIns="0" tIns="0" rIns="0" bIns="0" rtlCol="0"/>
            <a:lstStyle/>
            <a:p/>
          </p:txBody>
        </p:sp>
        <p:sp>
          <p:nvSpPr>
            <p:cNvPr id="331" name="object 155"/>
            <p:cNvSpPr/>
            <p:nvPr/>
          </p:nvSpPr>
          <p:spPr>
            <a:xfrm>
              <a:off x="4466107" y="4259656"/>
              <a:ext cx="147320" cy="3306445"/>
            </a:xfrm>
            <a:custGeom>
              <a:avLst/>
              <a:gdLst/>
              <a:ahLst/>
              <a:cxnLst/>
              <a:rect l="l" t="t" r="r" b="b"/>
              <a:pathLst>
                <a:path w="147320" h="3306445">
                  <a:moveTo>
                    <a:pt x="0" y="3305873"/>
                  </a:moveTo>
                  <a:lnTo>
                    <a:pt x="146888" y="3305873"/>
                  </a:lnTo>
                  <a:lnTo>
                    <a:pt x="146888" y="0"/>
                  </a:lnTo>
                  <a:lnTo>
                    <a:pt x="0" y="0"/>
                  </a:lnTo>
                  <a:lnTo>
                    <a:pt x="0" y="3305873"/>
                  </a:lnTo>
                  <a:close/>
                </a:path>
              </a:pathLst>
            </a:custGeom>
            <a:solidFill>
              <a:srgbClr val="69BD45"/>
            </a:solidFill>
          </p:spPr>
          <p:txBody>
            <a:bodyPr wrap="square" lIns="0" tIns="0" rIns="0" bIns="0" rtlCol="0"/>
            <a:lstStyle/>
            <a:p/>
          </p:txBody>
        </p:sp>
        <p:sp>
          <p:nvSpPr>
            <p:cNvPr id="332" name="object 156"/>
            <p:cNvSpPr/>
            <p:nvPr/>
          </p:nvSpPr>
          <p:spPr>
            <a:xfrm>
              <a:off x="5120043" y="4532286"/>
              <a:ext cx="147320" cy="3033395"/>
            </a:xfrm>
            <a:custGeom>
              <a:avLst/>
              <a:gdLst/>
              <a:ahLst/>
              <a:cxnLst/>
              <a:rect l="l" t="t" r="r" b="b"/>
              <a:pathLst>
                <a:path w="147320" h="3033395">
                  <a:moveTo>
                    <a:pt x="0" y="3033242"/>
                  </a:moveTo>
                  <a:lnTo>
                    <a:pt x="146900" y="3033242"/>
                  </a:lnTo>
                  <a:lnTo>
                    <a:pt x="146900" y="0"/>
                  </a:lnTo>
                  <a:lnTo>
                    <a:pt x="0" y="0"/>
                  </a:lnTo>
                  <a:lnTo>
                    <a:pt x="0" y="3033242"/>
                  </a:lnTo>
                  <a:close/>
                </a:path>
              </a:pathLst>
            </a:custGeom>
            <a:solidFill>
              <a:srgbClr val="69BD45"/>
            </a:solidFill>
          </p:spPr>
          <p:txBody>
            <a:bodyPr wrap="square" lIns="0" tIns="0" rIns="0" bIns="0" rtlCol="0"/>
            <a:lstStyle/>
            <a:p/>
          </p:txBody>
        </p:sp>
        <p:sp>
          <p:nvSpPr>
            <p:cNvPr id="333" name="object 157"/>
            <p:cNvSpPr/>
            <p:nvPr/>
          </p:nvSpPr>
          <p:spPr>
            <a:xfrm>
              <a:off x="5779134" y="4933124"/>
              <a:ext cx="147320" cy="2632710"/>
            </a:xfrm>
            <a:custGeom>
              <a:avLst/>
              <a:gdLst/>
              <a:ahLst/>
              <a:cxnLst/>
              <a:rect l="l" t="t" r="r" b="b"/>
              <a:pathLst>
                <a:path w="147320" h="2632709">
                  <a:moveTo>
                    <a:pt x="0" y="2632405"/>
                  </a:moveTo>
                  <a:lnTo>
                    <a:pt x="146888" y="2632405"/>
                  </a:lnTo>
                  <a:lnTo>
                    <a:pt x="146888" y="0"/>
                  </a:lnTo>
                  <a:lnTo>
                    <a:pt x="0" y="0"/>
                  </a:lnTo>
                  <a:lnTo>
                    <a:pt x="0" y="2632405"/>
                  </a:lnTo>
                  <a:close/>
                </a:path>
              </a:pathLst>
            </a:custGeom>
            <a:solidFill>
              <a:srgbClr val="69BD45"/>
            </a:solidFill>
          </p:spPr>
          <p:txBody>
            <a:bodyPr wrap="square" lIns="0" tIns="0" rIns="0" bIns="0" rtlCol="0"/>
            <a:lstStyle/>
            <a:p/>
          </p:txBody>
        </p:sp>
        <p:sp>
          <p:nvSpPr>
            <p:cNvPr id="334" name="object 158"/>
            <p:cNvSpPr/>
            <p:nvPr/>
          </p:nvSpPr>
          <p:spPr>
            <a:xfrm>
              <a:off x="6436740" y="5438749"/>
              <a:ext cx="147320" cy="2127250"/>
            </a:xfrm>
            <a:custGeom>
              <a:avLst/>
              <a:gdLst/>
              <a:ahLst/>
              <a:cxnLst/>
              <a:rect l="l" t="t" r="r" b="b"/>
              <a:pathLst>
                <a:path w="147320" h="2127250">
                  <a:moveTo>
                    <a:pt x="0" y="2126780"/>
                  </a:moveTo>
                  <a:lnTo>
                    <a:pt x="146888" y="2126780"/>
                  </a:lnTo>
                  <a:lnTo>
                    <a:pt x="146888" y="0"/>
                  </a:lnTo>
                  <a:lnTo>
                    <a:pt x="0" y="0"/>
                  </a:lnTo>
                  <a:lnTo>
                    <a:pt x="0" y="2126780"/>
                  </a:lnTo>
                  <a:close/>
                </a:path>
              </a:pathLst>
            </a:custGeom>
            <a:solidFill>
              <a:srgbClr val="69BD45"/>
            </a:solidFill>
          </p:spPr>
          <p:txBody>
            <a:bodyPr wrap="square" lIns="0" tIns="0" rIns="0" bIns="0" rtlCol="0"/>
            <a:lstStyle/>
            <a:p/>
          </p:txBody>
        </p:sp>
        <p:sp>
          <p:nvSpPr>
            <p:cNvPr id="335" name="object 159"/>
            <p:cNvSpPr/>
            <p:nvPr/>
          </p:nvSpPr>
          <p:spPr>
            <a:xfrm>
              <a:off x="7095782" y="5997092"/>
              <a:ext cx="147320" cy="1568450"/>
            </a:xfrm>
            <a:custGeom>
              <a:avLst/>
              <a:gdLst/>
              <a:ahLst/>
              <a:cxnLst/>
              <a:rect l="l" t="t" r="r" b="b"/>
              <a:pathLst>
                <a:path w="147320" h="1568450">
                  <a:moveTo>
                    <a:pt x="0" y="1568437"/>
                  </a:moveTo>
                  <a:lnTo>
                    <a:pt x="146888" y="1568437"/>
                  </a:lnTo>
                  <a:lnTo>
                    <a:pt x="146888" y="0"/>
                  </a:lnTo>
                  <a:lnTo>
                    <a:pt x="0" y="0"/>
                  </a:lnTo>
                  <a:lnTo>
                    <a:pt x="0" y="1568437"/>
                  </a:lnTo>
                  <a:close/>
                </a:path>
              </a:pathLst>
            </a:custGeom>
            <a:solidFill>
              <a:srgbClr val="69BD45"/>
            </a:solidFill>
          </p:spPr>
          <p:txBody>
            <a:bodyPr wrap="square" lIns="0" tIns="0" rIns="0" bIns="0" rtlCol="0"/>
            <a:lstStyle/>
            <a:p/>
          </p:txBody>
        </p:sp>
        <p:sp>
          <p:nvSpPr>
            <p:cNvPr id="336" name="object 160"/>
            <p:cNvSpPr/>
            <p:nvPr/>
          </p:nvSpPr>
          <p:spPr>
            <a:xfrm>
              <a:off x="7753045" y="6691338"/>
              <a:ext cx="147320" cy="874394"/>
            </a:xfrm>
            <a:custGeom>
              <a:avLst/>
              <a:gdLst/>
              <a:ahLst/>
              <a:cxnLst/>
              <a:rect l="l" t="t" r="r" b="b"/>
              <a:pathLst>
                <a:path w="147320" h="874395">
                  <a:moveTo>
                    <a:pt x="0" y="874191"/>
                  </a:moveTo>
                  <a:lnTo>
                    <a:pt x="146888" y="874191"/>
                  </a:lnTo>
                  <a:lnTo>
                    <a:pt x="146888" y="0"/>
                  </a:lnTo>
                  <a:lnTo>
                    <a:pt x="0" y="0"/>
                  </a:lnTo>
                  <a:lnTo>
                    <a:pt x="0" y="874191"/>
                  </a:lnTo>
                  <a:close/>
                </a:path>
              </a:pathLst>
            </a:custGeom>
            <a:solidFill>
              <a:srgbClr val="69BD45"/>
            </a:solidFill>
          </p:spPr>
          <p:txBody>
            <a:bodyPr wrap="square" lIns="0" tIns="0" rIns="0" bIns="0" rtlCol="0"/>
            <a:lstStyle/>
            <a:p/>
          </p:txBody>
        </p:sp>
        <p:sp>
          <p:nvSpPr>
            <p:cNvPr id="337" name="object 161"/>
            <p:cNvSpPr/>
            <p:nvPr/>
          </p:nvSpPr>
          <p:spPr>
            <a:xfrm>
              <a:off x="1439862" y="7562659"/>
              <a:ext cx="7220584" cy="0"/>
            </a:xfrm>
            <a:custGeom>
              <a:avLst/>
              <a:gdLst/>
              <a:ahLst/>
              <a:cxnLst/>
              <a:rect l="l" t="t" r="r" b="b"/>
              <a:pathLst>
                <a:path w="7220584">
                  <a:moveTo>
                    <a:pt x="0" y="0"/>
                  </a:moveTo>
                  <a:lnTo>
                    <a:pt x="7220496" y="0"/>
                  </a:lnTo>
                </a:path>
              </a:pathLst>
            </a:custGeom>
            <a:ln w="9893">
              <a:solidFill>
                <a:srgbClr val="231F20"/>
              </a:solidFill>
            </a:ln>
          </p:spPr>
          <p:txBody>
            <a:bodyPr wrap="square" lIns="0" tIns="0" rIns="0" bIns="0" rtlCol="0"/>
            <a:lstStyle/>
            <a:p/>
          </p:txBody>
        </p:sp>
        <p:sp>
          <p:nvSpPr>
            <p:cNvPr id="338" name="object 162"/>
            <p:cNvSpPr txBox="1"/>
            <p:nvPr/>
          </p:nvSpPr>
          <p:spPr>
            <a:xfrm>
              <a:off x="6343954" y="4455162"/>
              <a:ext cx="1556411" cy="205865"/>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710 Intel 12 core</a:t>
              </a:r>
              <a:r>
                <a:rPr sz="1250" spc="-5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W</a:t>
              </a:r>
              <a:endParaRPr sz="1250" dirty="0">
                <a:latin typeface="Arial" panose="020B0604020202020204"/>
                <a:cs typeface="Arial" panose="020B0604020202020204"/>
              </a:endParaRPr>
            </a:p>
          </p:txBody>
        </p:sp>
        <p:sp>
          <p:nvSpPr>
            <p:cNvPr id="339" name="object 163"/>
            <p:cNvSpPr txBox="1"/>
            <p:nvPr/>
          </p:nvSpPr>
          <p:spPr>
            <a:xfrm>
              <a:off x="4912705" y="3581106"/>
              <a:ext cx="1621392"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815 AMD 24 core</a:t>
              </a:r>
              <a:r>
                <a:rPr sz="1250" spc="-6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W</a:t>
              </a:r>
              <a:endParaRPr sz="1250" dirty="0">
                <a:latin typeface="Arial" panose="020B0604020202020204"/>
                <a:cs typeface="Arial" panose="020B0604020202020204"/>
              </a:endParaRPr>
            </a:p>
          </p:txBody>
        </p:sp>
        <p:sp>
          <p:nvSpPr>
            <p:cNvPr id="340" name="object 164"/>
            <p:cNvSpPr txBox="1"/>
            <p:nvPr/>
          </p:nvSpPr>
          <p:spPr>
            <a:xfrm>
              <a:off x="2581875" y="2942276"/>
              <a:ext cx="1590239"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815 AMD 48 core</a:t>
              </a:r>
              <a:r>
                <a:rPr sz="1250" spc="-6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W</a:t>
              </a:r>
              <a:endParaRPr sz="1250" dirty="0">
                <a:latin typeface="Arial" panose="020B0604020202020204"/>
                <a:cs typeface="Arial" panose="020B0604020202020204"/>
              </a:endParaRPr>
            </a:p>
          </p:txBody>
        </p:sp>
        <p:sp>
          <p:nvSpPr>
            <p:cNvPr id="341" name="object 165"/>
            <p:cNvSpPr/>
            <p:nvPr/>
          </p:nvSpPr>
          <p:spPr>
            <a:xfrm>
              <a:off x="2223363" y="3065856"/>
              <a:ext cx="278765" cy="0"/>
            </a:xfrm>
            <a:custGeom>
              <a:avLst/>
              <a:gdLst/>
              <a:ahLst/>
              <a:cxnLst/>
              <a:rect l="l" t="t" r="r" b="b"/>
              <a:pathLst>
                <a:path w="278764">
                  <a:moveTo>
                    <a:pt x="0" y="0"/>
                  </a:moveTo>
                  <a:lnTo>
                    <a:pt x="278434" y="0"/>
                  </a:lnTo>
                </a:path>
              </a:pathLst>
            </a:custGeom>
            <a:ln w="9893">
              <a:solidFill>
                <a:srgbClr val="010202"/>
              </a:solidFill>
            </a:ln>
          </p:spPr>
          <p:txBody>
            <a:bodyPr wrap="square" lIns="0" tIns="0" rIns="0" bIns="0" rtlCol="0"/>
            <a:lstStyle/>
            <a:p/>
          </p:txBody>
        </p:sp>
        <p:sp>
          <p:nvSpPr>
            <p:cNvPr id="342" name="object 166"/>
            <p:cNvSpPr/>
            <p:nvPr/>
          </p:nvSpPr>
          <p:spPr>
            <a:xfrm>
              <a:off x="2152332" y="3016351"/>
              <a:ext cx="85725" cy="99060"/>
            </a:xfrm>
            <a:custGeom>
              <a:avLst/>
              <a:gdLst/>
              <a:ahLst/>
              <a:cxnLst/>
              <a:rect l="l" t="t" r="r" b="b"/>
              <a:pathLst>
                <a:path w="85725" h="99060">
                  <a:moveTo>
                    <a:pt x="85483" y="0"/>
                  </a:moveTo>
                  <a:lnTo>
                    <a:pt x="0" y="49364"/>
                  </a:lnTo>
                  <a:lnTo>
                    <a:pt x="85483" y="98729"/>
                  </a:lnTo>
                  <a:lnTo>
                    <a:pt x="85483" y="0"/>
                  </a:lnTo>
                  <a:close/>
                </a:path>
              </a:pathLst>
            </a:custGeom>
            <a:solidFill>
              <a:srgbClr val="010202"/>
            </a:solidFill>
          </p:spPr>
          <p:txBody>
            <a:bodyPr wrap="square" lIns="0" tIns="0" rIns="0" bIns="0" rtlCol="0"/>
            <a:lstStyle/>
            <a:p/>
          </p:txBody>
        </p:sp>
        <p:sp>
          <p:nvSpPr>
            <p:cNvPr id="343" name="object 167"/>
            <p:cNvSpPr/>
            <p:nvPr/>
          </p:nvSpPr>
          <p:spPr>
            <a:xfrm>
              <a:off x="1744687" y="2934423"/>
              <a:ext cx="6567170" cy="3321050"/>
            </a:xfrm>
            <a:custGeom>
              <a:avLst/>
              <a:gdLst/>
              <a:ahLst/>
              <a:cxnLst/>
              <a:rect l="l" t="t" r="r" b="b"/>
              <a:pathLst>
                <a:path w="6567170" h="3321050">
                  <a:moveTo>
                    <a:pt x="0" y="0"/>
                  </a:moveTo>
                  <a:lnTo>
                    <a:pt x="314945" y="104853"/>
                  </a:lnTo>
                  <a:lnTo>
                    <a:pt x="490693" y="167030"/>
                  </a:lnTo>
                  <a:lnTo>
                    <a:pt x="590931" y="211033"/>
                  </a:lnTo>
                  <a:lnTo>
                    <a:pt x="679348" y="261365"/>
                  </a:lnTo>
                  <a:lnTo>
                    <a:pt x="717483" y="284897"/>
                  </a:lnTo>
                  <a:lnTo>
                    <a:pt x="756970" y="310790"/>
                  </a:lnTo>
                  <a:lnTo>
                    <a:pt x="797635" y="338700"/>
                  </a:lnTo>
                  <a:lnTo>
                    <a:pt x="839308" y="368282"/>
                  </a:lnTo>
                  <a:lnTo>
                    <a:pt x="881815" y="399190"/>
                  </a:lnTo>
                  <a:lnTo>
                    <a:pt x="924984" y="431079"/>
                  </a:lnTo>
                  <a:lnTo>
                    <a:pt x="968641" y="463604"/>
                  </a:lnTo>
                  <a:lnTo>
                    <a:pt x="1012615" y="496420"/>
                  </a:lnTo>
                  <a:lnTo>
                    <a:pt x="1056734" y="529181"/>
                  </a:lnTo>
                  <a:lnTo>
                    <a:pt x="1100823" y="561543"/>
                  </a:lnTo>
                  <a:lnTo>
                    <a:pt x="1144712" y="593159"/>
                  </a:lnTo>
                  <a:lnTo>
                    <a:pt x="1188227" y="623685"/>
                  </a:lnTo>
                  <a:lnTo>
                    <a:pt x="1231196" y="652775"/>
                  </a:lnTo>
                  <a:lnTo>
                    <a:pt x="1273446" y="680085"/>
                  </a:lnTo>
                  <a:lnTo>
                    <a:pt x="1314805" y="705269"/>
                  </a:lnTo>
                  <a:lnTo>
                    <a:pt x="1363958" y="731200"/>
                  </a:lnTo>
                  <a:lnTo>
                    <a:pt x="1425856" y="759256"/>
                  </a:lnTo>
                  <a:lnTo>
                    <a:pt x="1461107" y="774046"/>
                  </a:lnTo>
                  <a:lnTo>
                    <a:pt x="1498970" y="789324"/>
                  </a:lnTo>
                  <a:lnTo>
                    <a:pt x="1539253" y="805077"/>
                  </a:lnTo>
                  <a:lnTo>
                    <a:pt x="1581767" y="821291"/>
                  </a:lnTo>
                  <a:lnTo>
                    <a:pt x="1626319" y="837952"/>
                  </a:lnTo>
                  <a:lnTo>
                    <a:pt x="1672719" y="855045"/>
                  </a:lnTo>
                  <a:lnTo>
                    <a:pt x="1720774" y="872555"/>
                  </a:lnTo>
                  <a:lnTo>
                    <a:pt x="1770294" y="890470"/>
                  </a:lnTo>
                  <a:lnTo>
                    <a:pt x="1821087" y="908775"/>
                  </a:lnTo>
                  <a:lnTo>
                    <a:pt x="1872961" y="927456"/>
                  </a:lnTo>
                  <a:lnTo>
                    <a:pt x="1925727" y="946498"/>
                  </a:lnTo>
                  <a:lnTo>
                    <a:pt x="1979192" y="965888"/>
                  </a:lnTo>
                  <a:lnTo>
                    <a:pt x="2033164" y="985611"/>
                  </a:lnTo>
                  <a:lnTo>
                    <a:pt x="2087454" y="1005653"/>
                  </a:lnTo>
                  <a:lnTo>
                    <a:pt x="2141868" y="1026000"/>
                  </a:lnTo>
                  <a:lnTo>
                    <a:pt x="2196217" y="1046638"/>
                  </a:lnTo>
                  <a:lnTo>
                    <a:pt x="2250309" y="1067553"/>
                  </a:lnTo>
                  <a:lnTo>
                    <a:pt x="2303951" y="1088731"/>
                  </a:lnTo>
                  <a:lnTo>
                    <a:pt x="2356954" y="1110157"/>
                  </a:lnTo>
                  <a:lnTo>
                    <a:pt x="2409126" y="1131817"/>
                  </a:lnTo>
                  <a:lnTo>
                    <a:pt x="2460275" y="1153697"/>
                  </a:lnTo>
                  <a:lnTo>
                    <a:pt x="2510210" y="1175784"/>
                  </a:lnTo>
                  <a:lnTo>
                    <a:pt x="2558740" y="1198063"/>
                  </a:lnTo>
                  <a:lnTo>
                    <a:pt x="2605674" y="1220519"/>
                  </a:lnTo>
                  <a:lnTo>
                    <a:pt x="2650820" y="1243139"/>
                  </a:lnTo>
                  <a:lnTo>
                    <a:pt x="2721434" y="1279508"/>
                  </a:lnTo>
                  <a:lnTo>
                    <a:pt x="2787203" y="1313557"/>
                  </a:lnTo>
                  <a:lnTo>
                    <a:pt x="2848361" y="1345350"/>
                  </a:lnTo>
                  <a:lnTo>
                    <a:pt x="2905141" y="1374954"/>
                  </a:lnTo>
                  <a:lnTo>
                    <a:pt x="2957774" y="1402432"/>
                  </a:lnTo>
                  <a:lnTo>
                    <a:pt x="3006495" y="1427849"/>
                  </a:lnTo>
                  <a:lnTo>
                    <a:pt x="3051536" y="1451271"/>
                  </a:lnTo>
                  <a:lnTo>
                    <a:pt x="3093131" y="1472762"/>
                  </a:lnTo>
                  <a:lnTo>
                    <a:pt x="3131511" y="1492387"/>
                  </a:lnTo>
                  <a:lnTo>
                    <a:pt x="3166910" y="1510211"/>
                  </a:lnTo>
                  <a:lnTo>
                    <a:pt x="3229698" y="1540715"/>
                  </a:lnTo>
                  <a:lnTo>
                    <a:pt x="3283356" y="1564792"/>
                  </a:lnTo>
                  <a:lnTo>
                    <a:pt x="3355458" y="1593316"/>
                  </a:lnTo>
                  <a:lnTo>
                    <a:pt x="3400353" y="1610012"/>
                  </a:lnTo>
                  <a:lnTo>
                    <a:pt x="3449660" y="1627863"/>
                  </a:lnTo>
                  <a:lnTo>
                    <a:pt x="3502269" y="1646517"/>
                  </a:lnTo>
                  <a:lnTo>
                    <a:pt x="3557065" y="1665622"/>
                  </a:lnTo>
                  <a:lnTo>
                    <a:pt x="3612938" y="1684828"/>
                  </a:lnTo>
                  <a:lnTo>
                    <a:pt x="3668775" y="1703781"/>
                  </a:lnTo>
                  <a:lnTo>
                    <a:pt x="3723464" y="1722131"/>
                  </a:lnTo>
                  <a:lnTo>
                    <a:pt x="3775893" y="1739526"/>
                  </a:lnTo>
                  <a:lnTo>
                    <a:pt x="3824949" y="1755615"/>
                  </a:lnTo>
                  <a:lnTo>
                    <a:pt x="3869520" y="1770046"/>
                  </a:lnTo>
                  <a:lnTo>
                    <a:pt x="3908494" y="1782468"/>
                  </a:lnTo>
                  <a:lnTo>
                    <a:pt x="3965543" y="1800076"/>
                  </a:lnTo>
                  <a:lnTo>
                    <a:pt x="4043555" y="1823640"/>
                  </a:lnTo>
                  <a:lnTo>
                    <a:pt x="4093693" y="1838773"/>
                  </a:lnTo>
                  <a:lnTo>
                    <a:pt x="4149192" y="1855550"/>
                  </a:lnTo>
                  <a:lnTo>
                    <a:pt x="4208508" y="1873530"/>
                  </a:lnTo>
                  <a:lnTo>
                    <a:pt x="4270096" y="1892271"/>
                  </a:lnTo>
                  <a:lnTo>
                    <a:pt x="4332411" y="1911332"/>
                  </a:lnTo>
                  <a:lnTo>
                    <a:pt x="4393908" y="1930271"/>
                  </a:lnTo>
                  <a:lnTo>
                    <a:pt x="4453042" y="1948645"/>
                  </a:lnTo>
                  <a:lnTo>
                    <a:pt x="4508268" y="1966014"/>
                  </a:lnTo>
                  <a:lnTo>
                    <a:pt x="4558042" y="1981935"/>
                  </a:lnTo>
                  <a:lnTo>
                    <a:pt x="4600818" y="1995966"/>
                  </a:lnTo>
                  <a:lnTo>
                    <a:pt x="4659198" y="2016594"/>
                  </a:lnTo>
                  <a:lnTo>
                    <a:pt x="4702966" y="2034091"/>
                  </a:lnTo>
                  <a:lnTo>
                    <a:pt x="4733637" y="2046365"/>
                  </a:lnTo>
                  <a:lnTo>
                    <a:pt x="4769453" y="2060670"/>
                  </a:lnTo>
                  <a:lnTo>
                    <a:pt x="4809883" y="2076766"/>
                  </a:lnTo>
                  <a:lnTo>
                    <a:pt x="4854393" y="2094412"/>
                  </a:lnTo>
                  <a:lnTo>
                    <a:pt x="4902450" y="2113368"/>
                  </a:lnTo>
                  <a:lnTo>
                    <a:pt x="4953521" y="2133395"/>
                  </a:lnTo>
                  <a:lnTo>
                    <a:pt x="5007073" y="2154251"/>
                  </a:lnTo>
                  <a:lnTo>
                    <a:pt x="5062572" y="2175698"/>
                  </a:lnTo>
                  <a:lnTo>
                    <a:pt x="5119486" y="2197494"/>
                  </a:lnTo>
                  <a:lnTo>
                    <a:pt x="5177281" y="2219400"/>
                  </a:lnTo>
                  <a:lnTo>
                    <a:pt x="5235424" y="2241176"/>
                  </a:lnTo>
                  <a:lnTo>
                    <a:pt x="5293382" y="2262581"/>
                  </a:lnTo>
                  <a:lnTo>
                    <a:pt x="5350622" y="2283376"/>
                  </a:lnTo>
                  <a:lnTo>
                    <a:pt x="5406610" y="2303320"/>
                  </a:lnTo>
                  <a:lnTo>
                    <a:pt x="5460814" y="2322173"/>
                  </a:lnTo>
                  <a:lnTo>
                    <a:pt x="5512701" y="2339695"/>
                  </a:lnTo>
                  <a:lnTo>
                    <a:pt x="5702636" y="2402842"/>
                  </a:lnTo>
                  <a:lnTo>
                    <a:pt x="5824761" y="2443622"/>
                  </a:lnTo>
                  <a:lnTo>
                    <a:pt x="5890014" y="2465529"/>
                  </a:lnTo>
                  <a:lnTo>
                    <a:pt x="5909335" y="2472054"/>
                  </a:lnTo>
                  <a:lnTo>
                    <a:pt x="6566738" y="3320580"/>
                  </a:lnTo>
                </a:path>
              </a:pathLst>
            </a:custGeom>
            <a:ln w="14846">
              <a:solidFill>
                <a:srgbClr val="010202"/>
              </a:solidFill>
              <a:prstDash val="lgDash"/>
            </a:ln>
          </p:spPr>
          <p:txBody>
            <a:bodyPr wrap="square" lIns="0" tIns="0" rIns="0" bIns="0" rtlCol="0"/>
            <a:lstStyle/>
            <a:p/>
          </p:txBody>
        </p:sp>
        <p:sp>
          <p:nvSpPr>
            <p:cNvPr id="344" name="object 168"/>
            <p:cNvSpPr/>
            <p:nvPr/>
          </p:nvSpPr>
          <p:spPr>
            <a:xfrm>
              <a:off x="1744687" y="5017147"/>
              <a:ext cx="6438265" cy="1543050"/>
            </a:xfrm>
            <a:custGeom>
              <a:avLst/>
              <a:gdLst/>
              <a:ahLst/>
              <a:cxnLst/>
              <a:rect l="l" t="t" r="r" b="b"/>
              <a:pathLst>
                <a:path w="6438265" h="1543050">
                  <a:moveTo>
                    <a:pt x="0" y="0"/>
                  </a:moveTo>
                  <a:lnTo>
                    <a:pt x="329004" y="58858"/>
                  </a:lnTo>
                  <a:lnTo>
                    <a:pt x="507153" y="91487"/>
                  </a:lnTo>
                  <a:lnTo>
                    <a:pt x="596079" y="109595"/>
                  </a:lnTo>
                  <a:lnTo>
                    <a:pt x="657415" y="124891"/>
                  </a:lnTo>
                  <a:lnTo>
                    <a:pt x="709447" y="141171"/>
                  </a:lnTo>
                  <a:lnTo>
                    <a:pt x="747289" y="154117"/>
                  </a:lnTo>
                  <a:lnTo>
                    <a:pt x="791538" y="169615"/>
                  </a:lnTo>
                  <a:lnTo>
                    <a:pt x="841084" y="187177"/>
                  </a:lnTo>
                  <a:lnTo>
                    <a:pt x="894821" y="206315"/>
                  </a:lnTo>
                  <a:lnTo>
                    <a:pt x="951639" y="226541"/>
                  </a:lnTo>
                  <a:lnTo>
                    <a:pt x="1010431" y="247365"/>
                  </a:lnTo>
                  <a:lnTo>
                    <a:pt x="1070087" y="268301"/>
                  </a:lnTo>
                  <a:lnTo>
                    <a:pt x="1129500" y="288859"/>
                  </a:lnTo>
                  <a:lnTo>
                    <a:pt x="1187562" y="308551"/>
                  </a:lnTo>
                  <a:lnTo>
                    <a:pt x="1243163" y="326890"/>
                  </a:lnTo>
                  <a:lnTo>
                    <a:pt x="1295197" y="343386"/>
                  </a:lnTo>
                  <a:lnTo>
                    <a:pt x="1342554" y="357551"/>
                  </a:lnTo>
                  <a:lnTo>
                    <a:pt x="1384126" y="368897"/>
                  </a:lnTo>
                  <a:lnTo>
                    <a:pt x="1448632" y="383028"/>
                  </a:lnTo>
                  <a:lnTo>
                    <a:pt x="1482962" y="390168"/>
                  </a:lnTo>
                  <a:lnTo>
                    <a:pt x="1521382" y="398246"/>
                  </a:lnTo>
                  <a:lnTo>
                    <a:pt x="1563480" y="407149"/>
                  </a:lnTo>
                  <a:lnTo>
                    <a:pt x="1608844" y="416768"/>
                  </a:lnTo>
                  <a:lnTo>
                    <a:pt x="1657062" y="426989"/>
                  </a:lnTo>
                  <a:lnTo>
                    <a:pt x="1707722" y="437702"/>
                  </a:lnTo>
                  <a:lnTo>
                    <a:pt x="1760411" y="448797"/>
                  </a:lnTo>
                  <a:lnTo>
                    <a:pt x="1814718" y="460160"/>
                  </a:lnTo>
                  <a:lnTo>
                    <a:pt x="1870231" y="471682"/>
                  </a:lnTo>
                  <a:lnTo>
                    <a:pt x="1926536" y="483251"/>
                  </a:lnTo>
                  <a:lnTo>
                    <a:pt x="1983223" y="494755"/>
                  </a:lnTo>
                  <a:lnTo>
                    <a:pt x="2039878" y="506083"/>
                  </a:lnTo>
                  <a:lnTo>
                    <a:pt x="2096090" y="517125"/>
                  </a:lnTo>
                  <a:lnTo>
                    <a:pt x="2151447" y="527768"/>
                  </a:lnTo>
                  <a:lnTo>
                    <a:pt x="2205536" y="537902"/>
                  </a:lnTo>
                  <a:lnTo>
                    <a:pt x="2257945" y="547415"/>
                  </a:lnTo>
                  <a:lnTo>
                    <a:pt x="2308263" y="556196"/>
                  </a:lnTo>
                  <a:lnTo>
                    <a:pt x="2359014" y="565108"/>
                  </a:lnTo>
                  <a:lnTo>
                    <a:pt x="2412613" y="574996"/>
                  </a:lnTo>
                  <a:lnTo>
                    <a:pt x="2468493" y="585715"/>
                  </a:lnTo>
                  <a:lnTo>
                    <a:pt x="2526089" y="597121"/>
                  </a:lnTo>
                  <a:lnTo>
                    <a:pt x="2584833" y="609070"/>
                  </a:lnTo>
                  <a:lnTo>
                    <a:pt x="2644158" y="621417"/>
                  </a:lnTo>
                  <a:lnTo>
                    <a:pt x="2703499" y="634018"/>
                  </a:lnTo>
                  <a:lnTo>
                    <a:pt x="2762289" y="646728"/>
                  </a:lnTo>
                  <a:lnTo>
                    <a:pt x="2819961" y="659403"/>
                  </a:lnTo>
                  <a:lnTo>
                    <a:pt x="2875950" y="671898"/>
                  </a:lnTo>
                  <a:lnTo>
                    <a:pt x="2929687" y="684069"/>
                  </a:lnTo>
                  <a:lnTo>
                    <a:pt x="2980607" y="695771"/>
                  </a:lnTo>
                  <a:lnTo>
                    <a:pt x="3028144" y="706860"/>
                  </a:lnTo>
                  <a:lnTo>
                    <a:pt x="3071730" y="717192"/>
                  </a:lnTo>
                  <a:lnTo>
                    <a:pt x="3110800" y="726622"/>
                  </a:lnTo>
                  <a:lnTo>
                    <a:pt x="3173123" y="742198"/>
                  </a:lnTo>
                  <a:lnTo>
                    <a:pt x="3195243" y="748055"/>
                  </a:lnTo>
                  <a:lnTo>
                    <a:pt x="3212390" y="752219"/>
                  </a:lnTo>
                  <a:lnTo>
                    <a:pt x="3269456" y="763870"/>
                  </a:lnTo>
                  <a:lnTo>
                    <a:pt x="3308089" y="771155"/>
                  </a:lnTo>
                  <a:lnTo>
                    <a:pt x="3352599" y="779278"/>
                  </a:lnTo>
                  <a:lnTo>
                    <a:pt x="3402342" y="788138"/>
                  </a:lnTo>
                  <a:lnTo>
                    <a:pt x="3456677" y="797634"/>
                  </a:lnTo>
                  <a:lnTo>
                    <a:pt x="3514959" y="807663"/>
                  </a:lnTo>
                  <a:lnTo>
                    <a:pt x="3576547" y="818126"/>
                  </a:lnTo>
                  <a:lnTo>
                    <a:pt x="3640797" y="828921"/>
                  </a:lnTo>
                  <a:lnTo>
                    <a:pt x="3707067" y="839947"/>
                  </a:lnTo>
                  <a:lnTo>
                    <a:pt x="3774713" y="851103"/>
                  </a:lnTo>
                  <a:lnTo>
                    <a:pt x="3843094" y="862287"/>
                  </a:lnTo>
                  <a:lnTo>
                    <a:pt x="3911566" y="873398"/>
                  </a:lnTo>
                  <a:lnTo>
                    <a:pt x="3979486" y="884335"/>
                  </a:lnTo>
                  <a:lnTo>
                    <a:pt x="4046213" y="894997"/>
                  </a:lnTo>
                  <a:lnTo>
                    <a:pt x="4111101" y="905283"/>
                  </a:lnTo>
                  <a:lnTo>
                    <a:pt x="4173510" y="915091"/>
                  </a:lnTo>
                  <a:lnTo>
                    <a:pt x="4232796" y="924320"/>
                  </a:lnTo>
                  <a:lnTo>
                    <a:pt x="4288317" y="932870"/>
                  </a:lnTo>
                  <a:lnTo>
                    <a:pt x="4339429" y="940638"/>
                  </a:lnTo>
                  <a:lnTo>
                    <a:pt x="4385490" y="947524"/>
                  </a:lnTo>
                  <a:lnTo>
                    <a:pt x="4425857" y="953427"/>
                  </a:lnTo>
                  <a:lnTo>
                    <a:pt x="4486938" y="961877"/>
                  </a:lnTo>
                  <a:lnTo>
                    <a:pt x="4506366" y="964222"/>
                  </a:lnTo>
                  <a:lnTo>
                    <a:pt x="4535492" y="967908"/>
                  </a:lnTo>
                  <a:lnTo>
                    <a:pt x="4615357" y="980479"/>
                  </a:lnTo>
                  <a:lnTo>
                    <a:pt x="4664117" y="988912"/>
                  </a:lnTo>
                  <a:lnTo>
                    <a:pt x="4717443" y="998474"/>
                  </a:lnTo>
                  <a:lnTo>
                    <a:pt x="4774345" y="1008942"/>
                  </a:lnTo>
                  <a:lnTo>
                    <a:pt x="4833834" y="1020088"/>
                  </a:lnTo>
                  <a:lnTo>
                    <a:pt x="4894921" y="1031687"/>
                  </a:lnTo>
                  <a:lnTo>
                    <a:pt x="4956616" y="1043513"/>
                  </a:lnTo>
                  <a:lnTo>
                    <a:pt x="5017930" y="1055341"/>
                  </a:lnTo>
                  <a:lnTo>
                    <a:pt x="5077873" y="1066944"/>
                  </a:lnTo>
                  <a:lnTo>
                    <a:pt x="5135457" y="1078097"/>
                  </a:lnTo>
                  <a:lnTo>
                    <a:pt x="5189691" y="1088573"/>
                  </a:lnTo>
                  <a:lnTo>
                    <a:pt x="5239587" y="1098148"/>
                  </a:lnTo>
                  <a:lnTo>
                    <a:pt x="5284154" y="1106595"/>
                  </a:lnTo>
                  <a:lnTo>
                    <a:pt x="5322404" y="1113688"/>
                  </a:lnTo>
                  <a:lnTo>
                    <a:pt x="5493311" y="1144493"/>
                  </a:lnTo>
                  <a:lnTo>
                    <a:pt x="5688534" y="1179277"/>
                  </a:lnTo>
                  <a:lnTo>
                    <a:pt x="5848993" y="1207718"/>
                  </a:lnTo>
                  <a:lnTo>
                    <a:pt x="5915609" y="1219492"/>
                  </a:lnTo>
                  <a:lnTo>
                    <a:pt x="6438214" y="1542745"/>
                  </a:lnTo>
                </a:path>
              </a:pathLst>
            </a:custGeom>
            <a:ln w="14846">
              <a:solidFill>
                <a:srgbClr val="6FCCDD"/>
              </a:solidFill>
              <a:prstDash val="lgDash"/>
            </a:ln>
          </p:spPr>
          <p:txBody>
            <a:bodyPr wrap="square" lIns="0" tIns="0" rIns="0" bIns="0" rtlCol="0"/>
            <a:lstStyle/>
            <a:p/>
          </p:txBody>
        </p:sp>
        <p:sp>
          <p:nvSpPr>
            <p:cNvPr id="345" name="object 169"/>
            <p:cNvSpPr/>
            <p:nvPr/>
          </p:nvSpPr>
          <p:spPr>
            <a:xfrm>
              <a:off x="1744687" y="5439562"/>
              <a:ext cx="6412865" cy="1436370"/>
            </a:xfrm>
            <a:custGeom>
              <a:avLst/>
              <a:gdLst/>
              <a:ahLst/>
              <a:cxnLst/>
              <a:rect l="l" t="t" r="r" b="b"/>
              <a:pathLst>
                <a:path w="6412865" h="1436370">
                  <a:moveTo>
                    <a:pt x="0" y="0"/>
                  </a:moveTo>
                  <a:lnTo>
                    <a:pt x="441444" y="139240"/>
                  </a:lnTo>
                  <a:lnTo>
                    <a:pt x="710441" y="221238"/>
                  </a:lnTo>
                  <a:lnTo>
                    <a:pt x="916653" y="278022"/>
                  </a:lnTo>
                  <a:lnTo>
                    <a:pt x="1169746" y="341617"/>
                  </a:lnTo>
                  <a:lnTo>
                    <a:pt x="1210674" y="351728"/>
                  </a:lnTo>
                  <a:lnTo>
                    <a:pt x="1252626" y="362018"/>
                  </a:lnTo>
                  <a:lnTo>
                    <a:pt x="1295549" y="372474"/>
                  </a:lnTo>
                  <a:lnTo>
                    <a:pt x="1339396" y="383083"/>
                  </a:lnTo>
                  <a:lnTo>
                    <a:pt x="1384115" y="393832"/>
                  </a:lnTo>
                  <a:lnTo>
                    <a:pt x="1429657" y="404708"/>
                  </a:lnTo>
                  <a:lnTo>
                    <a:pt x="1475971" y="415699"/>
                  </a:lnTo>
                  <a:lnTo>
                    <a:pt x="1523009" y="426791"/>
                  </a:lnTo>
                  <a:lnTo>
                    <a:pt x="1570719" y="437973"/>
                  </a:lnTo>
                  <a:lnTo>
                    <a:pt x="1619052" y="449230"/>
                  </a:lnTo>
                  <a:lnTo>
                    <a:pt x="1667958" y="460551"/>
                  </a:lnTo>
                  <a:lnTo>
                    <a:pt x="1717386" y="471923"/>
                  </a:lnTo>
                  <a:lnTo>
                    <a:pt x="1767288" y="483332"/>
                  </a:lnTo>
                  <a:lnTo>
                    <a:pt x="1817613" y="494766"/>
                  </a:lnTo>
                  <a:lnTo>
                    <a:pt x="1868311" y="506211"/>
                  </a:lnTo>
                  <a:lnTo>
                    <a:pt x="1919332" y="517657"/>
                  </a:lnTo>
                  <a:lnTo>
                    <a:pt x="1970626" y="529088"/>
                  </a:lnTo>
                  <a:lnTo>
                    <a:pt x="2022143" y="540493"/>
                  </a:lnTo>
                  <a:lnTo>
                    <a:pt x="2073833" y="551859"/>
                  </a:lnTo>
                  <a:lnTo>
                    <a:pt x="2125647" y="563173"/>
                  </a:lnTo>
                  <a:lnTo>
                    <a:pt x="2177533" y="574422"/>
                  </a:lnTo>
                  <a:lnTo>
                    <a:pt x="2229444" y="585594"/>
                  </a:lnTo>
                  <a:lnTo>
                    <a:pt x="2281327" y="596675"/>
                  </a:lnTo>
                  <a:lnTo>
                    <a:pt x="2333134" y="607653"/>
                  </a:lnTo>
                  <a:lnTo>
                    <a:pt x="2384814" y="618514"/>
                  </a:lnTo>
                  <a:lnTo>
                    <a:pt x="2436318" y="629247"/>
                  </a:lnTo>
                  <a:lnTo>
                    <a:pt x="2487595" y="639838"/>
                  </a:lnTo>
                  <a:lnTo>
                    <a:pt x="2538596" y="650275"/>
                  </a:lnTo>
                  <a:lnTo>
                    <a:pt x="2589271" y="660544"/>
                  </a:lnTo>
                  <a:lnTo>
                    <a:pt x="2639569" y="670633"/>
                  </a:lnTo>
                  <a:lnTo>
                    <a:pt x="2689440" y="680529"/>
                  </a:lnTo>
                  <a:lnTo>
                    <a:pt x="2734077" y="686703"/>
                  </a:lnTo>
                  <a:lnTo>
                    <a:pt x="2778537" y="692853"/>
                  </a:lnTo>
                  <a:lnTo>
                    <a:pt x="2822886" y="698992"/>
                  </a:lnTo>
                  <a:lnTo>
                    <a:pt x="2867192" y="705131"/>
                  </a:lnTo>
                  <a:lnTo>
                    <a:pt x="2911524" y="711282"/>
                  </a:lnTo>
                  <a:lnTo>
                    <a:pt x="2955947" y="717456"/>
                  </a:lnTo>
                  <a:lnTo>
                    <a:pt x="3000530" y="723667"/>
                  </a:lnTo>
                  <a:lnTo>
                    <a:pt x="3045341" y="729925"/>
                  </a:lnTo>
                  <a:lnTo>
                    <a:pt x="3090446" y="736242"/>
                  </a:lnTo>
                  <a:lnTo>
                    <a:pt x="3135914" y="742631"/>
                  </a:lnTo>
                  <a:lnTo>
                    <a:pt x="3181811" y="749104"/>
                  </a:lnTo>
                  <a:lnTo>
                    <a:pt x="3228205" y="755671"/>
                  </a:lnTo>
                  <a:lnTo>
                    <a:pt x="3275165" y="762346"/>
                  </a:lnTo>
                  <a:lnTo>
                    <a:pt x="3322756" y="769140"/>
                  </a:lnTo>
                  <a:lnTo>
                    <a:pt x="3371047" y="776065"/>
                  </a:lnTo>
                  <a:lnTo>
                    <a:pt x="3420106" y="783132"/>
                  </a:lnTo>
                  <a:lnTo>
                    <a:pt x="3469999" y="790355"/>
                  </a:lnTo>
                  <a:lnTo>
                    <a:pt x="3520795" y="797744"/>
                  </a:lnTo>
                  <a:lnTo>
                    <a:pt x="3572560" y="805311"/>
                  </a:lnTo>
                  <a:lnTo>
                    <a:pt x="3625362" y="813069"/>
                  </a:lnTo>
                  <a:lnTo>
                    <a:pt x="3679269" y="821029"/>
                  </a:lnTo>
                  <a:lnTo>
                    <a:pt x="3734349" y="829203"/>
                  </a:lnTo>
                  <a:lnTo>
                    <a:pt x="3790668" y="837603"/>
                  </a:lnTo>
                  <a:lnTo>
                    <a:pt x="3848294" y="846241"/>
                  </a:lnTo>
                  <a:lnTo>
                    <a:pt x="3907296" y="855129"/>
                  </a:lnTo>
                  <a:lnTo>
                    <a:pt x="3967739" y="864279"/>
                  </a:lnTo>
                  <a:lnTo>
                    <a:pt x="4029692" y="873703"/>
                  </a:lnTo>
                  <a:lnTo>
                    <a:pt x="4093222" y="883411"/>
                  </a:lnTo>
                  <a:lnTo>
                    <a:pt x="4570119" y="955493"/>
                  </a:lnTo>
                  <a:lnTo>
                    <a:pt x="5033797" y="1024412"/>
                  </a:lnTo>
                  <a:lnTo>
                    <a:pt x="5384880" y="1076087"/>
                  </a:lnTo>
                  <a:lnTo>
                    <a:pt x="5523992" y="1096441"/>
                  </a:lnTo>
                  <a:lnTo>
                    <a:pt x="5909335" y="1160716"/>
                  </a:lnTo>
                  <a:lnTo>
                    <a:pt x="6412484" y="1436217"/>
                  </a:lnTo>
                </a:path>
              </a:pathLst>
            </a:custGeom>
            <a:ln w="14846">
              <a:solidFill>
                <a:srgbClr val="AD7D2C"/>
              </a:solidFill>
              <a:prstDash val="lgDash"/>
            </a:ln>
          </p:spPr>
          <p:txBody>
            <a:bodyPr wrap="square" lIns="0" tIns="0" rIns="0" bIns="0" rtlCol="0"/>
            <a:lstStyle/>
            <a:p/>
          </p:txBody>
        </p:sp>
        <p:sp>
          <p:nvSpPr>
            <p:cNvPr id="346" name="object 170"/>
            <p:cNvSpPr txBox="1"/>
            <p:nvPr/>
          </p:nvSpPr>
          <p:spPr>
            <a:xfrm>
              <a:off x="686411" y="4496426"/>
              <a:ext cx="192360" cy="1026411"/>
            </a:xfrm>
            <a:prstGeom prst="rect">
              <a:avLst/>
            </a:prstGeom>
          </p:spPr>
          <p:txBody>
            <a:bodyPr vert="vert270" wrap="square" lIns="0" tIns="1270" rIns="0" bIns="0" rtlCol="0">
              <a:spAutoFit/>
            </a:bodyPr>
            <a:lstStyle/>
            <a:p>
              <a:pPr marL="12700">
                <a:lnSpc>
                  <a:spcPct val="100000"/>
                </a:lnSpc>
                <a:spcBef>
                  <a:spcPts val="10"/>
                </a:spcBef>
              </a:pPr>
              <a:r>
                <a:rPr sz="1250" spc="-5" dirty="0">
                  <a:solidFill>
                    <a:srgbClr val="231F20"/>
                  </a:solidFill>
                  <a:latin typeface="Arial" panose="020B0604020202020204"/>
                  <a:cs typeface="Arial" panose="020B0604020202020204"/>
                </a:rPr>
                <a:t>ssj_ops/watt</a:t>
              </a:r>
              <a:endParaRPr sz="1250" dirty="0">
                <a:latin typeface="Arial" panose="020B0604020202020204"/>
                <a:cs typeface="Arial" panose="020B0604020202020204"/>
              </a:endParaRPr>
            </a:p>
          </p:txBody>
        </p:sp>
        <p:sp>
          <p:nvSpPr>
            <p:cNvPr id="347" name="object 171"/>
            <p:cNvSpPr/>
            <p:nvPr/>
          </p:nvSpPr>
          <p:spPr>
            <a:xfrm>
              <a:off x="4867948" y="3852392"/>
              <a:ext cx="728345" cy="1823085"/>
            </a:xfrm>
            <a:custGeom>
              <a:avLst/>
              <a:gdLst/>
              <a:ahLst/>
              <a:cxnLst/>
              <a:rect l="l" t="t" r="r" b="b"/>
              <a:pathLst>
                <a:path w="728345" h="1823085">
                  <a:moveTo>
                    <a:pt x="0" y="1822907"/>
                  </a:moveTo>
                  <a:lnTo>
                    <a:pt x="727900" y="0"/>
                  </a:lnTo>
                </a:path>
              </a:pathLst>
            </a:custGeom>
            <a:ln w="9893">
              <a:solidFill>
                <a:srgbClr val="010202"/>
              </a:solidFill>
            </a:ln>
          </p:spPr>
          <p:txBody>
            <a:bodyPr wrap="square" lIns="0" tIns="0" rIns="0" bIns="0" rtlCol="0"/>
            <a:lstStyle/>
            <a:p/>
          </p:txBody>
        </p:sp>
        <p:sp>
          <p:nvSpPr>
            <p:cNvPr id="348" name="object 172"/>
            <p:cNvSpPr/>
            <p:nvPr/>
          </p:nvSpPr>
          <p:spPr>
            <a:xfrm>
              <a:off x="4827320" y="5643511"/>
              <a:ext cx="92075" cy="97790"/>
            </a:xfrm>
            <a:custGeom>
              <a:avLst/>
              <a:gdLst/>
              <a:ahLst/>
              <a:cxnLst/>
              <a:rect l="l" t="t" r="r" b="b"/>
              <a:pathLst>
                <a:path w="92075" h="97789">
                  <a:moveTo>
                    <a:pt x="0" y="0"/>
                  </a:moveTo>
                  <a:lnTo>
                    <a:pt x="14122" y="97701"/>
                  </a:lnTo>
                  <a:lnTo>
                    <a:pt x="91655" y="36614"/>
                  </a:lnTo>
                  <a:lnTo>
                    <a:pt x="0" y="0"/>
                  </a:lnTo>
                  <a:close/>
                </a:path>
              </a:pathLst>
            </a:custGeom>
            <a:solidFill>
              <a:srgbClr val="010202"/>
            </a:solidFill>
          </p:spPr>
          <p:txBody>
            <a:bodyPr wrap="square" lIns="0" tIns="0" rIns="0" bIns="0" rtlCol="0"/>
            <a:lstStyle/>
            <a:p/>
          </p:txBody>
        </p:sp>
        <p:sp>
          <p:nvSpPr>
            <p:cNvPr id="349" name="object 173"/>
            <p:cNvSpPr/>
            <p:nvPr/>
          </p:nvSpPr>
          <p:spPr>
            <a:xfrm>
              <a:off x="6649872" y="4723879"/>
              <a:ext cx="351155" cy="1649730"/>
            </a:xfrm>
            <a:custGeom>
              <a:avLst/>
              <a:gdLst/>
              <a:ahLst/>
              <a:cxnLst/>
              <a:rect l="l" t="t" r="r" b="b"/>
              <a:pathLst>
                <a:path w="351154" h="1649729">
                  <a:moveTo>
                    <a:pt x="0" y="1649463"/>
                  </a:moveTo>
                  <a:lnTo>
                    <a:pt x="350786" y="0"/>
                  </a:lnTo>
                </a:path>
              </a:pathLst>
            </a:custGeom>
            <a:ln w="9893">
              <a:solidFill>
                <a:srgbClr val="010202"/>
              </a:solidFill>
            </a:ln>
          </p:spPr>
          <p:txBody>
            <a:bodyPr wrap="square" lIns="0" tIns="0" rIns="0" bIns="0" rtlCol="0"/>
            <a:lstStyle/>
            <a:p/>
          </p:txBody>
        </p:sp>
        <p:sp>
          <p:nvSpPr>
            <p:cNvPr id="350" name="object 174"/>
            <p:cNvSpPr/>
            <p:nvPr/>
          </p:nvSpPr>
          <p:spPr>
            <a:xfrm>
              <a:off x="6604457" y="6348882"/>
              <a:ext cx="96520" cy="93980"/>
            </a:xfrm>
            <a:custGeom>
              <a:avLst/>
              <a:gdLst/>
              <a:ahLst/>
              <a:cxnLst/>
              <a:rect l="l" t="t" r="r" b="b"/>
              <a:pathLst>
                <a:path w="96520" h="93979">
                  <a:moveTo>
                    <a:pt x="0" y="0"/>
                  </a:moveTo>
                  <a:lnTo>
                    <a:pt x="30480" y="93891"/>
                  </a:lnTo>
                  <a:lnTo>
                    <a:pt x="96520" y="20561"/>
                  </a:lnTo>
                  <a:lnTo>
                    <a:pt x="0" y="0"/>
                  </a:lnTo>
                  <a:close/>
                </a:path>
              </a:pathLst>
            </a:custGeom>
            <a:solidFill>
              <a:srgbClr val="010202"/>
            </a:solidFill>
          </p:spPr>
          <p:txBody>
            <a:bodyPr wrap="square" lIns="0" tIns="0" rIns="0" bIns="0" rtlCol="0"/>
            <a:lstStyle/>
            <a:p/>
          </p:txBody>
        </p:sp>
        <p:sp>
          <p:nvSpPr>
            <p:cNvPr id="351" name="object 175"/>
            <p:cNvSpPr/>
            <p:nvPr/>
          </p:nvSpPr>
          <p:spPr>
            <a:xfrm>
              <a:off x="7044550" y="3247859"/>
              <a:ext cx="129539" cy="114300"/>
            </a:xfrm>
            <a:custGeom>
              <a:avLst/>
              <a:gdLst/>
              <a:ahLst/>
              <a:cxnLst/>
              <a:rect l="l" t="t" r="r" b="b"/>
              <a:pathLst>
                <a:path w="129540" h="114300">
                  <a:moveTo>
                    <a:pt x="0" y="113868"/>
                  </a:moveTo>
                  <a:lnTo>
                    <a:pt x="128993" y="113868"/>
                  </a:lnTo>
                  <a:lnTo>
                    <a:pt x="128993" y="0"/>
                  </a:lnTo>
                  <a:lnTo>
                    <a:pt x="0" y="0"/>
                  </a:lnTo>
                  <a:lnTo>
                    <a:pt x="0" y="113868"/>
                  </a:lnTo>
                  <a:close/>
                </a:path>
              </a:pathLst>
            </a:custGeom>
            <a:solidFill>
              <a:srgbClr val="69BD45"/>
            </a:solidFill>
          </p:spPr>
          <p:txBody>
            <a:bodyPr wrap="square" lIns="0" tIns="0" rIns="0" bIns="0" rtlCol="0"/>
            <a:lstStyle/>
            <a:p/>
          </p:txBody>
        </p:sp>
        <p:sp>
          <p:nvSpPr>
            <p:cNvPr id="352" name="object 176"/>
            <p:cNvSpPr/>
            <p:nvPr/>
          </p:nvSpPr>
          <p:spPr>
            <a:xfrm>
              <a:off x="7044550" y="3009087"/>
              <a:ext cx="112395" cy="114300"/>
            </a:xfrm>
            <a:custGeom>
              <a:avLst/>
              <a:gdLst/>
              <a:ahLst/>
              <a:cxnLst/>
              <a:rect l="l" t="t" r="r" b="b"/>
              <a:pathLst>
                <a:path w="112395" h="114300">
                  <a:moveTo>
                    <a:pt x="0" y="113855"/>
                  </a:moveTo>
                  <a:lnTo>
                    <a:pt x="112179" y="113855"/>
                  </a:lnTo>
                  <a:lnTo>
                    <a:pt x="112179" y="0"/>
                  </a:lnTo>
                  <a:lnTo>
                    <a:pt x="0" y="0"/>
                  </a:lnTo>
                  <a:lnTo>
                    <a:pt x="0" y="113855"/>
                  </a:lnTo>
                  <a:close/>
                </a:path>
              </a:pathLst>
            </a:custGeom>
            <a:solidFill>
              <a:srgbClr val="ED1F24"/>
            </a:solidFill>
          </p:spPr>
          <p:txBody>
            <a:bodyPr wrap="square" lIns="0" tIns="0" rIns="0" bIns="0" rtlCol="0"/>
            <a:lstStyle/>
            <a:p/>
          </p:txBody>
        </p:sp>
        <p:sp>
          <p:nvSpPr>
            <p:cNvPr id="353" name="object 177"/>
            <p:cNvSpPr txBox="1"/>
            <p:nvPr/>
          </p:nvSpPr>
          <p:spPr>
            <a:xfrm>
              <a:off x="6940918" y="2697822"/>
              <a:ext cx="1607185" cy="781685"/>
            </a:xfrm>
            <a:prstGeom prst="rect">
              <a:avLst/>
            </a:prstGeom>
            <a:ln w="9893">
              <a:solidFill>
                <a:srgbClr val="231F20"/>
              </a:solidFill>
            </a:ln>
          </p:spPr>
          <p:txBody>
            <a:bodyPr vert="horz" wrap="square" lIns="0" tIns="20955" rIns="0" bIns="0" rtlCol="0">
              <a:spAutoFit/>
            </a:bodyPr>
            <a:lstStyle/>
            <a:p>
              <a:pPr marL="270510">
                <a:lnSpc>
                  <a:spcPct val="100000"/>
                </a:lnSpc>
                <a:spcBef>
                  <a:spcPts val="165"/>
                </a:spcBef>
              </a:pPr>
              <a:r>
                <a:rPr sz="1250" spc="-5" dirty="0">
                  <a:solidFill>
                    <a:srgbClr val="231F20"/>
                  </a:solidFill>
                  <a:latin typeface="Arial" panose="020B0604020202020204"/>
                  <a:cs typeface="Arial" panose="020B0604020202020204"/>
                </a:rPr>
                <a:t>710 Intel 12</a:t>
              </a:r>
              <a:r>
                <a:rPr sz="1250" spc="-3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core</a:t>
              </a:r>
              <a:endParaRPr sz="1250" dirty="0">
                <a:latin typeface="Arial" panose="020B0604020202020204"/>
                <a:cs typeface="Arial" panose="020B0604020202020204"/>
              </a:endParaRPr>
            </a:p>
            <a:p>
              <a:pPr marL="271780">
                <a:lnSpc>
                  <a:spcPct val="100000"/>
                </a:lnSpc>
                <a:spcBef>
                  <a:spcPts val="380"/>
                </a:spcBef>
              </a:pPr>
              <a:r>
                <a:rPr sz="1250" spc="-5" dirty="0">
                  <a:solidFill>
                    <a:srgbClr val="231F20"/>
                  </a:solidFill>
                  <a:latin typeface="Arial" panose="020B0604020202020204"/>
                  <a:cs typeface="Arial" panose="020B0604020202020204"/>
                </a:rPr>
                <a:t>815 AMD 24</a:t>
              </a:r>
              <a:r>
                <a:rPr sz="1250" spc="-7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core</a:t>
              </a:r>
              <a:endParaRPr sz="1250" dirty="0">
                <a:latin typeface="Arial" panose="020B0604020202020204"/>
                <a:cs typeface="Arial" panose="020B0604020202020204"/>
              </a:endParaRPr>
            </a:p>
            <a:p>
              <a:pPr marL="288925">
                <a:lnSpc>
                  <a:spcPct val="100000"/>
                </a:lnSpc>
                <a:spcBef>
                  <a:spcPts val="380"/>
                </a:spcBef>
              </a:pPr>
              <a:r>
                <a:rPr sz="1250" spc="-5" dirty="0">
                  <a:solidFill>
                    <a:srgbClr val="231F20"/>
                  </a:solidFill>
                  <a:latin typeface="Arial" panose="020B0604020202020204"/>
                  <a:cs typeface="Arial" panose="020B0604020202020204"/>
                </a:rPr>
                <a:t>815 AMD 48</a:t>
              </a:r>
              <a:r>
                <a:rPr sz="1250" spc="-7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core</a:t>
              </a:r>
              <a:endParaRPr sz="1250" dirty="0">
                <a:latin typeface="Arial" panose="020B0604020202020204"/>
                <a:cs typeface="Arial" panose="020B0604020202020204"/>
              </a:endParaRPr>
            </a:p>
          </p:txBody>
        </p:sp>
        <p:sp>
          <p:nvSpPr>
            <p:cNvPr id="354" name="object 178"/>
            <p:cNvSpPr/>
            <p:nvPr/>
          </p:nvSpPr>
          <p:spPr>
            <a:xfrm>
              <a:off x="7044550" y="2770287"/>
              <a:ext cx="123189" cy="114300"/>
            </a:xfrm>
            <a:custGeom>
              <a:avLst/>
              <a:gdLst/>
              <a:ahLst/>
              <a:cxnLst/>
              <a:rect l="l" t="t" r="r" b="b"/>
              <a:pathLst>
                <a:path w="123190" h="114300">
                  <a:moveTo>
                    <a:pt x="0" y="113869"/>
                  </a:moveTo>
                  <a:lnTo>
                    <a:pt x="122734" y="113869"/>
                  </a:lnTo>
                  <a:lnTo>
                    <a:pt x="122734" y="0"/>
                  </a:lnTo>
                  <a:lnTo>
                    <a:pt x="0" y="0"/>
                  </a:lnTo>
                  <a:lnTo>
                    <a:pt x="0" y="113869"/>
                  </a:lnTo>
                  <a:close/>
                </a:path>
              </a:pathLst>
            </a:custGeom>
            <a:solidFill>
              <a:srgbClr val="3953A4"/>
            </a:solidFill>
          </p:spPr>
          <p:txBody>
            <a:bodyPr wrap="square" lIns="0" tIns="0" rIns="0" bIns="0" rtlCol="0"/>
            <a:lstStyle/>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AU" altLang="zh-CN">
                <a:ea typeface="宋体" panose="02010600030101010101" pitchFamily="2" charset="-122"/>
              </a:rPr>
              <a:t>SPEC Power Benchmark</a:t>
            </a:r>
            <a:endParaRPr lang="en-AU" altLang="zh-CN">
              <a:ea typeface="宋体" panose="02010600030101010101" pitchFamily="2" charset="-122"/>
            </a:endParaRPr>
          </a:p>
        </p:txBody>
      </p:sp>
      <p:sp>
        <p:nvSpPr>
          <p:cNvPr id="25604" name="Rectangle 3"/>
          <p:cNvSpPr>
            <a:spLocks noGrp="1" noChangeArrowheads="1"/>
          </p:cNvSpPr>
          <p:nvPr>
            <p:ph type="body" idx="1"/>
          </p:nvPr>
        </p:nvSpPr>
        <p:spPr>
          <a:xfrm>
            <a:off x="684213" y="1125538"/>
            <a:ext cx="8270875" cy="2447925"/>
          </a:xfrm>
        </p:spPr>
        <p:txBody>
          <a:bodyPr/>
          <a:lstStyle/>
          <a:p>
            <a:pPr eaLnBrk="1" hangingPunct="1"/>
            <a:r>
              <a:rPr lang="en-AU" altLang="zh-CN" dirty="0">
                <a:ea typeface="宋体" panose="02010600030101010101" pitchFamily="2" charset="-122"/>
              </a:rPr>
              <a:t>Power consumption of server at different workload levels</a:t>
            </a:r>
            <a:endParaRPr lang="en-AU" altLang="zh-CN" dirty="0">
              <a:ea typeface="宋体" panose="02010600030101010101" pitchFamily="2" charset="-122"/>
            </a:endParaRPr>
          </a:p>
          <a:p>
            <a:pPr lvl="1" eaLnBrk="1" hangingPunct="1"/>
            <a:r>
              <a:rPr lang="en-AU" altLang="zh-CN" dirty="0" err="1">
                <a:solidFill>
                  <a:srgbClr val="00B050"/>
                </a:solidFill>
                <a:ea typeface="宋体" panose="02010600030101010101" pitchFamily="2" charset="-122"/>
              </a:rPr>
              <a:t>ssj_ops</a:t>
            </a:r>
            <a:r>
              <a:rPr lang="en-US" altLang="zh-CN" dirty="0">
                <a:solidFill>
                  <a:srgbClr val="00B050"/>
                </a:solidFill>
                <a:ea typeface="宋体" panose="02010600030101010101" pitchFamily="2" charset="-122"/>
              </a:rPr>
              <a:t>: server side Java operations</a:t>
            </a:r>
            <a:endParaRPr lang="en-US" altLang="zh-CN" dirty="0">
              <a:solidFill>
                <a:srgbClr val="00B050"/>
              </a:solidFill>
              <a:ea typeface="宋体" panose="02010600030101010101" pitchFamily="2" charset="-122"/>
            </a:endParaRPr>
          </a:p>
          <a:p>
            <a:pPr lvl="1" eaLnBrk="1" hangingPunct="1"/>
            <a:r>
              <a:rPr lang="en-AU" altLang="zh-CN" dirty="0">
                <a:ea typeface="宋体" panose="02010600030101010101" pitchFamily="2" charset="-122"/>
              </a:rPr>
              <a:t>Performance: </a:t>
            </a:r>
            <a:r>
              <a:rPr lang="en-AU" altLang="zh-CN" dirty="0" err="1">
                <a:ea typeface="宋体" panose="02010600030101010101" pitchFamily="2" charset="-122"/>
              </a:rPr>
              <a:t>ssj_ops</a:t>
            </a:r>
            <a:r>
              <a:rPr lang="en-AU" altLang="zh-CN" dirty="0">
                <a:ea typeface="宋体" panose="02010600030101010101" pitchFamily="2" charset="-122"/>
              </a:rPr>
              <a:t>/sec</a:t>
            </a:r>
            <a:endParaRPr lang="en-AU" altLang="zh-CN" dirty="0">
              <a:ea typeface="宋体" panose="02010600030101010101" pitchFamily="2" charset="-122"/>
            </a:endParaRPr>
          </a:p>
          <a:p>
            <a:pPr lvl="1" eaLnBrk="1" hangingPunct="1"/>
            <a:r>
              <a:rPr lang="en-AU" altLang="zh-CN" dirty="0">
                <a:ea typeface="宋体" panose="02010600030101010101" pitchFamily="2" charset="-122"/>
              </a:rPr>
              <a:t>Power: Watts (Joules/sec)</a:t>
            </a:r>
            <a:endParaRPr lang="en-AU" altLang="zh-CN" dirty="0">
              <a:ea typeface="宋体" panose="02010600030101010101" pitchFamily="2" charset="-122"/>
            </a:endParaRPr>
          </a:p>
        </p:txBody>
      </p:sp>
      <p:graphicFrame>
        <p:nvGraphicFramePr>
          <p:cNvPr id="25605" name="Object 4"/>
          <p:cNvGraphicFramePr>
            <a:graphicFrameLocks noChangeAspect="1"/>
          </p:cNvGraphicFramePr>
          <p:nvPr/>
        </p:nvGraphicFramePr>
        <p:xfrm>
          <a:off x="1259632" y="3861048"/>
          <a:ext cx="7288212" cy="914400"/>
        </p:xfrm>
        <a:graphic>
          <a:graphicData uri="http://schemas.openxmlformats.org/presentationml/2006/ole">
            <mc:AlternateContent xmlns:mc="http://schemas.openxmlformats.org/markup-compatibility/2006">
              <mc:Choice xmlns:v="urn:schemas-microsoft-com:vml" Requires="v">
                <p:oleObj spid="_x0000_s287792" name="Equation" r:id="rId1" imgW="87477600" imgH="10972800" progId="Equation.3">
                  <p:embed/>
                </p:oleObj>
              </mc:Choice>
              <mc:Fallback>
                <p:oleObj name="Equation" r:id="rId1" imgW="87477600" imgH="10972800" progId="Equation.3">
                  <p:embed/>
                  <p:pic>
                    <p:nvPicPr>
                      <p:cNvPr id="0" name="图片 2877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861048"/>
                        <a:ext cx="7288212" cy="914400"/>
                      </a:xfrm>
                      <a:prstGeom prst="rect">
                        <a:avLst/>
                      </a:prstGeom>
                      <a:noFill/>
                    </p:spPr>
                  </p:pic>
                </p:oleObj>
              </mc:Fallback>
            </mc:AlternateContent>
          </a:graphicData>
        </a:graphic>
      </p:graphicFrame>
      <p:sp>
        <p:nvSpPr>
          <p:cNvPr id="7" name="矩形 6"/>
          <p:cNvSpPr/>
          <p:nvPr/>
        </p:nvSpPr>
        <p:spPr>
          <a:xfrm>
            <a:off x="684213" y="5373216"/>
            <a:ext cx="8221370" cy="584775"/>
          </a:xfrm>
          <a:prstGeom prst="rect">
            <a:avLst/>
          </a:prstGeom>
        </p:spPr>
        <p:txBody>
          <a:bodyPr wrap="square">
            <a:spAutoFit/>
          </a:bodyPr>
          <a:lstStyle/>
          <a:p>
            <a:pPr eaLnBrk="1" hangingPunct="1"/>
            <a:r>
              <a:rPr lang="en-US" altLang="zh-CN" sz="1600" dirty="0" smtClean="0">
                <a:solidFill>
                  <a:srgbClr val="0070C0"/>
                </a:solidFill>
                <a:latin typeface="+mn-lt"/>
              </a:rPr>
              <a:t>Reference : </a:t>
            </a:r>
            <a:endParaRPr lang="en-US" altLang="zh-CN" sz="1600" dirty="0" smtClean="0">
              <a:solidFill>
                <a:srgbClr val="0070C0"/>
              </a:solidFill>
              <a:latin typeface="+mn-lt"/>
            </a:endParaRPr>
          </a:p>
          <a:p>
            <a:pPr eaLnBrk="1" hangingPunct="1"/>
            <a:r>
              <a:rPr lang="en-US" altLang="zh-CN" sz="1600" dirty="0" smtClean="0">
                <a:solidFill>
                  <a:srgbClr val="0070C0"/>
                </a:solidFill>
                <a:latin typeface="+mn-lt"/>
              </a:rPr>
              <a:t>Computer Organization and Design: The Hardware / Software Interface (MIPS 5e)</a:t>
            </a:r>
            <a:endParaRPr lang="en-AU" altLang="zh-CN" sz="1600" dirty="0">
              <a:solidFill>
                <a:srgbClr val="0070C0"/>
              </a:solidFill>
              <a:latin typeface="+mn-lt"/>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684213" y="261938"/>
            <a:ext cx="8259762" cy="646112"/>
          </a:xfrm>
        </p:spPr>
        <p:txBody>
          <a:bodyPr/>
          <a:lstStyle/>
          <a:p>
            <a:pPr eaLnBrk="1" hangingPunct="1"/>
            <a:r>
              <a:rPr lang="en-AU" altLang="zh-CN" sz="3600">
                <a:ea typeface="宋体" panose="02010600030101010101" pitchFamily="2" charset="-122"/>
              </a:rPr>
              <a:t>SPECpower_ssj2008 for Xeon X5650</a:t>
            </a:r>
            <a:endParaRPr lang="en-AU" altLang="zh-CN" sz="3600">
              <a:ea typeface="宋体" panose="02010600030101010101" pitchFamily="2" charset="-122"/>
            </a:endParaRPr>
          </a:p>
        </p:txBody>
      </p:sp>
      <p:graphicFrame>
        <p:nvGraphicFramePr>
          <p:cNvPr id="5" name="object 17"/>
          <p:cNvGraphicFramePr>
            <a:graphicFrameLocks noGrp="1"/>
          </p:cNvGraphicFramePr>
          <p:nvPr/>
        </p:nvGraphicFramePr>
        <p:xfrm>
          <a:off x="684213" y="1196975"/>
          <a:ext cx="7683500" cy="4037013"/>
        </p:xfrm>
        <a:graphic>
          <a:graphicData uri="http://schemas.openxmlformats.org/drawingml/2006/table">
            <a:tbl>
              <a:tblPr/>
              <a:tblGrid>
                <a:gridCol w="2560637"/>
                <a:gridCol w="2560638"/>
                <a:gridCol w="2562225"/>
              </a:tblGrid>
              <a:tr h="58261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50"/>
                        </a:spcBef>
                        <a:spcAft>
                          <a:spcPct val="0"/>
                        </a:spcAft>
                        <a:buClrTx/>
                        <a:buSzTx/>
                        <a:buFontTx/>
                        <a:buNone/>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a:ln>
                            <a:noFill/>
                          </a:ln>
                          <a:solidFill>
                            <a:srgbClr val="FFFFFF"/>
                          </a:solidFill>
                          <a:effectLst/>
                          <a:latin typeface="Franklin Gothic Heavy" panose="020B0903020102020204" pitchFamily="34" charset="0"/>
                          <a:ea typeface="宋体" panose="02010600030101010101" pitchFamily="2" charset="-122"/>
                        </a:rPr>
                        <a:t>Target Load %</a:t>
                      </a:r>
                      <a:endParaRPr kumimoji="0" lang="zh-CN" altLang="zh-CN" sz="1400" b="0" i="0" u="none" strike="noStrike" cap="none" normalizeH="0" baseline="0">
                        <a:ln>
                          <a:noFill/>
                        </a:ln>
                        <a:solidFill>
                          <a:schemeClr val="tx1"/>
                        </a:solidFill>
                        <a:effectLst/>
                        <a:latin typeface="Franklin Gothic Heavy" panose="020B0903020102020204" pitchFamily="34" charset="0"/>
                        <a:ea typeface="宋体" panose="02010600030101010101" pitchFamily="2" charset="-122"/>
                      </a:endParaRPr>
                    </a:p>
                  </a:txBody>
                  <a:tcPr marL="0" marR="0" marT="11204" marB="0" horzOverflow="overflow">
                    <a:lnL>
                      <a:noFill/>
                    </a:lnL>
                    <a:lnR w="12700" cap="flat" cmpd="sng" algn="ctr">
                      <a:solidFill>
                        <a:srgbClr val="FFFFFF"/>
                      </a:solidFill>
                      <a:prstDash val="solid"/>
                      <a:round/>
                      <a:headEnd type="none" w="med" len="med"/>
                      <a:tailEnd type="none" w="med" len="med"/>
                    </a:lnR>
                    <a:lnT>
                      <a:noFill/>
                    </a:lnT>
                    <a:lnB w="6350" cap="flat" cmpd="sng" algn="ctr">
                      <a:solidFill>
                        <a:srgbClr val="231F20"/>
                      </a:solidFill>
                      <a:prstDash val="solid"/>
                      <a:round/>
                      <a:headEnd type="none" w="med" len="med"/>
                      <a:tailEnd type="none" w="med" len="med"/>
                    </a:lnB>
                    <a:lnTlToBr>
                      <a:noFill/>
                    </a:lnTlToBr>
                    <a:lnBlToTr>
                      <a:noFill/>
                    </a:lnBlToTr>
                    <a:solidFill>
                      <a:srgbClr val="00AEEF"/>
                    </a:solidFill>
                  </a:tcPr>
                </a:tc>
                <a:tc>
                  <a:txBody>
                    <a:bodyPr/>
                    <a:lstStyle>
                      <a:lvl1pPr marL="504825" indent="-97155">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504825" marR="0" lvl="0" indent="-97155" algn="ctr" defTabSz="914400" rtl="0" eaLnBrk="1" fontAlgn="base" latinLnBrk="0" hangingPunct="1">
                        <a:lnSpc>
                          <a:spcPct val="104000"/>
                        </a:lnSpc>
                        <a:spcBef>
                          <a:spcPts val="165"/>
                        </a:spcBef>
                        <a:spcAft>
                          <a:spcPct val="0"/>
                        </a:spcAft>
                        <a:buClrTx/>
                        <a:buSzTx/>
                        <a:buFontTx/>
                        <a:buNone/>
                      </a:pPr>
                      <a:r>
                        <a:rPr kumimoji="0" lang="zh-CN" altLang="zh-CN" sz="1400" b="1" i="0" u="none" strike="noStrike" cap="none" normalizeH="0" baseline="0">
                          <a:ln>
                            <a:noFill/>
                          </a:ln>
                          <a:solidFill>
                            <a:srgbClr val="FFFFFF"/>
                          </a:solidFill>
                          <a:effectLst/>
                          <a:latin typeface="Franklin Gothic Heavy" panose="020B0903020102020204" pitchFamily="34" charset="0"/>
                          <a:ea typeface="宋体" panose="02010600030101010101" pitchFamily="2" charset="-122"/>
                        </a:rPr>
                        <a:t>Performance  (ssj_ops)</a:t>
                      </a:r>
                      <a:endParaRPr kumimoji="0" lang="zh-CN" altLang="zh-CN" sz="1400" b="0" i="0" u="none" strike="noStrike" cap="none" normalizeH="0" baseline="0">
                        <a:ln>
                          <a:noFill/>
                        </a:ln>
                        <a:solidFill>
                          <a:schemeClr val="tx1"/>
                        </a:solidFill>
                        <a:effectLst/>
                        <a:latin typeface="Franklin Gothic Heavy" panose="020B0903020102020204" pitchFamily="34" charset="0"/>
                        <a:ea typeface="宋体" panose="02010600030101010101" pitchFamily="2" charset="-122"/>
                      </a:endParaRPr>
                    </a:p>
                  </a:txBody>
                  <a:tcPr marL="0" marR="0" marT="35854"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231F20"/>
                      </a:solidFill>
                      <a:prstDash val="solid"/>
                      <a:round/>
                      <a:headEnd type="none" w="med" len="med"/>
                      <a:tailEnd type="none" w="med" len="med"/>
                    </a:lnB>
                    <a:lnTlToBr>
                      <a:noFill/>
                    </a:lnTlToBr>
                    <a:lnBlToTr>
                      <a:noFill/>
                    </a:lnBlToTr>
                    <a:solidFill>
                      <a:srgbClr val="00AEEF"/>
                    </a:solidFill>
                  </a:tcPr>
                </a:tc>
                <a:tc>
                  <a:txBody>
                    <a:bodyPr/>
                    <a:lstStyle>
                      <a:lvl1pPr marL="546100" indent="-186055">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546100" marR="0" lvl="0" indent="-186055" algn="ctr" defTabSz="914400" rtl="0" eaLnBrk="1" fontAlgn="base" latinLnBrk="0" hangingPunct="1">
                        <a:lnSpc>
                          <a:spcPct val="104000"/>
                        </a:lnSpc>
                        <a:spcBef>
                          <a:spcPts val="165"/>
                        </a:spcBef>
                        <a:spcAft>
                          <a:spcPct val="0"/>
                        </a:spcAft>
                        <a:buClrTx/>
                        <a:buSzTx/>
                        <a:buFontTx/>
                        <a:buNone/>
                      </a:pPr>
                      <a:r>
                        <a:rPr kumimoji="0" lang="zh-CN" altLang="zh-CN" sz="1400" b="1" i="0" u="none" strike="noStrike" cap="none" normalizeH="0" baseline="0">
                          <a:ln>
                            <a:noFill/>
                          </a:ln>
                          <a:solidFill>
                            <a:srgbClr val="FFFFFF"/>
                          </a:solidFill>
                          <a:effectLst/>
                          <a:latin typeface="Franklin Gothic Heavy" panose="020B0903020102020204" pitchFamily="34" charset="0"/>
                          <a:ea typeface="宋体" panose="02010600030101010101" pitchFamily="2" charset="-122"/>
                        </a:rPr>
                        <a:t>Average Power  (watts)</a:t>
                      </a:r>
                      <a:endParaRPr kumimoji="0" lang="zh-CN" altLang="zh-CN" sz="1400" b="0" i="0" u="none" strike="noStrike" cap="none" normalizeH="0" baseline="0">
                        <a:ln>
                          <a:noFill/>
                        </a:ln>
                        <a:solidFill>
                          <a:schemeClr val="tx1"/>
                        </a:solidFill>
                        <a:effectLst/>
                        <a:latin typeface="Franklin Gothic Heavy" panose="020B0903020102020204" pitchFamily="34" charset="0"/>
                        <a:ea typeface="宋体" panose="02010600030101010101" pitchFamily="2" charset="-122"/>
                      </a:endParaRPr>
                    </a:p>
                  </a:txBody>
                  <a:tcPr marL="0" marR="0" marT="35854" marB="0" horzOverflow="overflow">
                    <a:lnL w="12700" cap="flat" cmpd="sng" algn="ctr">
                      <a:solidFill>
                        <a:srgbClr val="FFFFFF"/>
                      </a:solidFill>
                      <a:prstDash val="solid"/>
                      <a:round/>
                      <a:headEnd type="none" w="med" len="med"/>
                      <a:tailEnd type="none" w="med" len="med"/>
                    </a:lnL>
                    <a:lnR>
                      <a:noFill/>
                    </a:lnR>
                    <a:lnT>
                      <a:noFill/>
                    </a:lnT>
                    <a:lnB w="6350" cap="flat" cmpd="sng" algn="ctr">
                      <a:solidFill>
                        <a:srgbClr val="231F20"/>
                      </a:solidFill>
                      <a:prstDash val="solid"/>
                      <a:round/>
                      <a:headEnd type="none" w="med" len="med"/>
                      <a:tailEnd type="none" w="med" len="med"/>
                    </a:lnB>
                    <a:lnTlToBr>
                      <a:noFill/>
                    </a:lnTlToBr>
                    <a:lnBlToTr>
                      <a:noFill/>
                    </a:lnBlToTr>
                    <a:solidFill>
                      <a:srgbClr val="00AEEF"/>
                    </a:solid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100%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865,618</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258</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90%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786,688</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242</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80%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698,051</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224</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5686"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70%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607,826</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204</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60%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521,391</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185</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680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50%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436,757</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170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40%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345,919</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75"/>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157</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792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30%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262,071</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146</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176,061</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135</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19047"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86,784</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121</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marL="33655">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33655" marR="0" lvl="0" indent="0" algn="ct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9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80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016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260350">
                <a:tc>
                  <a:txBody>
                    <a:bodyPr/>
                    <a:lstStyle>
                      <a:lvl1pPr marL="68580">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68580" marR="0" lvl="0" indent="0" algn="l" defTabSz="914400" rtl="0" eaLnBrk="1" fontAlgn="base" latinLnBrk="0" hangingPunct="1">
                        <a:lnSpc>
                          <a:spcPct val="100000"/>
                        </a:lnSpc>
                        <a:spcBef>
                          <a:spcPts val="10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Overall Sum</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128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10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4,787,166</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128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10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1922</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21288"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r h="330200">
                <a:tc>
                  <a:txBody>
                    <a:bodyPr/>
                    <a:lstStyle>
                      <a:lvl1pPr marL="93980">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93980" marR="0" lvl="0" indent="0" algn="l" defTabSz="914400" rtl="0" eaLnBrk="1" fontAlgn="base" latinLnBrk="0" hangingPunct="1">
                        <a:lnSpc>
                          <a:spcPts val="1140"/>
                        </a:lnSpc>
                        <a:spcBef>
                          <a:spcPct val="0"/>
                        </a:spcBef>
                        <a:spcAft>
                          <a:spcPct val="0"/>
                        </a:spcAft>
                        <a:buClrTx/>
                        <a:buSzTx/>
                        <a:buFontTx/>
                        <a:buNone/>
                      </a:pPr>
                      <a:endParaRPr kumimoji="0" lang="en-US" altLang="zh-CN" sz="1800" b="0" i="0" u="none" strike="noStrike" cap="none" normalizeH="0" baseline="0">
                        <a:ln>
                          <a:noFill/>
                        </a:ln>
                        <a:solidFill>
                          <a:srgbClr val="231F20"/>
                        </a:solidFill>
                        <a:effectLst/>
                        <a:latin typeface="Symbol" panose="05050102010706020507" pitchFamily="18" charset="2"/>
                        <a:ea typeface="宋体" panose="02010600030101010101" pitchFamily="2" charset="-122"/>
                      </a:endParaRPr>
                    </a:p>
                    <a:p>
                      <a:pPr marL="93980" marR="0" lvl="0" indent="0" algn="l" defTabSz="914400" rtl="0" eaLnBrk="1" fontAlgn="base" latinLnBrk="0" hangingPunct="1">
                        <a:lnSpc>
                          <a:spcPts val="1140"/>
                        </a:lnSpc>
                        <a:spcBef>
                          <a:spcPct val="0"/>
                        </a:spcBef>
                        <a:spcAft>
                          <a:spcPct val="0"/>
                        </a:spcAft>
                        <a:buClrTx/>
                        <a:buSzTx/>
                        <a:buFontTx/>
                        <a:buNone/>
                      </a:pPr>
                      <a:r>
                        <a:rPr kumimoji="0" lang="zh-CN" altLang="zh-CN" sz="1800" b="0" i="0" u="none" strike="noStrike" cap="none" normalizeH="0" baseline="0">
                          <a:ln>
                            <a:noFill/>
                          </a:ln>
                          <a:solidFill>
                            <a:srgbClr val="231F20"/>
                          </a:solidFill>
                          <a:effectLst/>
                          <a:latin typeface="Symbol" panose="05050102010706020507" pitchFamily="18" charset="2"/>
                          <a:ea typeface="宋体" panose="02010600030101010101" pitchFamily="2" charset="-122"/>
                        </a:rPr>
                        <a:t></a:t>
                      </a: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ssj_ops / </a:t>
                      </a:r>
                      <a:r>
                        <a:rPr kumimoji="0" lang="zh-CN" altLang="zh-CN" sz="1800" b="0" i="0" u="none" strike="noStrike" cap="none" normalizeH="0" baseline="0">
                          <a:ln>
                            <a:noFill/>
                          </a:ln>
                          <a:solidFill>
                            <a:srgbClr val="231F20"/>
                          </a:solidFill>
                          <a:effectLst/>
                          <a:latin typeface="Symbol" panose="05050102010706020507" pitchFamily="18" charset="2"/>
                          <a:ea typeface="宋体" panose="02010600030101010101" pitchFamily="2" charset="-122"/>
                        </a:rPr>
                        <a:t></a:t>
                      </a: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power =</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0"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ts val="140"/>
                        </a:spcBef>
                        <a:spcAft>
                          <a:spcPct val="0"/>
                        </a:spcAft>
                        <a:buClrTx/>
                        <a:buSzTx/>
                        <a:buFontTx/>
                        <a:buNone/>
                      </a:pPr>
                      <a:r>
                        <a:rPr kumimoji="0" lang="zh-CN" altLang="zh-CN" sz="1400" b="0" i="0" u="none" strike="noStrike" cap="none" normalizeH="0" baseline="0">
                          <a:ln>
                            <a:noFill/>
                          </a:ln>
                          <a:solidFill>
                            <a:srgbClr val="231F20"/>
                          </a:solidFill>
                          <a:effectLst/>
                          <a:latin typeface="Franklin Gothic Book" panose="020B0503020102020204" pitchFamily="34" charset="0"/>
                          <a:ea typeface="宋体" panose="02010600030101010101" pitchFamily="2" charset="-122"/>
                        </a:rPr>
                        <a:t>2490</a:t>
                      </a:r>
                      <a:endParaRPr kumimoji="0" lang="zh-CN" altLang="zh-CN" sz="1400" b="0" i="0" u="none" strike="noStrike" cap="none" normalizeH="0" baseline="0">
                        <a:ln>
                          <a:noFill/>
                        </a:ln>
                        <a:solidFill>
                          <a:schemeClr val="tx1"/>
                        </a:solidFill>
                        <a:effectLst/>
                        <a:latin typeface="Franklin Gothic Book" panose="020B0503020102020204" pitchFamily="34" charset="0"/>
                        <a:ea typeface="宋体" panose="02010600030101010101" pitchFamily="2" charset="-122"/>
                      </a:endParaRPr>
                    </a:p>
                  </a:txBody>
                  <a:tcPr marL="0" marR="0" marT="30251" marB="0" horzOverflow="overflow">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lnTlToBr>
                      <a:noFill/>
                    </a:lnTlToBr>
                    <a:lnBlToTr>
                      <a:noFill/>
                    </a:lnBlToTr>
                    <a:noFill/>
                  </a:tcPr>
                </a:tc>
              </a:tr>
            </a:tbl>
          </a:graphicData>
        </a:graphic>
      </p:graphicFrame>
      <p:sp>
        <p:nvSpPr>
          <p:cNvPr id="2" name="矩形 1"/>
          <p:cNvSpPr/>
          <p:nvPr/>
        </p:nvSpPr>
        <p:spPr>
          <a:xfrm>
            <a:off x="609506" y="5338247"/>
            <a:ext cx="3916457" cy="369332"/>
          </a:xfrm>
          <a:prstGeom prst="rect">
            <a:avLst/>
          </a:prstGeom>
        </p:spPr>
        <p:txBody>
          <a:bodyPr wrap="none">
            <a:spAutoFit/>
          </a:bodyPr>
          <a:lstStyle/>
          <a:p>
            <a:pPr marL="0" lvl="1" eaLnBrk="1" hangingPunct="1"/>
            <a:r>
              <a:rPr lang="en-AU" altLang="zh-CN" dirty="0" err="1">
                <a:solidFill>
                  <a:srgbClr val="00B050"/>
                </a:solidFill>
                <a:ea typeface="宋体" panose="02010600030101010101" pitchFamily="2" charset="-122"/>
              </a:rPr>
              <a:t>ssj_ops</a:t>
            </a:r>
            <a:r>
              <a:rPr lang="en-US" altLang="zh-CN" dirty="0">
                <a:solidFill>
                  <a:srgbClr val="00B050"/>
                </a:solidFill>
                <a:ea typeface="宋体" panose="02010600030101010101" pitchFamily="2" charset="-122"/>
              </a:rPr>
              <a:t>: server side Java operations</a:t>
            </a:r>
            <a:endParaRPr lang="en-US" altLang="zh-CN" dirty="0">
              <a:solidFill>
                <a:srgbClr val="00B050"/>
              </a:solidFill>
              <a:ea typeface="宋体" panose="02010600030101010101" pitchFamily="2" charset="-122"/>
            </a:endParaRPr>
          </a:p>
        </p:txBody>
      </p:sp>
      <p:sp>
        <p:nvSpPr>
          <p:cNvPr id="6" name="矩形 5"/>
          <p:cNvSpPr/>
          <p:nvPr/>
        </p:nvSpPr>
        <p:spPr>
          <a:xfrm>
            <a:off x="605221" y="5949280"/>
            <a:ext cx="8221370" cy="584775"/>
          </a:xfrm>
          <a:prstGeom prst="rect">
            <a:avLst/>
          </a:prstGeom>
        </p:spPr>
        <p:txBody>
          <a:bodyPr wrap="square">
            <a:spAutoFit/>
          </a:bodyPr>
          <a:lstStyle/>
          <a:p>
            <a:pPr eaLnBrk="1" hangingPunct="1"/>
            <a:r>
              <a:rPr lang="en-US" altLang="zh-CN" sz="1600" dirty="0" smtClean="0">
                <a:solidFill>
                  <a:srgbClr val="0070C0"/>
                </a:solidFill>
                <a:latin typeface="+mn-lt"/>
              </a:rPr>
              <a:t>Reference : </a:t>
            </a:r>
            <a:endParaRPr lang="en-US" altLang="zh-CN" sz="1600" dirty="0" smtClean="0">
              <a:solidFill>
                <a:srgbClr val="0070C0"/>
              </a:solidFill>
              <a:latin typeface="+mn-lt"/>
            </a:endParaRPr>
          </a:p>
          <a:p>
            <a:pPr eaLnBrk="1" hangingPunct="1"/>
            <a:r>
              <a:rPr lang="en-US" altLang="zh-CN" sz="1600" dirty="0" smtClean="0">
                <a:solidFill>
                  <a:srgbClr val="0070C0"/>
                </a:solidFill>
                <a:latin typeface="+mn-lt"/>
              </a:rPr>
              <a:t>Computer Organization and Design: The Hardware / Software Interface (MIPS 5e)</a:t>
            </a:r>
            <a:endParaRPr lang="en-AU" altLang="zh-CN" sz="1600" dirty="0">
              <a:solidFill>
                <a:srgbClr val="0070C0"/>
              </a:solidFill>
              <a:latin typeface="+mn-lt"/>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zh-CN" altLang="en-US" dirty="0" smtClean="0">
                <a:solidFill>
                  <a:srgbClr val="1A1A00"/>
                </a:solidFill>
              </a:rPr>
              <a:t>易犯的错误和谬误</a:t>
            </a:r>
            <a:endParaRPr lang="en-US" altLang="zh-CN" dirty="0">
              <a:solidFill>
                <a:srgbClr val="1A1A00"/>
              </a:solidFill>
            </a:endParaRPr>
          </a:p>
        </p:txBody>
      </p:sp>
      <p:sp>
        <p:nvSpPr>
          <p:cNvPr id="80900" name="Rectangle 3"/>
          <p:cNvSpPr>
            <a:spLocks noGrp="1" noChangeArrowheads="1"/>
          </p:cNvSpPr>
          <p:nvPr>
            <p:ph type="body" idx="1"/>
          </p:nvPr>
        </p:nvSpPr>
        <p:spPr/>
        <p:txBody>
          <a:bodyPr/>
          <a:lstStyle/>
          <a:p>
            <a:r>
              <a:rPr lang="zh-CN" altLang="en-US" b="1" dirty="0" smtClean="0">
                <a:solidFill>
                  <a:srgbClr val="000000"/>
                </a:solidFill>
                <a:effectLst/>
              </a:rPr>
              <a:t>易犯的错误（</a:t>
            </a:r>
            <a:r>
              <a:rPr lang="en-US" altLang="zh-CN" b="1" dirty="0" smtClean="0">
                <a:solidFill>
                  <a:srgbClr val="000000"/>
                </a:solidFill>
                <a:effectLst/>
              </a:rPr>
              <a:t>Pitfall</a:t>
            </a:r>
            <a:r>
              <a:rPr lang="zh-CN" altLang="en-US" b="1" dirty="0" smtClean="0">
                <a:solidFill>
                  <a:srgbClr val="000000"/>
                </a:solidFill>
                <a:effectLst/>
              </a:rPr>
              <a:t>）</a:t>
            </a:r>
            <a:r>
              <a:rPr lang="en-US" altLang="zh-CN" b="1" dirty="0" smtClean="0">
                <a:solidFill>
                  <a:srgbClr val="000000"/>
                </a:solidFill>
                <a:effectLst/>
              </a:rPr>
              <a:t>:  </a:t>
            </a:r>
            <a:endParaRPr lang="en-US" altLang="zh-CN" b="1" dirty="0" smtClean="0">
              <a:solidFill>
                <a:srgbClr val="FFFFFF"/>
              </a:solidFill>
              <a:effectLst/>
            </a:endParaRPr>
          </a:p>
          <a:p>
            <a:pPr lvl="1"/>
            <a:r>
              <a:rPr lang="zh-CN" altLang="en-US" b="1" dirty="0" smtClean="0">
                <a:solidFill>
                  <a:srgbClr val="000000"/>
                </a:solidFill>
                <a:effectLst/>
              </a:rPr>
              <a:t>忽视</a:t>
            </a:r>
            <a:r>
              <a:rPr lang="en-US" altLang="zh-CN" b="1" dirty="0" smtClean="0">
                <a:solidFill>
                  <a:srgbClr val="000000"/>
                </a:solidFill>
                <a:effectLst/>
              </a:rPr>
              <a:t>Amdahl</a:t>
            </a:r>
            <a:r>
              <a:rPr lang="en-US" altLang="zh-CN" b="1" dirty="0" smtClean="0">
                <a:solidFill>
                  <a:srgbClr val="000000"/>
                </a:solidFill>
                <a:effectLst/>
                <a:latin typeface="Arial" panose="020B0604020202020204" pitchFamily="34" charset="0"/>
              </a:rPr>
              <a:t>’</a:t>
            </a:r>
            <a:r>
              <a:rPr lang="en-US" altLang="zh-CN" b="1" dirty="0" smtClean="0">
                <a:solidFill>
                  <a:srgbClr val="000000"/>
                </a:solidFill>
                <a:effectLst/>
              </a:rPr>
              <a:t>s Law</a:t>
            </a:r>
            <a:endParaRPr lang="en-US" altLang="zh-CN" b="1" dirty="0" smtClean="0">
              <a:solidFill>
                <a:srgbClr val="FFFFFF"/>
              </a:solidFill>
              <a:effectLst/>
            </a:endParaRPr>
          </a:p>
          <a:p>
            <a:pPr lvl="1"/>
            <a:r>
              <a:rPr lang="zh-CN" altLang="en-US" b="1" dirty="0" smtClean="0">
                <a:solidFill>
                  <a:srgbClr val="000000"/>
                </a:solidFill>
                <a:effectLst/>
              </a:rPr>
              <a:t>单点故障：</a:t>
            </a:r>
            <a:r>
              <a:rPr lang="zh-CN" altLang="en-US" dirty="0" smtClean="0"/>
              <a:t>通过</a:t>
            </a:r>
            <a:r>
              <a:rPr lang="zh-CN" altLang="en-US" dirty="0"/>
              <a:t>观察</a:t>
            </a:r>
            <a:r>
              <a:rPr lang="en-US" altLang="zh-CN" dirty="0"/>
              <a:t>Amdahl </a:t>
            </a:r>
            <a:r>
              <a:rPr lang="zh-CN" altLang="en-US" dirty="0"/>
              <a:t>定律得出一个有关容错系统的经验法则，那就是确保</a:t>
            </a:r>
            <a:r>
              <a:rPr lang="zh-CN" altLang="en-US" dirty="0" smtClean="0"/>
              <a:t>所有组件</a:t>
            </a:r>
            <a:r>
              <a:rPr lang="zh-CN" altLang="en-US" dirty="0"/>
              <a:t>都有冗余，使单一组件故障不会导致整个系统右机。</a:t>
            </a:r>
            <a:endParaRPr lang="en-US" altLang="zh-CN" b="1" dirty="0" smtClean="0">
              <a:solidFill>
                <a:srgbClr val="FFFFFF"/>
              </a:solidFill>
              <a:effectLst/>
            </a:endParaRPr>
          </a:p>
          <a:p>
            <a:pPr lvl="1"/>
            <a:r>
              <a:rPr lang="zh-CN" altLang="en-US" b="1" dirty="0" smtClean="0">
                <a:solidFill>
                  <a:srgbClr val="000000"/>
                </a:solidFill>
                <a:effectLst/>
              </a:rPr>
              <a:t>故障</a:t>
            </a:r>
            <a:r>
              <a:rPr lang="zh-CN" altLang="en-US" b="1" dirty="0">
                <a:solidFill>
                  <a:srgbClr val="000000"/>
                </a:solidFill>
              </a:rPr>
              <a:t>检测</a:t>
            </a:r>
            <a:r>
              <a:rPr lang="zh-CN" altLang="en-US" b="1" dirty="0" smtClean="0">
                <a:solidFill>
                  <a:srgbClr val="000000"/>
                </a:solidFill>
                <a:effectLst/>
              </a:rPr>
              <a:t>会降低可用性：</a:t>
            </a:r>
            <a:r>
              <a:rPr lang="zh-CN" altLang="en-US" dirty="0"/>
              <a:t>这种易犯错误在于检测了错误却没有提供纠正错误的机制。</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Grp="1" noChangeArrowheads="1"/>
          </p:cNvSpPr>
          <p:nvPr>
            <p:ph type="body" idx="1"/>
          </p:nvPr>
        </p:nvSpPr>
        <p:spPr>
          <a:xfrm>
            <a:off x="539750" y="692150"/>
            <a:ext cx="7237413" cy="515938"/>
          </a:xfrm>
        </p:spPr>
        <p:txBody>
          <a:bodyPr/>
          <a:lstStyle/>
          <a:p>
            <a:pPr>
              <a:defRPr/>
            </a:pPr>
            <a:r>
              <a:rPr lang="zh-CN" altLang="en-US" b="1" dirty="0" smtClean="0">
                <a:solidFill>
                  <a:srgbClr val="000000"/>
                </a:solidFill>
                <a:effectLst/>
              </a:rPr>
              <a:t>谬误：多处理器是万能钥匙</a:t>
            </a:r>
            <a:endParaRPr lang="en-US" altLang="zh-CN" b="1" dirty="0">
              <a:solidFill>
                <a:srgbClr val="FFFFFF"/>
              </a:solidFill>
              <a:effectLst/>
            </a:endParaRPr>
          </a:p>
          <a:p>
            <a:pPr lvl="1">
              <a:defRPr/>
            </a:pPr>
            <a:endParaRPr lang="en-US" altLang="zh-CN" dirty="0">
              <a:solidFill>
                <a:srgbClr val="000000"/>
              </a:solidFill>
            </a:endParaRPr>
          </a:p>
          <a:p>
            <a:pPr>
              <a:defRPr/>
            </a:pPr>
            <a:endParaRPr lang="en-US" altLang="zh-CN" dirty="0"/>
          </a:p>
        </p:txBody>
      </p:sp>
      <p:sp>
        <p:nvSpPr>
          <p:cNvPr id="81924" name="TextBox 1"/>
          <p:cNvSpPr txBox="1">
            <a:spLocks noChangeArrowheads="1"/>
          </p:cNvSpPr>
          <p:nvPr/>
        </p:nvSpPr>
        <p:spPr bwMode="auto">
          <a:xfrm>
            <a:off x="539750" y="1628775"/>
            <a:ext cx="80994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800" b="1" dirty="0">
                <a:solidFill>
                  <a:srgbClr val="000000"/>
                </a:solidFill>
              </a:rPr>
              <a:t>*  </a:t>
            </a:r>
            <a:r>
              <a:rPr lang="en-US" altLang="zh-CN" sz="2800" b="1" dirty="0">
                <a:solidFill>
                  <a:srgbClr val="000000"/>
                </a:solidFill>
              </a:rPr>
              <a:t>ILP</a:t>
            </a:r>
            <a:r>
              <a:rPr lang="zh-CN" altLang="en-US" sz="2800" b="1" dirty="0">
                <a:solidFill>
                  <a:srgbClr val="000000"/>
                </a:solidFill>
              </a:rPr>
              <a:t>实现到达极限，</a:t>
            </a:r>
            <a:r>
              <a:rPr lang="en-US" altLang="zh-CN" sz="2800" b="1" dirty="0">
                <a:solidFill>
                  <a:srgbClr val="000000"/>
                </a:solidFill>
              </a:rPr>
              <a:t>2005</a:t>
            </a:r>
            <a:r>
              <a:rPr lang="zh-CN" altLang="en-US" sz="2800" b="1" dirty="0">
                <a:solidFill>
                  <a:srgbClr val="000000"/>
                </a:solidFill>
              </a:rPr>
              <a:t>生产一芯多核</a:t>
            </a:r>
            <a:endParaRPr lang="en-US" altLang="zh-CN" sz="2800" b="1" dirty="0">
              <a:solidFill>
                <a:srgbClr val="FFFFFF"/>
              </a:solidFill>
            </a:endParaRPr>
          </a:p>
          <a:p>
            <a:pPr eaLnBrk="1" hangingPunct="1">
              <a:lnSpc>
                <a:spcPct val="150000"/>
              </a:lnSpc>
              <a:spcBef>
                <a:spcPct val="0"/>
              </a:spcBef>
              <a:buClrTx/>
              <a:buSzTx/>
              <a:buFontTx/>
              <a:buNone/>
            </a:pPr>
            <a:r>
              <a:rPr lang="zh-CN" altLang="en-US" sz="2800" b="1" dirty="0">
                <a:solidFill>
                  <a:srgbClr val="000000"/>
                </a:solidFill>
              </a:rPr>
              <a:t>*  多核简化并行编程，生产简单</a:t>
            </a:r>
            <a:endParaRPr lang="en-US" altLang="zh-CN" sz="2800" b="1" dirty="0">
              <a:solidFill>
                <a:srgbClr val="FFFFFF"/>
              </a:solidFill>
            </a:endParaRPr>
          </a:p>
          <a:p>
            <a:pPr eaLnBrk="1" hangingPunct="1">
              <a:lnSpc>
                <a:spcPct val="150000"/>
              </a:lnSpc>
              <a:spcBef>
                <a:spcPct val="0"/>
              </a:spcBef>
              <a:buClrTx/>
              <a:buSzTx/>
              <a:buFontTx/>
              <a:buNone/>
            </a:pPr>
            <a:r>
              <a:rPr lang="zh-CN" altLang="en-US" sz="2800" b="1" dirty="0">
                <a:solidFill>
                  <a:srgbClr val="000000"/>
                </a:solidFill>
              </a:rPr>
              <a:t>        硬件提升程序运行速度的时代结束了，需要程序员提高自己程序的并行度。</a:t>
            </a:r>
            <a:endParaRPr lang="zh-CN" altLang="en-US" sz="2800" b="1" dirty="0">
              <a:solidFill>
                <a:srgbClr val="000000"/>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nvPr>
        </p:nvGraphicFramePr>
        <p:xfrm>
          <a:off x="15480" y="116632"/>
          <a:ext cx="9046780" cy="3186266"/>
        </p:xfrm>
        <a:graphic>
          <a:graphicData uri="http://schemas.openxmlformats.org/drawingml/2006/table">
            <a:tbl>
              <a:tblPr>
                <a:tableStyleId>{5940675A-B579-460E-94D1-54222C63F5DA}</a:tableStyleId>
              </a:tblPr>
              <a:tblGrid>
                <a:gridCol w="977350"/>
                <a:gridCol w="953752"/>
                <a:gridCol w="896742"/>
                <a:gridCol w="2487634"/>
                <a:gridCol w="968750"/>
                <a:gridCol w="936104"/>
                <a:gridCol w="687434"/>
                <a:gridCol w="1139014"/>
              </a:tblGrid>
              <a:tr h="368362">
                <a:tc>
                  <a:txBody>
                    <a:bodyPr/>
                    <a:lstStyle/>
                    <a:p>
                      <a:pPr algn="ctr"/>
                      <a:r>
                        <a:rPr lang="zh-CN" altLang="en-US" sz="1600" dirty="0">
                          <a:effectLst/>
                          <a:latin typeface="微软雅黑" panose="020B0503020204020204" charset="-122"/>
                          <a:ea typeface="微软雅黑" panose="020B0503020204020204" charset="-122"/>
                        </a:rPr>
                        <a:t>型号</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制程工艺</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cs typeface="微软雅黑" panose="020B0503020204020204" charset="-122"/>
                        </a:rPr>
                        <a:t>CPU</a:t>
                      </a:r>
                      <a:r>
                        <a:rPr lang="zh-CN" altLang="en-US" sz="1600" dirty="0">
                          <a:effectLst/>
                          <a:latin typeface="微软雅黑" panose="020B0503020204020204" charset="-122"/>
                          <a:ea typeface="微软雅黑" panose="020B0503020204020204" charset="-122"/>
                          <a:cs typeface="微软雅黑" panose="020B0503020204020204" charset="-122"/>
                        </a:rPr>
                        <a:t>指令系统</a:t>
                      </a:r>
                      <a:endParaRPr lang="zh-CN" alt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CPU</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GPU</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内存技术</a:t>
                      </a:r>
                      <a:endParaRPr lang="zh-CN" alt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a:effectLst/>
                          <a:latin typeface="微软雅黑" panose="020B0503020204020204" charset="-122"/>
                          <a:ea typeface="微软雅黑" panose="020B0503020204020204" charset="-122"/>
                        </a:rPr>
                        <a:t>发布日期</a:t>
                      </a:r>
                      <a:endParaRPr lang="zh-CN" altLang="en-US" sz="160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zh-CN" altLang="en-US" sz="1600" dirty="0">
                          <a:effectLst/>
                          <a:latin typeface="微软雅黑" panose="020B0503020204020204" charset="-122"/>
                          <a:ea typeface="微软雅黑" panose="020B0503020204020204" charset="-122"/>
                        </a:rPr>
                        <a:t>备注</a:t>
                      </a:r>
                      <a:endParaRPr lang="zh-CN" altLang="en-US" sz="1600" dirty="0">
                        <a:effectLst/>
                        <a:latin typeface="微软雅黑" panose="020B0503020204020204" charset="-122"/>
                        <a:ea typeface="微软雅黑" panose="020B0503020204020204" charset="-122"/>
                      </a:endParaRPr>
                    </a:p>
                  </a:txBody>
                  <a:tcPr marL="90519" marR="90519" marT="45260" marB="45260" anchor="ctr"/>
                </a:tc>
              </a:tr>
              <a:tr h="659702">
                <a:tc>
                  <a:txBody>
                    <a:bodyPr/>
                    <a:lstStyle/>
                    <a:p>
                      <a:r>
                        <a:rPr lang="en-US" sz="1600" dirty="0">
                          <a:effectLst/>
                          <a:latin typeface="微软雅黑" panose="020B0503020204020204" charset="-122"/>
                          <a:ea typeface="微软雅黑" panose="020B0503020204020204" charset="-122"/>
                        </a:rPr>
                        <a:t>Kirin 990</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r>
                        <a:rPr lang="en-US" sz="1600" dirty="0">
                          <a:effectLst/>
                          <a:latin typeface="微软雅黑" panose="020B0503020204020204" charset="-122"/>
                          <a:ea typeface="微软雅黑" panose="020B0503020204020204" charset="-122"/>
                        </a:rPr>
                        <a:t>TSMC 7nm+ FinFET</a:t>
                      </a:r>
                      <a:endParaRPr lang="en-US" sz="1600" dirty="0">
                        <a:effectLst/>
                        <a:latin typeface="微软雅黑" panose="020B0503020204020204" charset="-122"/>
                        <a:ea typeface="微软雅黑" panose="020B0503020204020204" charset="-122"/>
                      </a:endParaRPr>
                    </a:p>
                    <a:p>
                      <a:r>
                        <a:rPr lang="en-US" sz="1600" dirty="0">
                          <a:effectLst/>
                          <a:latin typeface="微软雅黑" panose="020B0503020204020204" charset="-122"/>
                          <a:ea typeface="微软雅黑" panose="020B0503020204020204" charset="-122"/>
                        </a:rPr>
                        <a:t>(EUV)</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pPr algn="ctr"/>
                      <a:r>
                        <a:rPr lang="en-US" sz="1600" dirty="0">
                          <a:effectLst/>
                          <a:latin typeface="微软雅黑" panose="020B0503020204020204" charset="-122"/>
                          <a:ea typeface="微软雅黑" panose="020B0503020204020204" charset="-122"/>
                        </a:rPr>
                        <a:t>ARM v8.2-A</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r>
                        <a:rPr lang="en-US" altLang="zh-CN" sz="1600" kern="1200" dirty="0">
                          <a:effectLst/>
                          <a:latin typeface="微软雅黑" panose="020B0503020204020204" charset="-122"/>
                          <a:ea typeface="微软雅黑" panose="020B0503020204020204" charset="-122"/>
                          <a:cs typeface="微软雅黑" panose="020B0503020204020204" charset="-122"/>
                        </a:rPr>
                        <a:t>(2+2)+4  DynamIQ</a:t>
                      </a:r>
                      <a:r>
                        <a:rPr lang="zh-CN" altLang="en-US" sz="1600" kern="1200" dirty="0">
                          <a:effectLst/>
                          <a:latin typeface="微软雅黑" panose="020B0503020204020204" charset="-122"/>
                          <a:ea typeface="微软雅黑" panose="020B0503020204020204" charset="-122"/>
                          <a:cs typeface="微软雅黑" panose="020B0503020204020204" charset="-122"/>
                        </a:rPr>
                        <a:t>架构</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kern="1200" dirty="0">
                          <a:effectLst/>
                          <a:latin typeface="微软雅黑" panose="020B0503020204020204" charset="-122"/>
                          <a:ea typeface="微软雅黑" panose="020B0503020204020204" charset="-122"/>
                          <a:cs typeface="微软雅黑" panose="020B0503020204020204" charset="-122"/>
                        </a:rPr>
                        <a:t> (Cortex-A76H 2.86GHz </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p>
                      <a:r>
                        <a:rPr lang="en-US" altLang="zh-CN" sz="1600" kern="1200" dirty="0">
                          <a:effectLst/>
                          <a:latin typeface="微软雅黑" panose="020B0503020204020204" charset="-122"/>
                          <a:ea typeface="微软雅黑" panose="020B0503020204020204" charset="-122"/>
                          <a:cs typeface="微软雅黑" panose="020B0503020204020204" charset="-122"/>
                        </a:rPr>
                        <a:t>+Cortex-A76L 2.36GH) +Cortex-A55 1.95GHz</a:t>
                      </a:r>
                      <a:endParaRPr lang="en-US" altLang="zh-CN" sz="1600" kern="12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r>
                        <a:rPr lang="en-US" sz="1600">
                          <a:effectLst/>
                          <a:latin typeface="微软雅黑" panose="020B0503020204020204" charset="-122"/>
                          <a:ea typeface="微软雅黑" panose="020B0503020204020204" charset="-122"/>
                        </a:rPr>
                        <a:t>Mali-G76 MP16</a:t>
                      </a:r>
                      <a:endParaRPr lang="en-US" sz="1600" dirty="0">
                        <a:effectLst/>
                        <a:latin typeface="微软雅黑" panose="020B0503020204020204" charset="-122"/>
                        <a:ea typeface="微软雅黑" panose="020B0503020204020204" charset="-122"/>
                      </a:endParaRPr>
                    </a:p>
                  </a:txBody>
                  <a:tcPr marL="90519" marR="90519" marT="45260" marB="45260" anchor="ctr"/>
                </a:tc>
                <a:tc>
                  <a:txBody>
                    <a:bodyPr/>
                    <a:lstStyle/>
                    <a:p>
                      <a:r>
                        <a:rPr lang="zh-CN" altLang="en-US" sz="1600" dirty="0">
                          <a:effectLst/>
                          <a:latin typeface="微软雅黑" panose="020B0503020204020204" charset="-122"/>
                          <a:ea typeface="微软雅黑" panose="020B0503020204020204" charset="-122"/>
                          <a:cs typeface="微软雅黑" panose="020B0503020204020204" charset="-122"/>
                        </a:rPr>
                        <a:t>四通道 </a:t>
                      </a:r>
                      <a:r>
                        <a:rPr lang="en-US" sz="1600" dirty="0">
                          <a:effectLst/>
                          <a:latin typeface="微软雅黑" panose="020B0503020204020204" charset="-122"/>
                          <a:ea typeface="微软雅黑" panose="020B0503020204020204" charset="-122"/>
                          <a:cs typeface="微软雅黑" panose="020B0503020204020204" charset="-122"/>
                        </a:rPr>
                        <a:t>LPDDR4-4266</a:t>
                      </a:r>
                      <a:endParaRPr lang="en-US" sz="16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r>
                        <a:rPr lang="en-US" altLang="zh-CN" sz="1600" b="0" i="0" kern="1200" dirty="0">
                          <a:solidFill>
                            <a:schemeClr val="tx1"/>
                          </a:solidFill>
                          <a:effectLst/>
                          <a:latin typeface="微软雅黑" panose="020B0503020204020204" charset="-122"/>
                          <a:ea typeface="微软雅黑" panose="020B0503020204020204" charset="-122"/>
                          <a:cs typeface="微软雅黑" panose="020B0503020204020204" charset="-122"/>
                        </a:rPr>
                        <a:t>2019</a:t>
                      </a:r>
                      <a:r>
                        <a:rPr lang="zh-CN" altLang="en-US" sz="1600" b="0" i="0" kern="1200" dirty="0">
                          <a:solidFill>
                            <a:schemeClr val="tx1"/>
                          </a:solidFill>
                          <a:effectLst/>
                          <a:latin typeface="微软雅黑" panose="020B0503020204020204" charset="-122"/>
                          <a:ea typeface="微软雅黑" panose="020B0503020204020204" charset="-122"/>
                          <a:cs typeface="微软雅黑" panose="020B0503020204020204" charset="-122"/>
                        </a:rPr>
                        <a:t>年</a:t>
                      </a:r>
                      <a:r>
                        <a:rPr lang="en-US" altLang="zh-CN" sz="1600" b="0" i="0" kern="1200" dirty="0">
                          <a:solidFill>
                            <a:schemeClr val="tx1"/>
                          </a:solidFill>
                          <a:effectLst/>
                          <a:latin typeface="微软雅黑" panose="020B0503020204020204" charset="-122"/>
                          <a:ea typeface="微软雅黑" panose="020B0503020204020204" charset="-122"/>
                          <a:cs typeface="微软雅黑" panose="020B0503020204020204" charset="-122"/>
                        </a:rPr>
                        <a:t>Q4</a:t>
                      </a:r>
                      <a:endParaRPr lang="en-US" altLang="zh-CN" sz="1600" b="0" i="0" kern="1200" dirty="0">
                        <a:solidFill>
                          <a:schemeClr val="tx1"/>
                        </a:solidFill>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c>
                  <a:txBody>
                    <a:bodyPr/>
                    <a:lstStyle/>
                    <a:p>
                      <a:pPr marL="0" algn="l" defTabSz="914400" rtl="0" eaLnBrk="1" latinLnBrk="0" hangingPunct="1"/>
                      <a:r>
                        <a:rPr lang="zh-CN" altLang="en-US" sz="1600" kern="1200" dirty="0">
                          <a:effectLst/>
                          <a:latin typeface="微软雅黑" panose="020B0503020204020204" charset="-122"/>
                          <a:ea typeface="微软雅黑" panose="020B0503020204020204" charset="-122"/>
                          <a:cs typeface="微软雅黑" panose="020B0503020204020204" charset="-122"/>
                        </a:rPr>
                        <a:t>特点：使用巴龙</a:t>
                      </a:r>
                      <a:r>
                        <a:rPr lang="en-US" altLang="zh-CN" sz="1600" kern="1200" dirty="0">
                          <a:effectLst/>
                          <a:latin typeface="微软雅黑" panose="020B0503020204020204" charset="-122"/>
                          <a:ea typeface="微软雅黑" panose="020B0503020204020204" charset="-122"/>
                          <a:cs typeface="微软雅黑" panose="020B0503020204020204" charset="-122"/>
                        </a:rPr>
                        <a:t>5000 5G</a:t>
                      </a:r>
                      <a:r>
                        <a:rPr lang="zh-CN" altLang="en-US" sz="1600" kern="1200" dirty="0">
                          <a:effectLst/>
                          <a:latin typeface="微软雅黑" panose="020B0503020204020204" charset="-122"/>
                          <a:ea typeface="微软雅黑" panose="020B0503020204020204" charset="-122"/>
                          <a:cs typeface="微软雅黑" panose="020B0503020204020204" charset="-122"/>
                        </a:rPr>
                        <a:t>基带</a:t>
                      </a:r>
                      <a:endParaRPr lang="zh-CN" altLang="en-US" sz="1600" kern="1200" dirty="0">
                        <a:effectLst/>
                        <a:latin typeface="微软雅黑" panose="020B0503020204020204" charset="-122"/>
                        <a:ea typeface="微软雅黑" panose="020B0503020204020204" charset="-122"/>
                        <a:cs typeface="微软雅黑" panose="020B0503020204020204" charset="-122"/>
                      </a:endParaRPr>
                    </a:p>
                  </a:txBody>
                  <a:tcPr marL="90519" marR="90519" marT="45260" marB="45260" anchor="ctr"/>
                </a:tc>
              </a:tr>
              <a:tr h="1105757">
                <a:tc>
                  <a:txBody>
                    <a:bodyPr/>
                    <a:lstStyle/>
                    <a:p>
                      <a:r>
                        <a:rPr lang="en-US" sz="1600" b="1" dirty="0">
                          <a:solidFill>
                            <a:srgbClr val="FF0000"/>
                          </a:solidFill>
                          <a:effectLst/>
                          <a:latin typeface="微软雅黑" panose="020B0503020204020204" charset="-122"/>
                          <a:ea typeface="微软雅黑" panose="020B0503020204020204" charset="-122"/>
                        </a:rPr>
                        <a:t>Kirin</a:t>
                      </a:r>
                      <a:endParaRPr lang="en-US" sz="1600" b="1" dirty="0">
                        <a:solidFill>
                          <a:srgbClr val="FF0000"/>
                        </a:solidFill>
                        <a:effectLst/>
                        <a:latin typeface="微软雅黑" panose="020B0503020204020204" charset="-122"/>
                        <a:ea typeface="微软雅黑" panose="020B0503020204020204" charset="-122"/>
                      </a:endParaRPr>
                    </a:p>
                    <a:p>
                      <a:r>
                        <a:rPr lang="en-US" sz="1600" b="1" dirty="0">
                          <a:solidFill>
                            <a:srgbClr val="FF0000"/>
                          </a:solidFill>
                          <a:effectLst/>
                          <a:latin typeface="微软雅黑" panose="020B0503020204020204" charset="-122"/>
                          <a:ea typeface="微软雅黑" panose="020B0503020204020204" charset="-122"/>
                        </a:rPr>
                        <a:t>9000</a:t>
                      </a:r>
                      <a:endParaRPr lang="en-US" sz="1600" b="1" dirty="0">
                        <a:solidFill>
                          <a:srgbClr val="FF0000"/>
                        </a:solidFill>
                        <a:effectLst/>
                        <a:latin typeface="微软雅黑" panose="020B0503020204020204" charset="-122"/>
                        <a:ea typeface="微软雅黑" panose="020B0503020204020204" charset="-122"/>
                      </a:endParaRPr>
                    </a:p>
                  </a:txBody>
                  <a:tcPr marL="48666" marR="48666" marT="24333" marB="24333" anchor="ctr"/>
                </a:tc>
                <a:tc>
                  <a:txBody>
                    <a:bodyPr/>
                    <a:lstStyle/>
                    <a:p>
                      <a:r>
                        <a:rPr lang="en-US" altLang="zh-CN" sz="1600" b="1" dirty="0">
                          <a:solidFill>
                            <a:srgbClr val="FF0000"/>
                          </a:solidFill>
                          <a:effectLst/>
                          <a:latin typeface="微软雅黑" panose="020B0503020204020204" charset="-122"/>
                          <a:ea typeface="微软雅黑" panose="020B0503020204020204" charset="-122"/>
                        </a:rPr>
                        <a:t>TSMC   5 nm FinFET (EUV)</a:t>
                      </a:r>
                      <a:endParaRPr lang="en-US" altLang="zh-CN" sz="1600" b="1" dirty="0">
                        <a:solidFill>
                          <a:srgbClr val="FF0000"/>
                        </a:solidFill>
                        <a:effectLst/>
                        <a:latin typeface="微软雅黑" panose="020B0503020204020204" charset="-122"/>
                        <a:ea typeface="微软雅黑" panose="020B0503020204020204" charset="-122"/>
                      </a:endParaRPr>
                    </a:p>
                  </a:txBody>
                  <a:tcPr marL="48666" marR="48666" marT="24333" marB="24333" anchor="ctr"/>
                </a:tc>
                <a:tc>
                  <a:txBody>
                    <a:bodyPr/>
                    <a:lstStyle/>
                    <a:p>
                      <a:pPr algn="ctr"/>
                      <a:r>
                        <a:rPr lang="en-US" sz="1600" b="1" dirty="0">
                          <a:solidFill>
                            <a:srgbClr val="FF0000"/>
                          </a:solidFill>
                          <a:effectLst/>
                          <a:latin typeface="微软雅黑" panose="020B0503020204020204" charset="-122"/>
                          <a:ea typeface="微软雅黑" panose="020B0503020204020204" charset="-122"/>
                        </a:rPr>
                        <a:t>ARM v8.2-A</a:t>
                      </a:r>
                      <a:endParaRPr lang="en-US" sz="1600" b="1" dirty="0">
                        <a:solidFill>
                          <a:srgbClr val="FF0000"/>
                        </a:solidFill>
                        <a:effectLst/>
                        <a:latin typeface="微软雅黑" panose="020B0503020204020204" charset="-122"/>
                        <a:ea typeface="微软雅黑" panose="020B0503020204020204" charset="-122"/>
                      </a:endParaRPr>
                    </a:p>
                  </a:txBody>
                  <a:tcPr marL="48666" marR="48666" marT="24333" marB="24333" anchor="ctr"/>
                </a:tc>
                <a:tc>
                  <a:txBody>
                    <a:bodyPr/>
                    <a:lstStyle/>
                    <a:p>
                      <a:r>
                        <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rPr>
                        <a:t>(1+3)+4  DynamIQ</a:t>
                      </a:r>
                      <a:r>
                        <a:rPr lang="zh-CN" altLang="en-US" sz="1600" b="1" kern="1200" dirty="0">
                          <a:solidFill>
                            <a:srgbClr val="FF0000"/>
                          </a:solidFill>
                          <a:effectLst/>
                          <a:latin typeface="微软雅黑" panose="020B0503020204020204" charset="-122"/>
                          <a:ea typeface="微软雅黑" panose="020B0503020204020204" charset="-122"/>
                          <a:cs typeface="微软雅黑" panose="020B0503020204020204" charset="-122"/>
                        </a:rPr>
                        <a:t>架构</a:t>
                      </a:r>
                      <a:endPar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endParaRPr>
                    </a:p>
                    <a:p>
                      <a:r>
                        <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rPr>
                        <a:t> (Cortex-A77H 3.13GHz </a:t>
                      </a:r>
                      <a:endPar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endParaRPr>
                    </a:p>
                    <a:p>
                      <a:r>
                        <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rPr>
                        <a:t>+Cortex-A77L 2.54GH) +Cortex-A55 2.05GHz</a:t>
                      </a:r>
                      <a:endParaRPr lang="en-US" altLang="zh-CN" sz="1600" b="1" kern="1200" dirty="0">
                        <a:solidFill>
                          <a:srgbClr val="FF0000"/>
                        </a:solidFill>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r>
                        <a:rPr lang="en-US" sz="1600" b="1" dirty="0">
                          <a:solidFill>
                            <a:srgbClr val="FF0000"/>
                          </a:solidFill>
                          <a:effectLst/>
                          <a:latin typeface="微软雅黑" panose="020B0503020204020204" charset="-122"/>
                          <a:ea typeface="微软雅黑" panose="020B0503020204020204" charset="-122"/>
                        </a:rPr>
                        <a:t>Mali- G78 MP24</a:t>
                      </a:r>
                      <a:endParaRPr lang="en-US" sz="1600" b="1" dirty="0">
                        <a:solidFill>
                          <a:srgbClr val="FF0000"/>
                        </a:solidFill>
                        <a:effectLst/>
                        <a:latin typeface="微软雅黑" panose="020B0503020204020204" charset="-122"/>
                        <a:ea typeface="微软雅黑" panose="020B0503020204020204" charset="-122"/>
                      </a:endParaRPr>
                    </a:p>
                  </a:txBody>
                  <a:tcPr marL="48666" marR="48666" marT="24333" marB="24333" anchor="ctr"/>
                </a:tc>
                <a:tc>
                  <a:txBody>
                    <a:bodyPr/>
                    <a:lstStyle/>
                    <a:p>
                      <a:r>
                        <a:rPr lang="zh-CN" altLang="en-US" sz="1600" b="1" dirty="0">
                          <a:solidFill>
                            <a:srgbClr val="FF0000"/>
                          </a:solidFill>
                          <a:effectLst/>
                          <a:latin typeface="微软雅黑" panose="020B0503020204020204" charset="-122"/>
                          <a:ea typeface="微软雅黑" panose="020B0503020204020204" charset="-122"/>
                          <a:cs typeface="微软雅黑" panose="020B0503020204020204" charset="-122"/>
                        </a:rPr>
                        <a:t>四通道 </a:t>
                      </a:r>
                      <a:r>
                        <a:rPr lang="en-US" sz="1600" b="1" dirty="0">
                          <a:solidFill>
                            <a:srgbClr val="FF0000"/>
                          </a:solidFill>
                          <a:effectLst/>
                          <a:latin typeface="微软雅黑" panose="020B0503020204020204" charset="-122"/>
                          <a:ea typeface="微软雅黑" panose="020B0503020204020204" charset="-122"/>
                          <a:cs typeface="微软雅黑" panose="020B0503020204020204" charset="-122"/>
                        </a:rPr>
                        <a:t>LPDDR4X-2133</a:t>
                      </a:r>
                      <a:endParaRPr lang="en-US" sz="1600" b="1" dirty="0">
                        <a:solidFill>
                          <a:srgbClr val="FF0000"/>
                        </a:solidFill>
                        <a:effectLst/>
                        <a:latin typeface="微软雅黑" panose="020B0503020204020204" charset="-122"/>
                        <a:ea typeface="微软雅黑" panose="020B0503020204020204" charset="-122"/>
                        <a:cs typeface="微软雅黑" panose="020B0503020204020204" charset="-122"/>
                      </a:endParaRPr>
                    </a:p>
                    <a:p>
                      <a:r>
                        <a:rPr lang="en-US" sz="1600" b="1" dirty="0">
                          <a:solidFill>
                            <a:srgbClr val="FF0000"/>
                          </a:solidFill>
                          <a:effectLst/>
                          <a:latin typeface="微软雅黑" panose="020B0503020204020204" charset="-122"/>
                          <a:ea typeface="微软雅黑" panose="020B0503020204020204" charset="-122"/>
                          <a:cs typeface="微软雅黑" panose="020B0503020204020204" charset="-122"/>
                        </a:rPr>
                        <a:t>LPDDR5-2750</a:t>
                      </a:r>
                      <a:endParaRPr lang="en-US" sz="1600" b="1" dirty="0">
                        <a:solidFill>
                          <a:srgbClr val="FF0000"/>
                        </a:solidFill>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r>
                        <a:rPr lang="en-US" altLang="zh-CN" sz="1600" b="1" i="0" kern="1200" dirty="0">
                          <a:solidFill>
                            <a:srgbClr val="FF0000"/>
                          </a:solidFill>
                          <a:effectLst/>
                          <a:latin typeface="微软雅黑" panose="020B0503020204020204" charset="-122"/>
                          <a:ea typeface="微软雅黑" panose="020B0503020204020204" charset="-122"/>
                          <a:cs typeface="微软雅黑" panose="020B0503020204020204" charset="-122"/>
                        </a:rPr>
                        <a:t>2020</a:t>
                      </a:r>
                      <a:r>
                        <a:rPr lang="zh-CN" altLang="en-US" sz="1600" b="1" i="0" kern="1200" dirty="0">
                          <a:solidFill>
                            <a:srgbClr val="FF0000"/>
                          </a:solidFill>
                          <a:effectLst/>
                          <a:latin typeface="微软雅黑" panose="020B0503020204020204" charset="-122"/>
                          <a:ea typeface="微软雅黑" panose="020B0503020204020204" charset="-122"/>
                          <a:cs typeface="微软雅黑" panose="020B0503020204020204" charset="-122"/>
                        </a:rPr>
                        <a:t>年</a:t>
                      </a:r>
                      <a:r>
                        <a:rPr lang="en-US" altLang="zh-CN" sz="1600" b="1" i="0" kern="1200" dirty="0">
                          <a:solidFill>
                            <a:srgbClr val="FF0000"/>
                          </a:solidFill>
                          <a:effectLst/>
                          <a:latin typeface="微软雅黑" panose="020B0503020204020204" charset="-122"/>
                          <a:ea typeface="微软雅黑" panose="020B0503020204020204" charset="-122"/>
                          <a:cs typeface="微软雅黑" panose="020B0503020204020204" charset="-122"/>
                        </a:rPr>
                        <a:t>Q4</a:t>
                      </a:r>
                      <a:endParaRPr lang="en-US" altLang="zh-CN" sz="1600" b="1" i="0" kern="1200" dirty="0">
                        <a:solidFill>
                          <a:srgbClr val="FF0000"/>
                        </a:solidFill>
                        <a:effectLst/>
                        <a:latin typeface="微软雅黑" panose="020B0503020204020204" charset="-122"/>
                        <a:ea typeface="微软雅黑" panose="020B0503020204020204" charset="-122"/>
                        <a:cs typeface="微软雅黑" panose="020B0503020204020204" charset="-122"/>
                      </a:endParaRPr>
                    </a:p>
                  </a:txBody>
                  <a:tcPr marL="48666" marR="48666" marT="24333" marB="24333" anchor="ctr"/>
                </a:tc>
                <a:tc>
                  <a:txBody>
                    <a:bodyPr/>
                    <a:lstStyle/>
                    <a:p>
                      <a:pPr marL="0" algn="l" defTabSz="914400" rtl="0" eaLnBrk="1" latinLnBrk="0" hangingPunct="1"/>
                      <a:r>
                        <a:rPr lang="zh-CN" altLang="en-US" sz="1600" b="1" kern="1200" dirty="0">
                          <a:solidFill>
                            <a:srgbClr val="FF0000"/>
                          </a:solidFill>
                          <a:effectLst/>
                          <a:latin typeface="微软雅黑" panose="020B0503020204020204" charset="-122"/>
                          <a:ea typeface="微软雅黑" panose="020B0503020204020204" charset="-122"/>
                          <a:cs typeface="+mn-cs"/>
                        </a:rPr>
                        <a:t>已进入世界顶级芯片系列，恐成海思绝唱</a:t>
                      </a:r>
                      <a:endParaRPr lang="zh-CN" altLang="en-US" sz="1600" b="1" kern="1200" dirty="0">
                        <a:solidFill>
                          <a:srgbClr val="FF0000"/>
                        </a:solidFill>
                        <a:effectLst/>
                        <a:latin typeface="微软雅黑" panose="020B0503020204020204" charset="-122"/>
                        <a:ea typeface="微软雅黑" panose="020B0503020204020204" charset="-122"/>
                        <a:cs typeface="+mn-cs"/>
                      </a:endParaRPr>
                    </a:p>
                  </a:txBody>
                  <a:tcPr marL="48666" marR="48666" marT="24333" marB="24333" anchor="ctr"/>
                </a:tc>
              </a:tr>
            </a:tbl>
          </a:graphicData>
        </a:graphic>
      </p:graphicFrame>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4" y="3348809"/>
            <a:ext cx="6363194" cy="3429054"/>
          </a:xfrm>
          <a:prstGeom prst="rect">
            <a:avLst/>
          </a:prstGeom>
        </p:spPr>
      </p:pic>
      <p:sp>
        <p:nvSpPr>
          <p:cNvPr id="8" name="文本框 7"/>
          <p:cNvSpPr txBox="1"/>
          <p:nvPr/>
        </p:nvSpPr>
        <p:spPr>
          <a:xfrm>
            <a:off x="6378674" y="6427965"/>
            <a:ext cx="2232248" cy="306705"/>
          </a:xfrm>
          <a:prstGeom prst="rect">
            <a:avLst/>
          </a:prstGeom>
          <a:noFill/>
        </p:spPr>
        <p:txBody>
          <a:bodyPr wrap="square" rtlCol="0">
            <a:spAutoFit/>
          </a:bodyPr>
          <a:lstStyle/>
          <a:p>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麒麟芯片的升级路线</a:t>
            </a:r>
            <a:r>
              <a:rPr lang="zh-CN" altLang="en-US" sz="1400" b="1" dirty="0">
                <a:latin typeface="微软雅黑" panose="020B0503020204020204" charset="-122"/>
                <a:ea typeface="微软雅黑" panose="020B0503020204020204" charset="-122"/>
                <a:cs typeface="微软雅黑" panose="020B0503020204020204" charset="-122"/>
              </a:rPr>
              <a:t> </a:t>
            </a:r>
            <a:endParaRPr lang="zh-CN" altLang="en-US" sz="1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Fallacy</a:t>
            </a:r>
            <a:endParaRPr lang="zh-CN" altLang="en-US" dirty="0"/>
          </a:p>
        </p:txBody>
      </p:sp>
      <p:sp>
        <p:nvSpPr>
          <p:cNvPr id="3" name="内容占位符 2"/>
          <p:cNvSpPr>
            <a:spLocks noGrp="1"/>
          </p:cNvSpPr>
          <p:nvPr>
            <p:ph idx="1"/>
          </p:nvPr>
        </p:nvSpPr>
        <p:spPr>
          <a:xfrm>
            <a:off x="396000" y="819000"/>
            <a:ext cx="8229600" cy="4338192"/>
          </a:xfrm>
        </p:spPr>
        <p:txBody>
          <a:bodyPr/>
          <a:lstStyle/>
          <a:p>
            <a:r>
              <a:rPr lang="en-US" altLang="zh-CN" i="1" spc="-15" dirty="0">
                <a:solidFill>
                  <a:srgbClr val="231F20"/>
                </a:solidFill>
                <a:latin typeface="Calibri" panose="020F0502020204030204"/>
                <a:cs typeface="Calibri" panose="020F0502020204030204"/>
              </a:rPr>
              <a:t>Hardware </a:t>
            </a:r>
            <a:r>
              <a:rPr lang="en-US" altLang="zh-CN" i="1" spc="-5" dirty="0">
                <a:solidFill>
                  <a:srgbClr val="231F20"/>
                </a:solidFill>
                <a:latin typeface="Calibri" panose="020F0502020204030204"/>
                <a:cs typeface="Calibri" panose="020F0502020204030204"/>
              </a:rPr>
              <a:t>enhancements </a:t>
            </a:r>
            <a:r>
              <a:rPr lang="en-US" altLang="zh-CN" i="1" spc="-10" dirty="0">
                <a:solidFill>
                  <a:srgbClr val="231F20"/>
                </a:solidFill>
                <a:latin typeface="Calibri" panose="020F0502020204030204"/>
                <a:cs typeface="Calibri" panose="020F0502020204030204"/>
              </a:rPr>
              <a:t>that </a:t>
            </a:r>
            <a:r>
              <a:rPr lang="en-US" altLang="zh-CN" i="1" spc="-15" dirty="0">
                <a:solidFill>
                  <a:srgbClr val="231F20"/>
                </a:solidFill>
                <a:latin typeface="Calibri" panose="020F0502020204030204"/>
                <a:cs typeface="Calibri" panose="020F0502020204030204"/>
              </a:rPr>
              <a:t>increase </a:t>
            </a:r>
            <a:r>
              <a:rPr lang="en-US" altLang="zh-CN" i="1" spc="-5" dirty="0">
                <a:solidFill>
                  <a:srgbClr val="231F20"/>
                </a:solidFill>
                <a:latin typeface="Calibri" panose="020F0502020204030204"/>
                <a:cs typeface="Calibri" panose="020F0502020204030204"/>
              </a:rPr>
              <a:t>performance improve </a:t>
            </a:r>
            <a:r>
              <a:rPr lang="en-US" altLang="zh-CN" i="1" spc="-20" dirty="0">
                <a:solidFill>
                  <a:srgbClr val="231F20"/>
                </a:solidFill>
                <a:latin typeface="Calibri" panose="020F0502020204030204"/>
                <a:cs typeface="Calibri" panose="020F0502020204030204"/>
              </a:rPr>
              <a:t>energy </a:t>
            </a:r>
            <a:r>
              <a:rPr lang="en-US" altLang="zh-CN" i="1" spc="-10" dirty="0">
                <a:solidFill>
                  <a:srgbClr val="231F20"/>
                </a:solidFill>
                <a:latin typeface="Calibri" panose="020F0502020204030204"/>
                <a:cs typeface="Calibri" panose="020F0502020204030204"/>
              </a:rPr>
              <a:t>efficiency </a:t>
            </a:r>
            <a:r>
              <a:rPr lang="en-US" altLang="zh-CN" i="1" spc="-20" dirty="0">
                <a:solidFill>
                  <a:srgbClr val="231F20"/>
                </a:solidFill>
                <a:latin typeface="Calibri" panose="020F0502020204030204"/>
                <a:cs typeface="Calibri" panose="020F0502020204030204"/>
              </a:rPr>
              <a:t>or  </a:t>
            </a:r>
            <a:r>
              <a:rPr lang="en-US" altLang="zh-CN" i="1" spc="-30" dirty="0">
                <a:solidFill>
                  <a:srgbClr val="231F20"/>
                </a:solidFill>
                <a:latin typeface="Calibri" panose="020F0502020204030204"/>
                <a:cs typeface="Calibri" panose="020F0502020204030204"/>
              </a:rPr>
              <a:t>are </a:t>
            </a:r>
            <a:r>
              <a:rPr lang="en-US" altLang="zh-CN" i="1" spc="-10" dirty="0">
                <a:solidFill>
                  <a:srgbClr val="231F20"/>
                </a:solidFill>
                <a:latin typeface="Calibri" panose="020F0502020204030204"/>
                <a:cs typeface="Calibri" panose="020F0502020204030204"/>
              </a:rPr>
              <a:t>at </a:t>
            </a:r>
            <a:r>
              <a:rPr lang="en-US" altLang="zh-CN" i="1" spc="-25" dirty="0">
                <a:solidFill>
                  <a:srgbClr val="231F20"/>
                </a:solidFill>
                <a:latin typeface="Calibri" panose="020F0502020204030204"/>
                <a:cs typeface="Calibri" panose="020F0502020204030204"/>
              </a:rPr>
              <a:t>worst </a:t>
            </a:r>
            <a:r>
              <a:rPr lang="en-US" altLang="zh-CN" i="1" spc="-20" dirty="0">
                <a:solidFill>
                  <a:srgbClr val="231F20"/>
                </a:solidFill>
                <a:latin typeface="Calibri" panose="020F0502020204030204"/>
                <a:cs typeface="Calibri" panose="020F0502020204030204"/>
              </a:rPr>
              <a:t>energy</a:t>
            </a:r>
            <a:r>
              <a:rPr lang="en-US" altLang="zh-CN" i="1" spc="-185" dirty="0">
                <a:solidFill>
                  <a:srgbClr val="231F20"/>
                </a:solidFill>
                <a:latin typeface="Calibri" panose="020F0502020204030204"/>
                <a:cs typeface="Calibri" panose="020F0502020204030204"/>
              </a:rPr>
              <a:t> </a:t>
            </a:r>
            <a:r>
              <a:rPr lang="en-US" altLang="zh-CN" i="1" spc="-15" dirty="0">
                <a:solidFill>
                  <a:srgbClr val="231F20"/>
                </a:solidFill>
                <a:latin typeface="Calibri" panose="020F0502020204030204"/>
                <a:cs typeface="Calibri" panose="020F0502020204030204"/>
              </a:rPr>
              <a:t>neutral</a:t>
            </a:r>
            <a:r>
              <a:rPr lang="en-US" altLang="zh-CN" i="1" spc="-15" dirty="0" smtClean="0">
                <a:solidFill>
                  <a:srgbClr val="231F20"/>
                </a:solidFill>
                <a:latin typeface="Calibri" panose="020F0502020204030204"/>
                <a:cs typeface="Calibri" panose="020F0502020204030204"/>
              </a:rPr>
              <a:t>.</a:t>
            </a:r>
            <a:endParaRPr lang="en-US" altLang="zh-CN" i="1" spc="-20" dirty="0" smtClean="0">
              <a:solidFill>
                <a:srgbClr val="231F20"/>
              </a:solidFill>
              <a:latin typeface="Calibri" panose="020F0502020204030204"/>
              <a:cs typeface="Calibri" panose="020F0502020204030204"/>
            </a:endParaRPr>
          </a:p>
          <a:p>
            <a:pPr marL="0" marR="5080" indent="0" algn="just">
              <a:lnSpc>
                <a:spcPct val="101000"/>
              </a:lnSpc>
              <a:spcBef>
                <a:spcPts val="90"/>
              </a:spcBef>
              <a:buNone/>
            </a:pPr>
            <a:r>
              <a:rPr lang="en-US" altLang="zh-CN" spc="10" dirty="0">
                <a:solidFill>
                  <a:srgbClr val="231F20"/>
                </a:solidFill>
                <a:latin typeface="Times New Roman" panose="02020603050405020304"/>
                <a:cs typeface="Times New Roman" panose="02020603050405020304"/>
              </a:rPr>
              <a:t> </a:t>
            </a:r>
            <a:r>
              <a:rPr lang="en-US" altLang="zh-CN" spc="10" dirty="0" smtClean="0">
                <a:solidFill>
                  <a:srgbClr val="231F20"/>
                </a:solidFill>
                <a:latin typeface="Times New Roman" panose="02020603050405020304"/>
                <a:cs typeface="Times New Roman" panose="02020603050405020304"/>
              </a:rPr>
              <a:t>   </a:t>
            </a:r>
            <a:r>
              <a:rPr lang="en-US" altLang="zh-CN" dirty="0" err="1" smtClean="0">
                <a:solidFill>
                  <a:srgbClr val="231F20"/>
                </a:solidFill>
                <a:latin typeface="Times New Roman" panose="02020603050405020304"/>
                <a:cs typeface="Times New Roman" panose="02020603050405020304"/>
              </a:rPr>
              <a:t>Esmaeilzadeh</a:t>
            </a:r>
            <a:r>
              <a:rPr lang="en-US" altLang="zh-CN" dirty="0" smtClean="0">
                <a:solidFill>
                  <a:srgbClr val="231F20"/>
                </a:solidFill>
                <a:latin typeface="Times New Roman" panose="02020603050405020304"/>
                <a:cs typeface="Times New Roman" panose="02020603050405020304"/>
              </a:rPr>
              <a:t> </a:t>
            </a:r>
            <a:r>
              <a:rPr lang="en-US" altLang="zh-CN" dirty="0">
                <a:solidFill>
                  <a:srgbClr val="231F20"/>
                </a:solidFill>
                <a:latin typeface="Times New Roman" panose="02020603050405020304"/>
                <a:cs typeface="Times New Roman" panose="02020603050405020304"/>
              </a:rPr>
              <a:t>et al. </a:t>
            </a:r>
            <a:r>
              <a:rPr lang="en-US" altLang="zh-CN" spc="-10" dirty="0">
                <a:solidFill>
                  <a:srgbClr val="231F20"/>
                </a:solidFill>
                <a:latin typeface="Times New Roman" panose="02020603050405020304"/>
                <a:cs typeface="Times New Roman" panose="02020603050405020304"/>
              </a:rPr>
              <a:t>[2011] </a:t>
            </a:r>
            <a:r>
              <a:rPr lang="en-US" altLang="zh-CN" dirty="0">
                <a:solidFill>
                  <a:srgbClr val="231F20"/>
                </a:solidFill>
                <a:latin typeface="Times New Roman" panose="02020603050405020304"/>
                <a:cs typeface="Times New Roman" panose="02020603050405020304"/>
              </a:rPr>
              <a:t>measured SPEC2006 on </a:t>
            </a:r>
            <a:r>
              <a:rPr lang="en-US" altLang="zh-CN" spc="-5" dirty="0">
                <a:solidFill>
                  <a:srgbClr val="231F20"/>
                </a:solidFill>
                <a:latin typeface="Times New Roman" panose="02020603050405020304"/>
                <a:cs typeface="Times New Roman" panose="02020603050405020304"/>
              </a:rPr>
              <a:t>just </a:t>
            </a:r>
            <a:r>
              <a:rPr lang="en-US" altLang="zh-CN" dirty="0">
                <a:solidFill>
                  <a:srgbClr val="231F20"/>
                </a:solidFill>
                <a:latin typeface="Times New Roman" panose="02020603050405020304"/>
                <a:cs typeface="Times New Roman" panose="02020603050405020304"/>
              </a:rPr>
              <a:t>one </a:t>
            </a:r>
            <a:r>
              <a:rPr lang="en-US" altLang="zh-CN" spc="-5" dirty="0">
                <a:solidFill>
                  <a:srgbClr val="231F20"/>
                </a:solidFill>
                <a:latin typeface="Times New Roman" panose="02020603050405020304"/>
                <a:cs typeface="Times New Roman" panose="02020603050405020304"/>
              </a:rPr>
              <a:t>core of </a:t>
            </a:r>
            <a:r>
              <a:rPr lang="en-US" altLang="zh-CN" dirty="0">
                <a:solidFill>
                  <a:srgbClr val="231F20"/>
                </a:solidFill>
                <a:latin typeface="Times New Roman" panose="02020603050405020304"/>
                <a:cs typeface="Times New Roman" panose="02020603050405020304"/>
              </a:rPr>
              <a:t>a </a:t>
            </a:r>
            <a:r>
              <a:rPr lang="en-US" altLang="zh-CN" spc="-5" dirty="0">
                <a:solidFill>
                  <a:srgbClr val="231F20"/>
                </a:solidFill>
                <a:latin typeface="Times New Roman" panose="02020603050405020304"/>
                <a:cs typeface="Times New Roman" panose="02020603050405020304"/>
              </a:rPr>
              <a:t>2.67 </a:t>
            </a:r>
            <a:r>
              <a:rPr lang="en-US" altLang="zh-CN" dirty="0">
                <a:solidFill>
                  <a:srgbClr val="231F20"/>
                </a:solidFill>
                <a:latin typeface="Times New Roman" panose="02020603050405020304"/>
                <a:cs typeface="Times New Roman" panose="02020603050405020304"/>
              </a:rPr>
              <a:t>GHz  </a:t>
            </a:r>
            <a:r>
              <a:rPr lang="en-US" altLang="zh-CN" spc="-5" dirty="0">
                <a:solidFill>
                  <a:srgbClr val="231F20"/>
                </a:solidFill>
                <a:latin typeface="Times New Roman" panose="02020603050405020304"/>
                <a:cs typeface="Times New Roman" panose="02020603050405020304"/>
              </a:rPr>
              <a:t>Intel </a:t>
            </a:r>
            <a:r>
              <a:rPr lang="en-US" altLang="zh-CN" dirty="0">
                <a:solidFill>
                  <a:srgbClr val="231F20"/>
                </a:solidFill>
                <a:latin typeface="Times New Roman" panose="02020603050405020304"/>
                <a:cs typeface="Times New Roman" panose="02020603050405020304"/>
              </a:rPr>
              <a:t>Core i7 </a:t>
            </a:r>
            <a:r>
              <a:rPr lang="en-US" altLang="zh-CN" spc="-5" dirty="0">
                <a:solidFill>
                  <a:srgbClr val="231F20"/>
                </a:solidFill>
                <a:latin typeface="Times New Roman" panose="02020603050405020304"/>
                <a:cs typeface="Times New Roman" panose="02020603050405020304"/>
              </a:rPr>
              <a:t>using </a:t>
            </a:r>
            <a:r>
              <a:rPr lang="en-US" altLang="zh-CN" spc="-15" dirty="0">
                <a:solidFill>
                  <a:srgbClr val="231F20"/>
                </a:solidFill>
                <a:latin typeface="Times New Roman" panose="02020603050405020304"/>
                <a:cs typeface="Times New Roman" panose="02020603050405020304"/>
              </a:rPr>
              <a:t>Turbo </a:t>
            </a:r>
            <a:r>
              <a:rPr lang="en-US" altLang="zh-CN" spc="-5" dirty="0" smtClean="0">
                <a:solidFill>
                  <a:srgbClr val="231F20"/>
                </a:solidFill>
                <a:latin typeface="Times New Roman" panose="02020603050405020304"/>
                <a:cs typeface="Times New Roman" panose="02020603050405020304"/>
              </a:rPr>
              <a:t>mode. </a:t>
            </a:r>
            <a:r>
              <a:rPr lang="en-US" altLang="zh-CN" dirty="0">
                <a:solidFill>
                  <a:srgbClr val="231F20"/>
                </a:solidFill>
                <a:latin typeface="Times New Roman" panose="02020603050405020304"/>
                <a:cs typeface="Times New Roman" panose="02020603050405020304"/>
              </a:rPr>
              <a:t>Performance increased by a </a:t>
            </a:r>
            <a:r>
              <a:rPr lang="en-US" altLang="zh-CN" spc="-5" dirty="0">
                <a:solidFill>
                  <a:srgbClr val="231F20"/>
                </a:solidFill>
                <a:latin typeface="Times New Roman" panose="02020603050405020304"/>
                <a:cs typeface="Times New Roman" panose="02020603050405020304"/>
              </a:rPr>
              <a:t>factor  of 1.07 </a:t>
            </a:r>
            <a:r>
              <a:rPr lang="en-US" altLang="zh-CN" dirty="0">
                <a:solidFill>
                  <a:srgbClr val="231F20"/>
                </a:solidFill>
                <a:latin typeface="Times New Roman" panose="02020603050405020304"/>
                <a:cs typeface="Times New Roman" panose="02020603050405020304"/>
              </a:rPr>
              <a:t>when the </a:t>
            </a:r>
            <a:r>
              <a:rPr lang="en-US" altLang="zh-CN" spc="-5" dirty="0">
                <a:solidFill>
                  <a:srgbClr val="231F20"/>
                </a:solidFill>
                <a:latin typeface="Times New Roman" panose="02020603050405020304"/>
                <a:cs typeface="Times New Roman" panose="02020603050405020304"/>
              </a:rPr>
              <a:t>clock rate </a:t>
            </a:r>
            <a:r>
              <a:rPr lang="en-US" altLang="zh-CN" dirty="0">
                <a:solidFill>
                  <a:srgbClr val="231F20"/>
                </a:solidFill>
                <a:latin typeface="Times New Roman" panose="02020603050405020304"/>
                <a:cs typeface="Times New Roman" panose="02020603050405020304"/>
              </a:rPr>
              <a:t>increased to 2.94 GHz </a:t>
            </a:r>
            <a:r>
              <a:rPr lang="en-US" altLang="zh-CN" spc="-5" dirty="0">
                <a:solidFill>
                  <a:srgbClr val="231F20"/>
                </a:solidFill>
                <a:latin typeface="Times New Roman" panose="02020603050405020304"/>
                <a:cs typeface="Times New Roman" panose="02020603050405020304"/>
              </a:rPr>
              <a:t>(or </a:t>
            </a:r>
            <a:r>
              <a:rPr lang="en-US" altLang="zh-CN" dirty="0">
                <a:solidFill>
                  <a:srgbClr val="231F20"/>
                </a:solidFill>
                <a:latin typeface="Times New Roman" panose="02020603050405020304"/>
                <a:cs typeface="Times New Roman" panose="02020603050405020304"/>
              </a:rPr>
              <a:t>a </a:t>
            </a:r>
            <a:r>
              <a:rPr lang="en-US" altLang="zh-CN" spc="-5" dirty="0">
                <a:solidFill>
                  <a:srgbClr val="231F20"/>
                </a:solidFill>
                <a:latin typeface="Times New Roman" panose="02020603050405020304"/>
                <a:cs typeface="Times New Roman" panose="02020603050405020304"/>
              </a:rPr>
              <a:t>factor of 1.10), but </a:t>
            </a:r>
            <a:r>
              <a:rPr lang="en-US" altLang="zh-CN" dirty="0">
                <a:solidFill>
                  <a:srgbClr val="231F20"/>
                </a:solidFill>
                <a:latin typeface="Times New Roman" panose="02020603050405020304"/>
                <a:cs typeface="Times New Roman" panose="02020603050405020304"/>
              </a:rPr>
              <a:t>the i7 </a:t>
            </a:r>
            <a:r>
              <a:rPr lang="en-US" altLang="zh-CN" dirty="0" smtClean="0">
                <a:solidFill>
                  <a:srgbClr val="231F20"/>
                </a:solidFill>
                <a:latin typeface="Times New Roman" panose="02020603050405020304"/>
                <a:cs typeface="Times New Roman" panose="02020603050405020304"/>
              </a:rPr>
              <a:t>used </a:t>
            </a:r>
            <a:r>
              <a:rPr lang="en-US" altLang="zh-CN" dirty="0">
                <a:solidFill>
                  <a:srgbClr val="231F20"/>
                </a:solidFill>
                <a:latin typeface="Times New Roman" panose="02020603050405020304"/>
                <a:cs typeface="Times New Roman" panose="02020603050405020304"/>
              </a:rPr>
              <a:t>a </a:t>
            </a:r>
            <a:r>
              <a:rPr lang="en-US" altLang="zh-CN" spc="5" dirty="0">
                <a:solidFill>
                  <a:srgbClr val="231F20"/>
                </a:solidFill>
                <a:latin typeface="Times New Roman" panose="02020603050405020304"/>
                <a:cs typeface="Times New Roman" panose="02020603050405020304"/>
              </a:rPr>
              <a:t>factor </a:t>
            </a:r>
            <a:r>
              <a:rPr lang="en-US" altLang="zh-CN" dirty="0">
                <a:solidFill>
                  <a:srgbClr val="231F20"/>
                </a:solidFill>
                <a:latin typeface="Times New Roman" panose="02020603050405020304"/>
                <a:cs typeface="Times New Roman" panose="02020603050405020304"/>
              </a:rPr>
              <a:t>of 1.37 more joules </a:t>
            </a:r>
            <a:r>
              <a:rPr lang="en-US" altLang="zh-CN" spc="-5" dirty="0">
                <a:solidFill>
                  <a:srgbClr val="231F20"/>
                </a:solidFill>
                <a:latin typeface="Times New Roman" panose="02020603050405020304"/>
                <a:cs typeface="Times New Roman" panose="02020603050405020304"/>
              </a:rPr>
              <a:t>and </a:t>
            </a:r>
            <a:r>
              <a:rPr lang="en-US" altLang="zh-CN" dirty="0">
                <a:solidFill>
                  <a:srgbClr val="231F20"/>
                </a:solidFill>
                <a:latin typeface="Times New Roman" panose="02020603050405020304"/>
                <a:cs typeface="Times New Roman" panose="02020603050405020304"/>
              </a:rPr>
              <a:t>a factor </a:t>
            </a:r>
            <a:r>
              <a:rPr lang="en-US" altLang="zh-CN" spc="-5" dirty="0">
                <a:solidFill>
                  <a:srgbClr val="231F20"/>
                </a:solidFill>
                <a:latin typeface="Times New Roman" panose="02020603050405020304"/>
                <a:cs typeface="Times New Roman" panose="02020603050405020304"/>
              </a:rPr>
              <a:t>of </a:t>
            </a:r>
            <a:r>
              <a:rPr lang="en-US" altLang="zh-CN" dirty="0">
                <a:solidFill>
                  <a:srgbClr val="231F20"/>
                </a:solidFill>
                <a:latin typeface="Times New Roman" panose="02020603050405020304"/>
                <a:cs typeface="Times New Roman" panose="02020603050405020304"/>
              </a:rPr>
              <a:t>1.47 </a:t>
            </a:r>
            <a:r>
              <a:rPr lang="en-US" altLang="zh-CN" spc="5" dirty="0">
                <a:solidFill>
                  <a:srgbClr val="231F20"/>
                </a:solidFill>
                <a:latin typeface="Times New Roman" panose="02020603050405020304"/>
                <a:cs typeface="Times New Roman" panose="02020603050405020304"/>
              </a:rPr>
              <a:t>more</a:t>
            </a:r>
            <a:r>
              <a:rPr lang="en-US" altLang="zh-CN" spc="35" dirty="0">
                <a:solidFill>
                  <a:srgbClr val="231F20"/>
                </a:solidFill>
                <a:latin typeface="Times New Roman" panose="02020603050405020304"/>
                <a:cs typeface="Times New Roman" panose="02020603050405020304"/>
              </a:rPr>
              <a:t> </a:t>
            </a:r>
            <a:r>
              <a:rPr lang="en-US" altLang="zh-CN" dirty="0">
                <a:solidFill>
                  <a:srgbClr val="231F20"/>
                </a:solidFill>
                <a:latin typeface="Times New Roman" panose="02020603050405020304"/>
                <a:cs typeface="Times New Roman" panose="02020603050405020304"/>
              </a:rPr>
              <a:t>watt-hours</a:t>
            </a:r>
            <a:r>
              <a:rPr lang="en-US" altLang="zh-CN" dirty="0" smtClean="0">
                <a:solidFill>
                  <a:srgbClr val="231F20"/>
                </a:solidFill>
                <a:latin typeface="Times New Roman" panose="02020603050405020304"/>
                <a:cs typeface="Times New Roman" panose="02020603050405020304"/>
              </a:rPr>
              <a:t>!</a:t>
            </a:r>
            <a:endParaRPr lang="zh-CN" altLang="en-US"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Fallacy</a:t>
            </a:r>
            <a:endParaRPr lang="zh-CN" altLang="en-US" dirty="0"/>
          </a:p>
        </p:txBody>
      </p:sp>
      <p:sp>
        <p:nvSpPr>
          <p:cNvPr id="3" name="内容占位符 2"/>
          <p:cNvSpPr>
            <a:spLocks noGrp="1"/>
          </p:cNvSpPr>
          <p:nvPr>
            <p:ph idx="1"/>
          </p:nvPr>
        </p:nvSpPr>
        <p:spPr/>
        <p:txBody>
          <a:bodyPr/>
          <a:lstStyle/>
          <a:p>
            <a:r>
              <a:rPr lang="en-US" altLang="zh-CN" i="1" spc="-5" dirty="0">
                <a:solidFill>
                  <a:srgbClr val="231F20"/>
                </a:solidFill>
                <a:latin typeface="Calibri" panose="020F0502020204030204"/>
                <a:cs typeface="Calibri" panose="020F0502020204030204"/>
              </a:rPr>
              <a:t>Benchmarks remain </a:t>
            </a:r>
            <a:r>
              <a:rPr lang="en-US" altLang="zh-CN" i="1" dirty="0">
                <a:solidFill>
                  <a:srgbClr val="231F20"/>
                </a:solidFill>
                <a:latin typeface="Calibri" panose="020F0502020204030204"/>
                <a:cs typeface="Calibri" panose="020F0502020204030204"/>
              </a:rPr>
              <a:t>valid</a:t>
            </a:r>
            <a:r>
              <a:rPr lang="en-US" altLang="zh-CN" i="1" spc="-175" dirty="0">
                <a:solidFill>
                  <a:srgbClr val="231F20"/>
                </a:solidFill>
                <a:latin typeface="Calibri" panose="020F0502020204030204"/>
                <a:cs typeface="Calibri" panose="020F0502020204030204"/>
              </a:rPr>
              <a:t> </a:t>
            </a:r>
            <a:r>
              <a:rPr lang="en-US" altLang="zh-CN" i="1" spc="-20" dirty="0">
                <a:solidFill>
                  <a:srgbClr val="231F20"/>
                </a:solidFill>
                <a:latin typeface="Calibri" panose="020F0502020204030204"/>
                <a:cs typeface="Calibri" panose="020F0502020204030204"/>
              </a:rPr>
              <a:t>indefinitely</a:t>
            </a:r>
            <a:r>
              <a:rPr lang="en-US" altLang="zh-CN" i="1" spc="-20" dirty="0" smtClean="0">
                <a:solidFill>
                  <a:srgbClr val="231F20"/>
                </a:solidFill>
                <a:latin typeface="Calibri" panose="020F0502020204030204"/>
                <a:cs typeface="Calibri" panose="020F0502020204030204"/>
              </a:rPr>
              <a:t>.</a:t>
            </a:r>
            <a:endParaRPr lang="en-US" altLang="zh-CN" i="1" spc="-20" dirty="0" smtClean="0">
              <a:solidFill>
                <a:srgbClr val="231F20"/>
              </a:solidFill>
              <a:latin typeface="Calibri" panose="020F0502020204030204"/>
              <a:cs typeface="Calibri" panose="020F0502020204030204"/>
            </a:endParaRPr>
          </a:p>
          <a:p>
            <a:pPr marL="0" indent="0">
              <a:buNone/>
            </a:pPr>
            <a:r>
              <a:rPr lang="en-US" altLang="zh-CN" spc="10" dirty="0" smtClean="0">
                <a:solidFill>
                  <a:srgbClr val="231F20"/>
                </a:solidFill>
                <a:latin typeface="Times New Roman" panose="02020603050405020304"/>
                <a:cs typeface="Times New Roman" panose="02020603050405020304"/>
              </a:rPr>
              <a:t>    Amaz</a:t>
            </a:r>
            <a:r>
              <a:rPr lang="en-US" altLang="zh-CN" spc="-5" dirty="0" smtClean="0">
                <a:solidFill>
                  <a:srgbClr val="231F20"/>
                </a:solidFill>
                <a:latin typeface="Times New Roman" panose="02020603050405020304"/>
                <a:cs typeface="Times New Roman" panose="02020603050405020304"/>
              </a:rPr>
              <a:t>ingly</a:t>
            </a:r>
            <a:r>
              <a:rPr lang="en-US" altLang="zh-CN" spc="-5" dirty="0">
                <a:solidFill>
                  <a:srgbClr val="231F20"/>
                </a:solidFill>
                <a:latin typeface="Times New Roman" panose="02020603050405020304"/>
                <a:cs typeface="Times New Roman" panose="02020603050405020304"/>
              </a:rPr>
              <a:t>, </a:t>
            </a:r>
            <a:r>
              <a:rPr lang="en-US" altLang="zh-CN" spc="10" dirty="0">
                <a:solidFill>
                  <a:srgbClr val="231F20"/>
                </a:solidFill>
                <a:latin typeface="Times New Roman" panose="02020603050405020304"/>
                <a:cs typeface="Times New Roman" panose="02020603050405020304"/>
              </a:rPr>
              <a:t>almost 70% </a:t>
            </a:r>
            <a:r>
              <a:rPr lang="en-US" altLang="zh-CN" spc="5" dirty="0">
                <a:solidFill>
                  <a:srgbClr val="231F20"/>
                </a:solidFill>
                <a:latin typeface="Times New Roman" panose="02020603050405020304"/>
                <a:cs typeface="Times New Roman" panose="02020603050405020304"/>
              </a:rPr>
              <a:t>of </a:t>
            </a:r>
            <a:r>
              <a:rPr lang="en-US" altLang="zh-CN" spc="10" dirty="0">
                <a:solidFill>
                  <a:srgbClr val="231F20"/>
                </a:solidFill>
                <a:latin typeface="Times New Roman" panose="02020603050405020304"/>
                <a:cs typeface="Times New Roman" panose="02020603050405020304"/>
              </a:rPr>
              <a:t>all </a:t>
            </a:r>
            <a:r>
              <a:rPr lang="en-US" altLang="zh-CN" spc="15" dirty="0">
                <a:solidFill>
                  <a:srgbClr val="231F20"/>
                </a:solidFill>
                <a:latin typeface="Times New Roman" panose="02020603050405020304"/>
                <a:cs typeface="Times New Roman" panose="02020603050405020304"/>
              </a:rPr>
              <a:t>programs from SPEC2000 </a:t>
            </a:r>
            <a:r>
              <a:rPr lang="en-US" altLang="zh-CN" spc="5" dirty="0">
                <a:solidFill>
                  <a:srgbClr val="231F20"/>
                </a:solidFill>
                <a:latin typeface="Times New Roman" panose="02020603050405020304"/>
                <a:cs typeface="Times New Roman" panose="02020603050405020304"/>
              </a:rPr>
              <a:t>or </a:t>
            </a:r>
            <a:r>
              <a:rPr lang="en-US" altLang="zh-CN" spc="10" dirty="0">
                <a:solidFill>
                  <a:srgbClr val="231F20"/>
                </a:solidFill>
                <a:latin typeface="Times New Roman" panose="02020603050405020304"/>
                <a:cs typeface="Times New Roman" panose="02020603050405020304"/>
              </a:rPr>
              <a:t>earlier were dropped  from </a:t>
            </a:r>
            <a:r>
              <a:rPr lang="en-US" altLang="zh-CN" spc="5" dirty="0">
                <a:solidFill>
                  <a:srgbClr val="231F20"/>
                </a:solidFill>
                <a:latin typeface="Times New Roman" panose="02020603050405020304"/>
                <a:cs typeface="Times New Roman" panose="02020603050405020304"/>
              </a:rPr>
              <a:t>the next</a:t>
            </a:r>
            <a:r>
              <a:rPr lang="en-US" altLang="zh-CN" spc="114" dirty="0">
                <a:solidFill>
                  <a:srgbClr val="231F20"/>
                </a:solidFill>
                <a:latin typeface="Times New Roman" panose="02020603050405020304"/>
                <a:cs typeface="Times New Roman" panose="02020603050405020304"/>
              </a:rPr>
              <a:t> </a:t>
            </a:r>
            <a:r>
              <a:rPr lang="en-US" altLang="zh-CN" spc="15" dirty="0">
                <a:solidFill>
                  <a:srgbClr val="231F20"/>
                </a:solidFill>
                <a:latin typeface="Times New Roman" panose="02020603050405020304"/>
                <a:cs typeface="Times New Roman" panose="02020603050405020304"/>
              </a:rPr>
              <a:t>release.</a:t>
            </a:r>
            <a:endParaRPr lang="en-US" altLang="zh-CN" dirty="0">
              <a:latin typeface="Times New Roman" panose="02020603050405020304"/>
              <a:cs typeface="Times New Roman" panose="02020603050405020304"/>
            </a:endParaRPr>
          </a:p>
          <a:p>
            <a:pPr marL="0" indent="0">
              <a:buNone/>
            </a:pPr>
            <a:endParaRPr lang="zh-CN" altLang="en-US"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Fallacy</a:t>
            </a:r>
            <a:endParaRPr lang="zh-CN" altLang="en-US" dirty="0"/>
          </a:p>
        </p:txBody>
      </p:sp>
      <p:sp>
        <p:nvSpPr>
          <p:cNvPr id="3" name="内容占位符 2"/>
          <p:cNvSpPr>
            <a:spLocks noGrp="1"/>
          </p:cNvSpPr>
          <p:nvPr>
            <p:ph idx="1"/>
          </p:nvPr>
        </p:nvSpPr>
        <p:spPr>
          <a:xfrm>
            <a:off x="396000" y="819000"/>
            <a:ext cx="8229600" cy="3690120"/>
          </a:xfrm>
        </p:spPr>
        <p:txBody>
          <a:bodyPr/>
          <a:lstStyle/>
          <a:p>
            <a:pPr marL="12700" marR="5080">
              <a:lnSpc>
                <a:spcPct val="101000"/>
              </a:lnSpc>
              <a:spcBef>
                <a:spcPts val="90"/>
              </a:spcBef>
            </a:pPr>
            <a:r>
              <a:rPr lang="en-US" altLang="zh-CN" i="1" spc="-10" dirty="0">
                <a:solidFill>
                  <a:srgbClr val="231F20"/>
                </a:solidFill>
                <a:latin typeface="Calibri" panose="020F0502020204030204"/>
                <a:cs typeface="Calibri" panose="020F0502020204030204"/>
              </a:rPr>
              <a:t>The </a:t>
            </a:r>
            <a:r>
              <a:rPr lang="en-US" altLang="zh-CN" i="1" spc="-25" dirty="0">
                <a:solidFill>
                  <a:srgbClr val="231F20"/>
                </a:solidFill>
                <a:latin typeface="Calibri" panose="020F0502020204030204"/>
                <a:cs typeface="Calibri" panose="020F0502020204030204"/>
              </a:rPr>
              <a:t>rated </a:t>
            </a:r>
            <a:r>
              <a:rPr lang="en-US" altLang="zh-CN" i="1" spc="5" dirty="0">
                <a:solidFill>
                  <a:srgbClr val="231F20"/>
                </a:solidFill>
                <a:latin typeface="Calibri" panose="020F0502020204030204"/>
                <a:cs typeface="Calibri" panose="020F0502020204030204"/>
              </a:rPr>
              <a:t>mean </a:t>
            </a:r>
            <a:r>
              <a:rPr lang="en-US" altLang="zh-CN" i="1" spc="-15" dirty="0">
                <a:solidFill>
                  <a:srgbClr val="231F20"/>
                </a:solidFill>
                <a:latin typeface="Calibri" panose="020F0502020204030204"/>
                <a:cs typeface="Calibri" panose="020F0502020204030204"/>
              </a:rPr>
              <a:t>time </a:t>
            </a:r>
            <a:r>
              <a:rPr lang="en-US" altLang="zh-CN" i="1" spc="-20" dirty="0">
                <a:solidFill>
                  <a:srgbClr val="231F20"/>
                </a:solidFill>
                <a:latin typeface="Calibri" panose="020F0502020204030204"/>
                <a:cs typeface="Calibri" panose="020F0502020204030204"/>
              </a:rPr>
              <a:t>to </a:t>
            </a:r>
            <a:r>
              <a:rPr lang="en-US" altLang="zh-CN" i="1" spc="-15" dirty="0">
                <a:solidFill>
                  <a:srgbClr val="231F20"/>
                </a:solidFill>
                <a:latin typeface="Calibri" panose="020F0502020204030204"/>
                <a:cs typeface="Calibri" panose="020F0502020204030204"/>
              </a:rPr>
              <a:t>failure </a:t>
            </a:r>
            <a:r>
              <a:rPr lang="en-US" altLang="zh-CN" i="1" spc="-5" dirty="0">
                <a:solidFill>
                  <a:srgbClr val="231F20"/>
                </a:solidFill>
                <a:latin typeface="Calibri" panose="020F0502020204030204"/>
                <a:cs typeface="Calibri" panose="020F0502020204030204"/>
              </a:rPr>
              <a:t>of </a:t>
            </a:r>
            <a:r>
              <a:rPr lang="en-US" altLang="zh-CN" i="1" spc="-10" dirty="0">
                <a:solidFill>
                  <a:srgbClr val="231F20"/>
                </a:solidFill>
                <a:latin typeface="Calibri" panose="020F0502020204030204"/>
                <a:cs typeface="Calibri" panose="020F0502020204030204"/>
              </a:rPr>
              <a:t>disks </a:t>
            </a:r>
            <a:r>
              <a:rPr lang="en-US" altLang="zh-CN" i="1" spc="-15" dirty="0">
                <a:solidFill>
                  <a:srgbClr val="231F20"/>
                </a:solidFill>
                <a:latin typeface="Calibri" panose="020F0502020204030204"/>
                <a:cs typeface="Calibri" panose="020F0502020204030204"/>
              </a:rPr>
              <a:t>is </a:t>
            </a:r>
            <a:r>
              <a:rPr lang="en-US" altLang="zh-CN" i="1" spc="-35" dirty="0">
                <a:solidFill>
                  <a:srgbClr val="231F20"/>
                </a:solidFill>
                <a:latin typeface="Calibri" panose="020F0502020204030204"/>
                <a:cs typeface="Calibri" panose="020F0502020204030204"/>
              </a:rPr>
              <a:t>1,200,000 </a:t>
            </a:r>
            <a:r>
              <a:rPr lang="en-US" altLang="zh-CN" i="1" dirty="0">
                <a:solidFill>
                  <a:srgbClr val="231F20"/>
                </a:solidFill>
                <a:latin typeface="Calibri" panose="020F0502020204030204"/>
                <a:cs typeface="Calibri" panose="020F0502020204030204"/>
              </a:rPr>
              <a:t>hours </a:t>
            </a:r>
            <a:r>
              <a:rPr lang="en-US" altLang="zh-CN" i="1" spc="-20" dirty="0">
                <a:solidFill>
                  <a:srgbClr val="231F20"/>
                </a:solidFill>
                <a:latin typeface="Calibri" panose="020F0502020204030204"/>
                <a:cs typeface="Calibri" panose="020F0502020204030204"/>
              </a:rPr>
              <a:t>or </a:t>
            </a:r>
            <a:r>
              <a:rPr lang="en-US" altLang="zh-CN" i="1" dirty="0">
                <a:solidFill>
                  <a:srgbClr val="231F20"/>
                </a:solidFill>
                <a:latin typeface="Calibri" panose="020F0502020204030204"/>
                <a:cs typeface="Calibri" panose="020F0502020204030204"/>
              </a:rPr>
              <a:t>almost </a:t>
            </a:r>
            <a:r>
              <a:rPr lang="en-US" altLang="zh-CN" i="1" spc="-25" dirty="0">
                <a:solidFill>
                  <a:srgbClr val="231F20"/>
                </a:solidFill>
                <a:latin typeface="Calibri" panose="020F0502020204030204"/>
                <a:cs typeface="Calibri" panose="020F0502020204030204"/>
              </a:rPr>
              <a:t>140 </a:t>
            </a:r>
            <a:r>
              <a:rPr lang="en-US" altLang="zh-CN" i="1" spc="-35" dirty="0">
                <a:solidFill>
                  <a:srgbClr val="231F20"/>
                </a:solidFill>
                <a:latin typeface="Calibri" panose="020F0502020204030204"/>
                <a:cs typeface="Calibri" panose="020F0502020204030204"/>
              </a:rPr>
              <a:t>years, </a:t>
            </a:r>
            <a:r>
              <a:rPr lang="en-US" altLang="zh-CN" i="1" spc="-5" dirty="0">
                <a:solidFill>
                  <a:srgbClr val="231F20"/>
                </a:solidFill>
                <a:latin typeface="Calibri" panose="020F0502020204030204"/>
                <a:cs typeface="Calibri" panose="020F0502020204030204"/>
              </a:rPr>
              <a:t>so  </a:t>
            </a:r>
            <a:r>
              <a:rPr lang="en-US" altLang="zh-CN" i="1" spc="-10" dirty="0">
                <a:solidFill>
                  <a:srgbClr val="231F20"/>
                </a:solidFill>
                <a:latin typeface="Calibri" panose="020F0502020204030204"/>
                <a:cs typeface="Calibri" panose="020F0502020204030204"/>
              </a:rPr>
              <a:t>disks </a:t>
            </a:r>
            <a:r>
              <a:rPr lang="en-US" altLang="zh-CN" i="1" spc="-5" dirty="0">
                <a:solidFill>
                  <a:srgbClr val="231F20"/>
                </a:solidFill>
                <a:latin typeface="Calibri" panose="020F0502020204030204"/>
                <a:cs typeface="Calibri" panose="020F0502020204030204"/>
              </a:rPr>
              <a:t>practically </a:t>
            </a:r>
            <a:r>
              <a:rPr lang="en-US" altLang="zh-CN" i="1" spc="-20" dirty="0">
                <a:solidFill>
                  <a:srgbClr val="231F20"/>
                </a:solidFill>
                <a:latin typeface="Calibri" panose="020F0502020204030204"/>
                <a:cs typeface="Calibri" panose="020F0502020204030204"/>
              </a:rPr>
              <a:t>never</a:t>
            </a:r>
            <a:r>
              <a:rPr lang="en-US" altLang="zh-CN" i="1" spc="-210" dirty="0">
                <a:solidFill>
                  <a:srgbClr val="231F20"/>
                </a:solidFill>
                <a:latin typeface="Calibri" panose="020F0502020204030204"/>
                <a:cs typeface="Calibri" panose="020F0502020204030204"/>
              </a:rPr>
              <a:t> </a:t>
            </a:r>
            <a:r>
              <a:rPr lang="en-US" altLang="zh-CN" i="1" spc="-20" dirty="0">
                <a:solidFill>
                  <a:srgbClr val="231F20"/>
                </a:solidFill>
                <a:latin typeface="Calibri" panose="020F0502020204030204"/>
                <a:cs typeface="Calibri" panose="020F0502020204030204"/>
              </a:rPr>
              <a:t>fail.</a:t>
            </a:r>
            <a:endParaRPr lang="en-US" altLang="zh-CN" dirty="0">
              <a:latin typeface="Calibri" panose="020F0502020204030204"/>
              <a:cs typeface="Calibri" panose="020F0502020204030204"/>
            </a:endParaRPr>
          </a:p>
          <a:p>
            <a:pPr marL="12700" marR="5080" indent="0" algn="just">
              <a:lnSpc>
                <a:spcPct val="101000"/>
              </a:lnSpc>
              <a:buNone/>
            </a:pPr>
            <a:r>
              <a:rPr lang="en-US" altLang="zh-CN" spc="10" dirty="0">
                <a:solidFill>
                  <a:srgbClr val="231F20"/>
                </a:solidFill>
                <a:latin typeface="Times New Roman" panose="02020603050405020304"/>
                <a:cs typeface="Times New Roman" panose="02020603050405020304"/>
              </a:rPr>
              <a:t> </a:t>
            </a:r>
            <a:r>
              <a:rPr lang="en-US" altLang="zh-CN" spc="10" dirty="0" smtClean="0">
                <a:solidFill>
                  <a:srgbClr val="231F20"/>
                </a:solidFill>
                <a:latin typeface="Times New Roman" panose="02020603050405020304"/>
                <a:cs typeface="Times New Roman" panose="02020603050405020304"/>
              </a:rPr>
              <a:t>    </a:t>
            </a:r>
            <a:r>
              <a:rPr lang="en-US" altLang="zh-CN" dirty="0" smtClean="0">
                <a:solidFill>
                  <a:srgbClr val="231F20"/>
                </a:solidFill>
                <a:latin typeface="Times New Roman" panose="02020603050405020304"/>
                <a:cs typeface="Times New Roman" panose="02020603050405020304"/>
              </a:rPr>
              <a:t>Assume </a:t>
            </a:r>
            <a:r>
              <a:rPr lang="en-US" altLang="zh-CN" dirty="0">
                <a:solidFill>
                  <a:srgbClr val="231F20"/>
                </a:solidFill>
                <a:latin typeface="Times New Roman" panose="02020603050405020304"/>
                <a:cs typeface="Times New Roman" panose="02020603050405020304"/>
              </a:rPr>
              <a:t>1000  disks with a 1,000,000-hour </a:t>
            </a:r>
            <a:r>
              <a:rPr lang="en-US" altLang="zh-CN" spc="5" dirty="0">
                <a:solidFill>
                  <a:srgbClr val="231F20"/>
                </a:solidFill>
                <a:latin typeface="Times New Roman" panose="02020603050405020304"/>
                <a:cs typeface="Times New Roman" panose="02020603050405020304"/>
              </a:rPr>
              <a:t>MTTF </a:t>
            </a:r>
            <a:r>
              <a:rPr lang="en-US" altLang="zh-CN" spc="-5" dirty="0">
                <a:solidFill>
                  <a:srgbClr val="231F20"/>
                </a:solidFill>
                <a:latin typeface="Times New Roman" panose="02020603050405020304"/>
                <a:cs typeface="Times New Roman" panose="02020603050405020304"/>
              </a:rPr>
              <a:t>and that </a:t>
            </a:r>
            <a:r>
              <a:rPr lang="en-US" altLang="zh-CN" dirty="0">
                <a:solidFill>
                  <a:srgbClr val="231F20"/>
                </a:solidFill>
                <a:latin typeface="Times New Roman" panose="02020603050405020304"/>
                <a:cs typeface="Times New Roman" panose="02020603050405020304"/>
              </a:rPr>
              <a:t>the </a:t>
            </a:r>
            <a:r>
              <a:rPr lang="en-US" altLang="zh-CN" spc="-5" dirty="0">
                <a:solidFill>
                  <a:srgbClr val="231F20"/>
                </a:solidFill>
                <a:latin typeface="Times New Roman" panose="02020603050405020304"/>
                <a:cs typeface="Times New Roman" panose="02020603050405020304"/>
              </a:rPr>
              <a:t>disks </a:t>
            </a:r>
            <a:r>
              <a:rPr lang="en-US" altLang="zh-CN" dirty="0">
                <a:solidFill>
                  <a:srgbClr val="231F20"/>
                </a:solidFill>
                <a:latin typeface="Times New Roman" panose="02020603050405020304"/>
                <a:cs typeface="Times New Roman" panose="02020603050405020304"/>
              </a:rPr>
              <a:t>are used 24 hours a </a:t>
            </a:r>
            <a:r>
              <a:rPr lang="en-US" altLang="zh-CN" spc="-25" dirty="0">
                <a:solidFill>
                  <a:srgbClr val="231F20"/>
                </a:solidFill>
                <a:latin typeface="Times New Roman" panose="02020603050405020304"/>
                <a:cs typeface="Times New Roman" panose="02020603050405020304"/>
              </a:rPr>
              <a:t>day. </a:t>
            </a:r>
            <a:r>
              <a:rPr lang="en-US" altLang="zh-CN" spc="5" dirty="0">
                <a:solidFill>
                  <a:srgbClr val="231F20"/>
                </a:solidFill>
                <a:latin typeface="Times New Roman" panose="02020603050405020304"/>
                <a:cs typeface="Times New Roman" panose="02020603050405020304"/>
              </a:rPr>
              <a:t>If </a:t>
            </a:r>
            <a:r>
              <a:rPr lang="en-US" altLang="zh-CN" spc="-5" dirty="0" smtClean="0">
                <a:solidFill>
                  <a:srgbClr val="231F20"/>
                </a:solidFill>
                <a:latin typeface="Times New Roman" panose="02020603050405020304"/>
                <a:cs typeface="Times New Roman" panose="02020603050405020304"/>
              </a:rPr>
              <a:t>you </a:t>
            </a:r>
            <a:r>
              <a:rPr lang="en-US" altLang="zh-CN" spc="-5" dirty="0">
                <a:solidFill>
                  <a:srgbClr val="231F20"/>
                </a:solidFill>
                <a:latin typeface="Times New Roman" panose="02020603050405020304"/>
                <a:cs typeface="Times New Roman" panose="02020603050405020304"/>
              </a:rPr>
              <a:t>replaced </a:t>
            </a:r>
            <a:r>
              <a:rPr lang="en-US" altLang="zh-CN" dirty="0">
                <a:solidFill>
                  <a:srgbClr val="231F20"/>
                </a:solidFill>
                <a:latin typeface="Times New Roman" panose="02020603050405020304"/>
                <a:cs typeface="Times New Roman" panose="02020603050405020304"/>
              </a:rPr>
              <a:t>failed </a:t>
            </a:r>
            <a:r>
              <a:rPr lang="en-US" altLang="zh-CN" spc="-5" dirty="0">
                <a:solidFill>
                  <a:srgbClr val="231F20"/>
                </a:solidFill>
                <a:latin typeface="Times New Roman" panose="02020603050405020304"/>
                <a:cs typeface="Times New Roman" panose="02020603050405020304"/>
              </a:rPr>
              <a:t>disks </a:t>
            </a:r>
            <a:r>
              <a:rPr lang="en-US" altLang="zh-CN" dirty="0">
                <a:solidFill>
                  <a:srgbClr val="231F20"/>
                </a:solidFill>
                <a:latin typeface="Times New Roman" panose="02020603050405020304"/>
                <a:cs typeface="Times New Roman" panose="02020603050405020304"/>
              </a:rPr>
              <a:t>with a </a:t>
            </a:r>
            <a:r>
              <a:rPr lang="en-US" altLang="zh-CN" spc="-5" dirty="0">
                <a:solidFill>
                  <a:srgbClr val="231F20"/>
                </a:solidFill>
                <a:latin typeface="Times New Roman" panose="02020603050405020304"/>
                <a:cs typeface="Times New Roman" panose="02020603050405020304"/>
              </a:rPr>
              <a:t>new one having the </a:t>
            </a:r>
            <a:r>
              <a:rPr lang="en-US" altLang="zh-CN" dirty="0">
                <a:solidFill>
                  <a:srgbClr val="231F20"/>
                </a:solidFill>
                <a:latin typeface="Times New Roman" panose="02020603050405020304"/>
                <a:cs typeface="Times New Roman" panose="02020603050405020304"/>
              </a:rPr>
              <a:t>same reliability </a:t>
            </a:r>
            <a:r>
              <a:rPr lang="en-US" altLang="zh-CN" dirty="0" smtClean="0">
                <a:solidFill>
                  <a:srgbClr val="231F20"/>
                </a:solidFill>
                <a:latin typeface="Times New Roman" panose="02020603050405020304"/>
                <a:cs typeface="Times New Roman" panose="02020603050405020304"/>
              </a:rPr>
              <a:t>characteristics</a:t>
            </a:r>
            <a:r>
              <a:rPr lang="en-US" altLang="zh-CN" dirty="0">
                <a:solidFill>
                  <a:srgbClr val="231F20"/>
                </a:solidFill>
                <a:latin typeface="Times New Roman" panose="02020603050405020304"/>
                <a:cs typeface="Times New Roman" panose="02020603050405020304"/>
              </a:rPr>
              <a:t>, the </a:t>
            </a:r>
            <a:r>
              <a:rPr lang="en-US" altLang="zh-CN" spc="-5" dirty="0">
                <a:solidFill>
                  <a:srgbClr val="231F20"/>
                </a:solidFill>
                <a:latin typeface="Times New Roman" panose="02020603050405020304"/>
                <a:cs typeface="Times New Roman" panose="02020603050405020304"/>
              </a:rPr>
              <a:t>number </a:t>
            </a:r>
            <a:r>
              <a:rPr lang="en-US" altLang="zh-CN" dirty="0">
                <a:solidFill>
                  <a:srgbClr val="231F20"/>
                </a:solidFill>
                <a:latin typeface="Times New Roman" panose="02020603050405020304"/>
                <a:cs typeface="Times New Roman" panose="02020603050405020304"/>
              </a:rPr>
              <a:t>that </a:t>
            </a:r>
            <a:r>
              <a:rPr lang="en-US" altLang="zh-CN" spc="-5" dirty="0">
                <a:solidFill>
                  <a:srgbClr val="231F20"/>
                </a:solidFill>
                <a:latin typeface="Times New Roman" panose="02020603050405020304"/>
                <a:cs typeface="Times New Roman" panose="02020603050405020304"/>
              </a:rPr>
              <a:t>would </a:t>
            </a:r>
            <a:r>
              <a:rPr lang="en-US" altLang="zh-CN" dirty="0">
                <a:solidFill>
                  <a:srgbClr val="231F20"/>
                </a:solidFill>
                <a:latin typeface="Times New Roman" panose="02020603050405020304"/>
                <a:cs typeface="Times New Roman" panose="02020603050405020304"/>
              </a:rPr>
              <a:t>fail in a year </a:t>
            </a:r>
            <a:r>
              <a:rPr lang="en-US" altLang="zh-CN" spc="-5" dirty="0">
                <a:solidFill>
                  <a:srgbClr val="231F20"/>
                </a:solidFill>
                <a:latin typeface="Times New Roman" panose="02020603050405020304"/>
                <a:cs typeface="Times New Roman" panose="02020603050405020304"/>
              </a:rPr>
              <a:t>(8760 hours)</a:t>
            </a:r>
            <a:r>
              <a:rPr lang="en-US" altLang="zh-CN" spc="20" dirty="0">
                <a:solidFill>
                  <a:srgbClr val="231F20"/>
                </a:solidFill>
                <a:latin typeface="Times New Roman" panose="02020603050405020304"/>
                <a:cs typeface="Times New Roman" panose="02020603050405020304"/>
              </a:rPr>
              <a:t> </a:t>
            </a:r>
            <a:r>
              <a:rPr lang="en-US" altLang="zh-CN" dirty="0">
                <a:solidFill>
                  <a:srgbClr val="231F20"/>
                </a:solidFill>
                <a:latin typeface="Times New Roman" panose="02020603050405020304"/>
                <a:cs typeface="Times New Roman" panose="02020603050405020304"/>
              </a:rPr>
              <a:t>is</a:t>
            </a:r>
            <a:endParaRPr lang="en-US" altLang="zh-CN" dirty="0">
              <a:latin typeface="Times New Roman" panose="02020603050405020304"/>
              <a:cs typeface="Times New Roman" panose="02020603050405020304"/>
            </a:endParaRPr>
          </a:p>
          <a:p>
            <a:pPr marL="0" indent="0">
              <a:buNone/>
            </a:pPr>
            <a:endParaRPr lang="zh-CN" altLang="en-US" dirty="0"/>
          </a:p>
        </p:txBody>
      </p:sp>
      <mc:AlternateContent xmlns:mc="http://schemas.openxmlformats.org/markup-compatibility/2006">
        <mc:Choice xmlns:a14="http://schemas.microsoft.com/office/drawing/2010/main" Requires="a14">
          <p:sp>
            <p:nvSpPr>
              <p:cNvPr id="13" name="文本框 12"/>
              <p:cNvSpPr txBox="1"/>
              <p:nvPr/>
            </p:nvSpPr>
            <p:spPr>
              <a:xfrm>
                <a:off x="467544" y="4797152"/>
                <a:ext cx="8158056" cy="489045"/>
              </a:xfrm>
              <a:prstGeom prst="rect">
                <a:avLst/>
              </a:prstGeom>
              <a:noFill/>
            </p:spPr>
            <p:txBody>
              <a:bodyPr wrap="square" lIns="0" tIns="0" rIns="0" bIns="0" rtlCol="0">
                <a:spAutoFit/>
              </a:bodyPr>
              <a:lstStyle/>
              <a:p>
                <a14:m>
                  <m:oMath xmlns:m="http://schemas.openxmlformats.org/officeDocument/2006/math">
                    <m:r>
                      <a:rPr lang="en-US" altLang="zh-CN" sz="2000" b="1" i="1" smtClean="0">
                        <a:solidFill>
                          <a:schemeClr val="tx1"/>
                        </a:solidFill>
                        <a:latin typeface="Cambria Math" panose="02040503050406030204" pitchFamily="18" charset="0"/>
                      </a:rPr>
                      <m:t>𝑭𝒂𝒊𝒍𝒆𝒅</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𝒅𝒊𝒔𝒌𝒔</m:t>
                    </m:r>
                    <m:r>
                      <a:rPr lang="en-US" altLang="zh-CN" sz="2000" b="1" i="1" smtClean="0">
                        <a:solidFill>
                          <a:schemeClr val="tx1"/>
                        </a:solidFill>
                        <a:latin typeface="Cambria Math" panose="02040503050406030204" pitchFamily="18" charset="0"/>
                      </a:rPr>
                      <m:t>=</m:t>
                    </m:r>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𝑵𝒖𝒎𝒃𝒆𝒓</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𝒐𝒇</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𝒅𝒊𝒔𝒌𝒔</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𝑻𝒊𝒎𝒆</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𝒑𝒆𝒓𝒊𝒐𝒅</m:t>
                        </m:r>
                      </m:num>
                      <m:den>
                        <m:r>
                          <a:rPr lang="en-US" altLang="zh-CN" sz="2000" b="1" i="1" smtClean="0">
                            <a:solidFill>
                              <a:schemeClr val="tx1"/>
                            </a:solidFill>
                            <a:latin typeface="Cambria Math" panose="02040503050406030204" pitchFamily="18" charset="0"/>
                          </a:rPr>
                          <m:t>𝑴𝑻𝑻𝑭</m:t>
                        </m:r>
                      </m:den>
                    </m:f>
                    <m:r>
                      <a:rPr lang="en-US" altLang="zh-CN" sz="2000" b="1" i="1" smtClean="0">
                        <a:solidFill>
                          <a:schemeClr val="tx1"/>
                        </a:solidFill>
                        <a:latin typeface="Cambria Math" panose="02040503050406030204" pitchFamily="18" charset="0"/>
                      </a:rPr>
                      <m:t>=</m:t>
                    </m:r>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𝟏𝟎𝟎𝟎</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𝒅𝒊𝒔𝒌𝒔</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𝟖𝟕𝟔𝟎</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𝒉𝒐𝒖𝒓𝒔</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𝒅𝒊𝒔𝒌</m:t>
                        </m:r>
                      </m:num>
                      <m:den>
                        <m:r>
                          <a:rPr lang="en-US" altLang="zh-CN" sz="2000" b="1" i="1" smtClean="0">
                            <a:solidFill>
                              <a:schemeClr val="tx1"/>
                            </a:solidFill>
                            <a:latin typeface="Cambria Math" panose="02040503050406030204" pitchFamily="18" charset="0"/>
                          </a:rPr>
                          <m:t>𝟏</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𝟎𝟎𝟎</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𝟎𝟎𝟎</m:t>
                        </m:r>
                        <m:r>
                          <a:rPr lang="en-US" altLang="zh-CN" sz="2000" b="1" i="1" smtClean="0">
                            <a:solidFill>
                              <a:schemeClr val="tx1"/>
                            </a:solidFill>
                            <a:latin typeface="Cambria Math" panose="02040503050406030204" pitchFamily="18" charset="0"/>
                          </a:rPr>
                          <m:t> </m:t>
                        </m:r>
                        <m:r>
                          <a:rPr lang="en-US" altLang="zh-CN" sz="2000" b="1" i="1" smtClean="0">
                            <a:solidFill>
                              <a:schemeClr val="tx1"/>
                            </a:solidFill>
                            <a:latin typeface="Cambria Math" panose="02040503050406030204" pitchFamily="18" charset="0"/>
                          </a:rPr>
                          <m:t>𝒉𝒐𝒖𝒓𝒔</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𝒇𝒂𝒊𝒍𝒖𝒓𝒆</m:t>
                        </m:r>
                      </m:den>
                    </m:f>
                    <m:r>
                      <a:rPr lang="en-US" altLang="zh-CN" sz="2000" b="1" i="1" smtClean="0">
                        <a:solidFill>
                          <a:schemeClr val="tx1"/>
                        </a:solidFill>
                        <a:latin typeface="Cambria Math" panose="02040503050406030204" pitchFamily="18" charset="0"/>
                      </a:rPr>
                      <m:t>=</m:t>
                    </m:r>
                  </m:oMath>
                </a14:m>
                <a:r>
                  <a:rPr lang="en-US" altLang="zh-CN" sz="2000" dirty="0" smtClean="0">
                    <a:solidFill>
                      <a:schemeClr val="tx1"/>
                    </a:solidFill>
                  </a:rPr>
                  <a:t>9</a:t>
                </a:r>
                <a:endParaRPr lang="zh-CN" altLang="en-US" sz="2000" dirty="0">
                  <a:solidFill>
                    <a:schemeClr val="tx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467544" y="4797152"/>
                <a:ext cx="8158056" cy="489045"/>
              </a:xfrm>
              <a:prstGeom prst="rect">
                <a:avLst/>
              </a:prstGeom>
              <a:blipFill rotWithShape="1">
                <a:blip r:embed="rId1"/>
                <a:stretch>
                  <a:fillRect l="-2" t="-74" r="5" b="9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00" y="116632"/>
            <a:ext cx="7162800" cy="563563"/>
          </a:xfrm>
        </p:spPr>
        <p:txBody>
          <a:bodyPr/>
          <a:lstStyle/>
          <a:p>
            <a:r>
              <a:rPr lang="en-US" altLang="zh-CN" dirty="0" smtClean="0"/>
              <a:t>Fallacy</a:t>
            </a:r>
            <a:endParaRPr lang="zh-CN" altLang="en-US" dirty="0"/>
          </a:p>
        </p:txBody>
      </p:sp>
      <p:sp>
        <p:nvSpPr>
          <p:cNvPr id="3" name="内容占位符 2"/>
          <p:cNvSpPr>
            <a:spLocks noGrp="1"/>
          </p:cNvSpPr>
          <p:nvPr>
            <p:ph idx="1"/>
          </p:nvPr>
        </p:nvSpPr>
        <p:spPr>
          <a:xfrm>
            <a:off x="396000" y="707032"/>
            <a:ext cx="8229600" cy="1372306"/>
          </a:xfrm>
        </p:spPr>
        <p:txBody>
          <a:bodyPr/>
          <a:lstStyle/>
          <a:p>
            <a:r>
              <a:rPr lang="en-US" altLang="zh-CN" i="1" spc="-15" dirty="0">
                <a:solidFill>
                  <a:srgbClr val="231F20"/>
                </a:solidFill>
                <a:latin typeface="Calibri" panose="020F0502020204030204"/>
                <a:cs typeface="Calibri" panose="020F0502020204030204"/>
              </a:rPr>
              <a:t>Peak </a:t>
            </a:r>
            <a:r>
              <a:rPr lang="en-US" altLang="zh-CN" i="1" spc="-5" dirty="0">
                <a:solidFill>
                  <a:srgbClr val="231F20"/>
                </a:solidFill>
                <a:latin typeface="Calibri" panose="020F0502020204030204"/>
                <a:cs typeface="Calibri" panose="020F0502020204030204"/>
              </a:rPr>
              <a:t>performance </a:t>
            </a:r>
            <a:r>
              <a:rPr lang="en-US" altLang="zh-CN" i="1" spc="-20" dirty="0">
                <a:solidFill>
                  <a:srgbClr val="231F20"/>
                </a:solidFill>
                <a:latin typeface="Calibri" panose="020F0502020204030204"/>
                <a:cs typeface="Calibri" panose="020F0502020204030204"/>
              </a:rPr>
              <a:t>tracks </a:t>
            </a:r>
            <a:r>
              <a:rPr lang="en-US" altLang="zh-CN" i="1" spc="-5" dirty="0">
                <a:solidFill>
                  <a:srgbClr val="231F20"/>
                </a:solidFill>
                <a:latin typeface="Calibri" panose="020F0502020204030204"/>
                <a:cs typeface="Calibri" panose="020F0502020204030204"/>
              </a:rPr>
              <a:t>observed</a:t>
            </a:r>
            <a:r>
              <a:rPr lang="en-US" altLang="zh-CN" i="1" spc="-265" dirty="0">
                <a:solidFill>
                  <a:srgbClr val="231F20"/>
                </a:solidFill>
                <a:latin typeface="Calibri" panose="020F0502020204030204"/>
                <a:cs typeface="Calibri" panose="020F0502020204030204"/>
              </a:rPr>
              <a:t> </a:t>
            </a:r>
            <a:r>
              <a:rPr lang="en-US" altLang="zh-CN" i="1" spc="-10" dirty="0">
                <a:solidFill>
                  <a:srgbClr val="231F20"/>
                </a:solidFill>
                <a:latin typeface="Calibri" panose="020F0502020204030204"/>
                <a:cs typeface="Calibri" panose="020F0502020204030204"/>
              </a:rPr>
              <a:t>performance</a:t>
            </a:r>
            <a:r>
              <a:rPr lang="en-US" altLang="zh-CN" i="1" spc="-10" dirty="0" smtClean="0">
                <a:solidFill>
                  <a:srgbClr val="231F20"/>
                </a:solidFill>
                <a:latin typeface="Calibri" panose="020F0502020204030204"/>
                <a:cs typeface="Calibri" panose="020F0502020204030204"/>
              </a:rPr>
              <a:t>.</a:t>
            </a:r>
            <a:r>
              <a:rPr lang="en-US" altLang="zh-CN" spc="10" dirty="0" smtClean="0">
                <a:solidFill>
                  <a:srgbClr val="231F20"/>
                </a:solidFill>
                <a:latin typeface="Times New Roman" panose="02020603050405020304"/>
                <a:cs typeface="Times New Roman" panose="02020603050405020304"/>
              </a:rPr>
              <a:t>    </a:t>
            </a:r>
            <a:r>
              <a:rPr lang="en-US" altLang="zh-CN" sz="1400" spc="-5" dirty="0" smtClean="0">
                <a:solidFill>
                  <a:srgbClr val="231F20"/>
                </a:solidFill>
                <a:latin typeface="Times New Roman" panose="02020603050405020304"/>
                <a:cs typeface="Times New Roman" panose="02020603050405020304"/>
              </a:rPr>
              <a:t>The </a:t>
            </a:r>
            <a:r>
              <a:rPr lang="en-US" altLang="zh-CN" sz="1400" dirty="0">
                <a:solidFill>
                  <a:srgbClr val="231F20"/>
                </a:solidFill>
                <a:latin typeface="Times New Roman" panose="02020603050405020304"/>
                <a:cs typeface="Times New Roman" panose="02020603050405020304"/>
              </a:rPr>
              <a:t>only universally true definition of peak performance </a:t>
            </a:r>
            <a:r>
              <a:rPr lang="en-US" altLang="zh-CN" sz="1400" spc="5" dirty="0">
                <a:solidFill>
                  <a:srgbClr val="231F20"/>
                </a:solidFill>
                <a:latin typeface="Times New Roman" panose="02020603050405020304"/>
                <a:cs typeface="Times New Roman" panose="02020603050405020304"/>
              </a:rPr>
              <a:t>is </a:t>
            </a:r>
            <a:r>
              <a:rPr lang="en-US" altLang="zh-CN" sz="1400" spc="-5" dirty="0">
                <a:solidFill>
                  <a:srgbClr val="231F20"/>
                </a:solidFill>
                <a:latin typeface="Times New Roman" panose="02020603050405020304"/>
                <a:cs typeface="Times New Roman" panose="02020603050405020304"/>
              </a:rPr>
              <a:t>“the </a:t>
            </a:r>
            <a:r>
              <a:rPr lang="en-US" altLang="zh-CN" sz="1400" dirty="0">
                <a:solidFill>
                  <a:srgbClr val="231F20"/>
                </a:solidFill>
                <a:latin typeface="Times New Roman" panose="02020603050405020304"/>
                <a:cs typeface="Times New Roman" panose="02020603050405020304"/>
              </a:rPr>
              <a:t>performance  level a </a:t>
            </a:r>
            <a:r>
              <a:rPr lang="en-US" altLang="zh-CN" sz="1400" spc="-5" dirty="0">
                <a:solidFill>
                  <a:srgbClr val="231F20"/>
                </a:solidFill>
                <a:latin typeface="Times New Roman" panose="02020603050405020304"/>
                <a:cs typeface="Times New Roman" panose="02020603050405020304"/>
              </a:rPr>
              <a:t>computer </a:t>
            </a:r>
            <a:r>
              <a:rPr lang="en-US" altLang="zh-CN" sz="1400" dirty="0">
                <a:solidFill>
                  <a:srgbClr val="231F20"/>
                </a:solidFill>
                <a:latin typeface="Times New Roman" panose="02020603050405020304"/>
                <a:cs typeface="Times New Roman" panose="02020603050405020304"/>
              </a:rPr>
              <a:t>is </a:t>
            </a:r>
            <a:r>
              <a:rPr lang="en-US" altLang="zh-CN" sz="1400" spc="-5" dirty="0">
                <a:solidFill>
                  <a:srgbClr val="231F20"/>
                </a:solidFill>
                <a:latin typeface="Times New Roman" panose="02020603050405020304"/>
                <a:cs typeface="Times New Roman" panose="02020603050405020304"/>
              </a:rPr>
              <a:t>guaranteed </a:t>
            </a:r>
            <a:r>
              <a:rPr lang="en-US" altLang="zh-CN" sz="1400" dirty="0">
                <a:solidFill>
                  <a:srgbClr val="231F20"/>
                </a:solidFill>
                <a:latin typeface="Times New Roman" panose="02020603050405020304"/>
                <a:cs typeface="Times New Roman" panose="02020603050405020304"/>
              </a:rPr>
              <a:t>not </a:t>
            </a:r>
            <a:r>
              <a:rPr lang="en-US" altLang="zh-CN" sz="1400" spc="5" dirty="0">
                <a:solidFill>
                  <a:srgbClr val="231F20"/>
                </a:solidFill>
                <a:latin typeface="Times New Roman" panose="02020603050405020304"/>
                <a:cs typeface="Times New Roman" panose="02020603050405020304"/>
              </a:rPr>
              <a:t>to </a:t>
            </a:r>
            <a:r>
              <a:rPr lang="en-US" altLang="zh-CN" sz="1400" dirty="0">
                <a:solidFill>
                  <a:srgbClr val="231F20"/>
                </a:solidFill>
                <a:latin typeface="Times New Roman" panose="02020603050405020304"/>
                <a:cs typeface="Times New Roman" panose="02020603050405020304"/>
              </a:rPr>
              <a:t>exceed.” </a:t>
            </a:r>
            <a:r>
              <a:rPr lang="en-US" altLang="zh-CN" sz="1400" dirty="0">
                <a:solidFill>
                  <a:srgbClr val="2E3092"/>
                </a:solidFill>
                <a:latin typeface="Times New Roman" panose="02020603050405020304"/>
                <a:cs typeface="Times New Roman" panose="02020603050405020304"/>
              </a:rPr>
              <a:t>Figure </a:t>
            </a:r>
            <a:r>
              <a:rPr lang="en-US" altLang="zh-CN" sz="1400" spc="-5" dirty="0">
                <a:solidFill>
                  <a:srgbClr val="2E3092"/>
                </a:solidFill>
                <a:latin typeface="Times New Roman" panose="02020603050405020304"/>
                <a:cs typeface="Times New Roman" panose="02020603050405020304"/>
              </a:rPr>
              <a:t>1.20 </a:t>
            </a:r>
            <a:r>
              <a:rPr lang="en-US" altLang="zh-CN" sz="1400" spc="-5" dirty="0">
                <a:solidFill>
                  <a:srgbClr val="231F20"/>
                </a:solidFill>
                <a:latin typeface="Times New Roman" panose="02020603050405020304"/>
                <a:cs typeface="Times New Roman" panose="02020603050405020304"/>
              </a:rPr>
              <a:t>shows </a:t>
            </a:r>
            <a:r>
              <a:rPr lang="en-US" altLang="zh-CN" sz="1400" dirty="0">
                <a:solidFill>
                  <a:srgbClr val="231F20"/>
                </a:solidFill>
                <a:latin typeface="Times New Roman" panose="02020603050405020304"/>
                <a:cs typeface="Times New Roman" panose="02020603050405020304"/>
              </a:rPr>
              <a:t>the percentage  </a:t>
            </a:r>
            <a:r>
              <a:rPr lang="en-US" altLang="zh-CN" sz="1400" spc="-5" dirty="0">
                <a:solidFill>
                  <a:srgbClr val="231F20"/>
                </a:solidFill>
                <a:latin typeface="Times New Roman" panose="02020603050405020304"/>
                <a:cs typeface="Times New Roman" panose="02020603050405020304"/>
              </a:rPr>
              <a:t>of </a:t>
            </a:r>
            <a:r>
              <a:rPr lang="en-US" altLang="zh-CN" sz="1400" spc="5" dirty="0">
                <a:solidFill>
                  <a:srgbClr val="231F20"/>
                </a:solidFill>
                <a:latin typeface="Times New Roman" panose="02020603050405020304"/>
                <a:cs typeface="Times New Roman" panose="02020603050405020304"/>
              </a:rPr>
              <a:t>peak </a:t>
            </a:r>
            <a:r>
              <a:rPr lang="en-US" altLang="zh-CN" sz="1400" dirty="0">
                <a:solidFill>
                  <a:srgbClr val="231F20"/>
                </a:solidFill>
                <a:latin typeface="Times New Roman" panose="02020603050405020304"/>
                <a:cs typeface="Times New Roman" panose="02020603050405020304"/>
              </a:rPr>
              <a:t>performance </a:t>
            </a:r>
            <a:r>
              <a:rPr lang="en-US" altLang="zh-CN" sz="1400" spc="-5" dirty="0">
                <a:solidFill>
                  <a:srgbClr val="231F20"/>
                </a:solidFill>
                <a:latin typeface="Times New Roman" panose="02020603050405020304"/>
                <a:cs typeface="Times New Roman" panose="02020603050405020304"/>
              </a:rPr>
              <a:t>for </a:t>
            </a:r>
            <a:r>
              <a:rPr lang="en-US" altLang="zh-CN" sz="1400" dirty="0">
                <a:solidFill>
                  <a:srgbClr val="231F20"/>
                </a:solidFill>
                <a:latin typeface="Times New Roman" panose="02020603050405020304"/>
                <a:cs typeface="Times New Roman" panose="02020603050405020304"/>
              </a:rPr>
              <a:t>four programs on </a:t>
            </a:r>
            <a:r>
              <a:rPr lang="en-US" altLang="zh-CN" sz="1400" spc="-5" dirty="0">
                <a:solidFill>
                  <a:srgbClr val="231F20"/>
                </a:solidFill>
                <a:latin typeface="Times New Roman" panose="02020603050405020304"/>
                <a:cs typeface="Times New Roman" panose="02020603050405020304"/>
              </a:rPr>
              <a:t>four </a:t>
            </a:r>
            <a:r>
              <a:rPr lang="en-US" altLang="zh-CN" sz="1400" dirty="0">
                <a:solidFill>
                  <a:srgbClr val="231F20"/>
                </a:solidFill>
                <a:latin typeface="Times New Roman" panose="02020603050405020304"/>
                <a:cs typeface="Times New Roman" panose="02020603050405020304"/>
              </a:rPr>
              <a:t>multiprocessors. It varies from  </a:t>
            </a:r>
            <a:r>
              <a:rPr lang="en-US" altLang="zh-CN" sz="1400" spc="-5" dirty="0">
                <a:solidFill>
                  <a:srgbClr val="231F20"/>
                </a:solidFill>
                <a:latin typeface="Times New Roman" panose="02020603050405020304"/>
                <a:cs typeface="Times New Roman" panose="02020603050405020304"/>
              </a:rPr>
              <a:t>5% to </a:t>
            </a:r>
            <a:r>
              <a:rPr lang="en-US" altLang="zh-CN" sz="1400" dirty="0">
                <a:solidFill>
                  <a:srgbClr val="231F20"/>
                </a:solidFill>
                <a:latin typeface="Times New Roman" panose="02020603050405020304"/>
                <a:cs typeface="Times New Roman" panose="02020603050405020304"/>
              </a:rPr>
              <a:t>58%.</a:t>
            </a:r>
            <a:endParaRPr lang="zh-CN" altLang="en-US" sz="1400" dirty="0"/>
          </a:p>
        </p:txBody>
      </p:sp>
      <p:sp>
        <p:nvSpPr>
          <p:cNvPr id="5" name="object 5"/>
          <p:cNvSpPr/>
          <p:nvPr/>
        </p:nvSpPr>
        <p:spPr>
          <a:xfrm>
            <a:off x="1335063" y="4282398"/>
            <a:ext cx="297180" cy="1847850"/>
          </a:xfrm>
          <a:custGeom>
            <a:avLst/>
            <a:gdLst/>
            <a:ahLst/>
            <a:cxnLst/>
            <a:rect l="l" t="t" r="r" b="b"/>
            <a:pathLst>
              <a:path w="297180" h="1847850">
                <a:moveTo>
                  <a:pt x="0" y="1847253"/>
                </a:moveTo>
                <a:lnTo>
                  <a:pt x="297002" y="1847253"/>
                </a:lnTo>
                <a:lnTo>
                  <a:pt x="297002" y="0"/>
                </a:lnTo>
                <a:lnTo>
                  <a:pt x="0" y="0"/>
                </a:lnTo>
                <a:lnTo>
                  <a:pt x="0" y="1847253"/>
                </a:lnTo>
                <a:close/>
              </a:path>
            </a:pathLst>
          </a:custGeom>
          <a:solidFill>
            <a:srgbClr val="C00000"/>
          </a:solidFill>
        </p:spPr>
        <p:txBody>
          <a:bodyPr wrap="square" lIns="0" tIns="0" rIns="0" bIns="0" rtlCol="0"/>
          <a:lstStyle/>
          <a:p/>
        </p:txBody>
      </p:sp>
      <p:sp>
        <p:nvSpPr>
          <p:cNvPr id="6" name="object 6"/>
          <p:cNvSpPr/>
          <p:nvPr/>
        </p:nvSpPr>
        <p:spPr>
          <a:xfrm>
            <a:off x="1335063" y="4282398"/>
            <a:ext cx="297180" cy="1847850"/>
          </a:xfrm>
          <a:custGeom>
            <a:avLst/>
            <a:gdLst/>
            <a:ahLst/>
            <a:cxnLst/>
            <a:rect l="l" t="t" r="r" b="b"/>
            <a:pathLst>
              <a:path w="297180" h="1847850">
                <a:moveTo>
                  <a:pt x="297002" y="1847253"/>
                </a:moveTo>
                <a:lnTo>
                  <a:pt x="0" y="1847253"/>
                </a:lnTo>
                <a:lnTo>
                  <a:pt x="0" y="0"/>
                </a:lnTo>
                <a:lnTo>
                  <a:pt x="297002" y="0"/>
                </a:lnTo>
                <a:lnTo>
                  <a:pt x="297002" y="1847253"/>
                </a:lnTo>
                <a:close/>
              </a:path>
            </a:pathLst>
          </a:custGeom>
          <a:ln w="9906">
            <a:solidFill>
              <a:srgbClr val="231F20"/>
            </a:solidFill>
          </a:ln>
        </p:spPr>
        <p:txBody>
          <a:bodyPr wrap="square" lIns="0" tIns="0" rIns="0" bIns="0" rtlCol="0"/>
          <a:lstStyle/>
          <a:p/>
        </p:txBody>
      </p:sp>
      <p:sp>
        <p:nvSpPr>
          <p:cNvPr id="7" name="object 7"/>
          <p:cNvSpPr/>
          <p:nvPr/>
        </p:nvSpPr>
        <p:spPr>
          <a:xfrm>
            <a:off x="1632065" y="3106733"/>
            <a:ext cx="297180" cy="3023235"/>
          </a:xfrm>
          <a:custGeom>
            <a:avLst/>
            <a:gdLst/>
            <a:ahLst/>
            <a:cxnLst/>
            <a:rect l="l" t="t" r="r" b="b"/>
            <a:pathLst>
              <a:path w="297180" h="3023234">
                <a:moveTo>
                  <a:pt x="0" y="3022917"/>
                </a:moveTo>
                <a:lnTo>
                  <a:pt x="297014" y="3022917"/>
                </a:lnTo>
                <a:lnTo>
                  <a:pt x="297014" y="0"/>
                </a:lnTo>
                <a:lnTo>
                  <a:pt x="0" y="0"/>
                </a:lnTo>
                <a:lnTo>
                  <a:pt x="0" y="3022917"/>
                </a:lnTo>
                <a:close/>
              </a:path>
            </a:pathLst>
          </a:custGeom>
          <a:solidFill>
            <a:srgbClr val="92D050"/>
          </a:solidFill>
        </p:spPr>
        <p:txBody>
          <a:bodyPr wrap="square" lIns="0" tIns="0" rIns="0" bIns="0" rtlCol="0"/>
          <a:lstStyle/>
          <a:p/>
        </p:txBody>
      </p:sp>
      <p:sp>
        <p:nvSpPr>
          <p:cNvPr id="8" name="object 8"/>
          <p:cNvSpPr/>
          <p:nvPr/>
        </p:nvSpPr>
        <p:spPr>
          <a:xfrm>
            <a:off x="1632065" y="3106733"/>
            <a:ext cx="297180" cy="3023235"/>
          </a:xfrm>
          <a:custGeom>
            <a:avLst/>
            <a:gdLst/>
            <a:ahLst/>
            <a:cxnLst/>
            <a:rect l="l" t="t" r="r" b="b"/>
            <a:pathLst>
              <a:path w="297180" h="3023234">
                <a:moveTo>
                  <a:pt x="297014" y="3022917"/>
                </a:moveTo>
                <a:lnTo>
                  <a:pt x="0" y="3022917"/>
                </a:lnTo>
                <a:lnTo>
                  <a:pt x="0" y="0"/>
                </a:lnTo>
                <a:lnTo>
                  <a:pt x="297014" y="0"/>
                </a:lnTo>
                <a:lnTo>
                  <a:pt x="297014" y="3022917"/>
                </a:lnTo>
                <a:close/>
              </a:path>
            </a:pathLst>
          </a:custGeom>
          <a:ln w="9906">
            <a:solidFill>
              <a:srgbClr val="231F20"/>
            </a:solidFill>
          </a:ln>
        </p:spPr>
        <p:txBody>
          <a:bodyPr wrap="square" lIns="0" tIns="0" rIns="0" bIns="0" rtlCol="0"/>
          <a:lstStyle/>
          <a:p/>
        </p:txBody>
      </p:sp>
      <p:sp>
        <p:nvSpPr>
          <p:cNvPr id="9" name="object 9"/>
          <p:cNvSpPr/>
          <p:nvPr/>
        </p:nvSpPr>
        <p:spPr>
          <a:xfrm>
            <a:off x="1929080" y="2853089"/>
            <a:ext cx="297180" cy="3276600"/>
          </a:xfrm>
          <a:custGeom>
            <a:avLst/>
            <a:gdLst/>
            <a:ahLst/>
            <a:cxnLst/>
            <a:rect l="l" t="t" r="r" b="b"/>
            <a:pathLst>
              <a:path w="297180" h="3276600">
                <a:moveTo>
                  <a:pt x="0" y="3276561"/>
                </a:moveTo>
                <a:lnTo>
                  <a:pt x="297002" y="3276561"/>
                </a:lnTo>
                <a:lnTo>
                  <a:pt x="297002" y="0"/>
                </a:lnTo>
                <a:lnTo>
                  <a:pt x="0" y="0"/>
                </a:lnTo>
                <a:lnTo>
                  <a:pt x="0" y="3276561"/>
                </a:lnTo>
                <a:close/>
              </a:path>
            </a:pathLst>
          </a:custGeom>
          <a:solidFill>
            <a:srgbClr val="0070C0"/>
          </a:solidFill>
        </p:spPr>
        <p:txBody>
          <a:bodyPr wrap="square" lIns="0" tIns="0" rIns="0" bIns="0" rtlCol="0"/>
          <a:lstStyle/>
          <a:p/>
        </p:txBody>
      </p:sp>
      <p:sp>
        <p:nvSpPr>
          <p:cNvPr id="10" name="object 10"/>
          <p:cNvSpPr/>
          <p:nvPr/>
        </p:nvSpPr>
        <p:spPr>
          <a:xfrm>
            <a:off x="1929054" y="2853089"/>
            <a:ext cx="297180" cy="3276600"/>
          </a:xfrm>
          <a:custGeom>
            <a:avLst/>
            <a:gdLst/>
            <a:ahLst/>
            <a:cxnLst/>
            <a:rect l="l" t="t" r="r" b="b"/>
            <a:pathLst>
              <a:path w="297180" h="3276600">
                <a:moveTo>
                  <a:pt x="297014" y="3276561"/>
                </a:moveTo>
                <a:lnTo>
                  <a:pt x="0" y="3276561"/>
                </a:lnTo>
                <a:lnTo>
                  <a:pt x="0" y="0"/>
                </a:lnTo>
                <a:lnTo>
                  <a:pt x="297014" y="0"/>
                </a:lnTo>
                <a:lnTo>
                  <a:pt x="297014" y="3276561"/>
                </a:lnTo>
                <a:close/>
              </a:path>
            </a:pathLst>
          </a:custGeom>
          <a:ln w="9905">
            <a:solidFill>
              <a:srgbClr val="231F20"/>
            </a:solidFill>
          </a:ln>
        </p:spPr>
        <p:txBody>
          <a:bodyPr wrap="square" lIns="0" tIns="0" rIns="0" bIns="0" rtlCol="0"/>
          <a:lstStyle/>
          <a:p/>
        </p:txBody>
      </p:sp>
      <p:sp>
        <p:nvSpPr>
          <p:cNvPr id="11" name="object 11"/>
          <p:cNvSpPr/>
          <p:nvPr/>
        </p:nvSpPr>
        <p:spPr>
          <a:xfrm>
            <a:off x="2226069" y="5000164"/>
            <a:ext cx="297180" cy="1129665"/>
          </a:xfrm>
          <a:custGeom>
            <a:avLst/>
            <a:gdLst/>
            <a:ahLst/>
            <a:cxnLst/>
            <a:rect l="l" t="t" r="r" b="b"/>
            <a:pathLst>
              <a:path w="297180" h="1129665">
                <a:moveTo>
                  <a:pt x="0" y="1129487"/>
                </a:moveTo>
                <a:lnTo>
                  <a:pt x="296989" y="1129487"/>
                </a:lnTo>
                <a:lnTo>
                  <a:pt x="296989" y="0"/>
                </a:lnTo>
                <a:lnTo>
                  <a:pt x="0" y="0"/>
                </a:lnTo>
                <a:lnTo>
                  <a:pt x="0" y="1129487"/>
                </a:lnTo>
                <a:close/>
              </a:path>
            </a:pathLst>
          </a:custGeom>
          <a:solidFill>
            <a:srgbClr val="7030A0"/>
          </a:solidFill>
        </p:spPr>
        <p:txBody>
          <a:bodyPr wrap="square" lIns="0" tIns="0" rIns="0" bIns="0" rtlCol="0"/>
          <a:lstStyle/>
          <a:p/>
        </p:txBody>
      </p:sp>
      <p:sp>
        <p:nvSpPr>
          <p:cNvPr id="12" name="object 12"/>
          <p:cNvSpPr/>
          <p:nvPr/>
        </p:nvSpPr>
        <p:spPr>
          <a:xfrm>
            <a:off x="2226095" y="5000164"/>
            <a:ext cx="297180" cy="1129665"/>
          </a:xfrm>
          <a:custGeom>
            <a:avLst/>
            <a:gdLst/>
            <a:ahLst/>
            <a:cxnLst/>
            <a:rect l="l" t="t" r="r" b="b"/>
            <a:pathLst>
              <a:path w="297180" h="1129665">
                <a:moveTo>
                  <a:pt x="296989" y="1129487"/>
                </a:moveTo>
                <a:lnTo>
                  <a:pt x="0" y="1129487"/>
                </a:lnTo>
                <a:lnTo>
                  <a:pt x="0" y="0"/>
                </a:lnTo>
                <a:lnTo>
                  <a:pt x="296989" y="0"/>
                </a:lnTo>
                <a:lnTo>
                  <a:pt x="296989" y="1129487"/>
                </a:lnTo>
                <a:close/>
              </a:path>
            </a:pathLst>
          </a:custGeom>
          <a:ln w="9905">
            <a:solidFill>
              <a:srgbClr val="231F20"/>
            </a:solidFill>
          </a:ln>
        </p:spPr>
        <p:txBody>
          <a:bodyPr wrap="square" lIns="0" tIns="0" rIns="0" bIns="0" rtlCol="0"/>
          <a:lstStyle/>
          <a:p/>
        </p:txBody>
      </p:sp>
      <p:sp>
        <p:nvSpPr>
          <p:cNvPr id="13" name="object 13"/>
          <p:cNvSpPr txBox="1"/>
          <p:nvPr/>
        </p:nvSpPr>
        <p:spPr>
          <a:xfrm>
            <a:off x="1374922" y="6158386"/>
            <a:ext cx="1363967" cy="405765"/>
          </a:xfrm>
          <a:prstGeom prst="rect">
            <a:avLst/>
          </a:prstGeom>
        </p:spPr>
        <p:txBody>
          <a:bodyPr vert="horz" wrap="square" lIns="0" tIns="12065" rIns="0" bIns="0" rtlCol="0">
            <a:spAutoFit/>
          </a:bodyPr>
          <a:lstStyle/>
          <a:p>
            <a:pPr marL="12700" marR="5080" indent="267970">
              <a:lnSpc>
                <a:spcPct val="100000"/>
              </a:lnSpc>
              <a:spcBef>
                <a:spcPts val="95"/>
              </a:spcBef>
            </a:pPr>
            <a:r>
              <a:rPr sz="1250" spc="-5" dirty="0">
                <a:solidFill>
                  <a:srgbClr val="231F20"/>
                </a:solidFill>
                <a:latin typeface="Arial" panose="020B0604020202020204"/>
                <a:cs typeface="Arial" panose="020B0604020202020204"/>
              </a:rPr>
              <a:t>Paratec  plasma</a:t>
            </a:r>
            <a:r>
              <a:rPr sz="1250" spc="-6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physics</a:t>
            </a:r>
            <a:endParaRPr sz="1250" dirty="0">
              <a:latin typeface="Arial" panose="020B0604020202020204"/>
              <a:cs typeface="Arial" panose="020B0604020202020204"/>
            </a:endParaRPr>
          </a:p>
        </p:txBody>
      </p:sp>
      <p:sp>
        <p:nvSpPr>
          <p:cNvPr id="14" name="object 14"/>
          <p:cNvSpPr txBox="1"/>
          <p:nvPr/>
        </p:nvSpPr>
        <p:spPr>
          <a:xfrm>
            <a:off x="1291603" y="4037192"/>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33%</a:t>
            </a:r>
            <a:endParaRPr sz="1250">
              <a:latin typeface="Arial" panose="020B0604020202020204"/>
              <a:cs typeface="Arial" panose="020B0604020202020204"/>
            </a:endParaRPr>
          </a:p>
        </p:txBody>
      </p:sp>
      <p:sp>
        <p:nvSpPr>
          <p:cNvPr id="15" name="object 15"/>
          <p:cNvSpPr txBox="1"/>
          <p:nvPr/>
        </p:nvSpPr>
        <p:spPr>
          <a:xfrm>
            <a:off x="1576249" y="284918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54%</a:t>
            </a:r>
            <a:endParaRPr sz="1250">
              <a:latin typeface="Arial" panose="020B0604020202020204"/>
              <a:cs typeface="Arial" panose="020B0604020202020204"/>
            </a:endParaRPr>
          </a:p>
        </p:txBody>
      </p:sp>
      <p:sp>
        <p:nvSpPr>
          <p:cNvPr id="16" name="object 16"/>
          <p:cNvSpPr txBox="1"/>
          <p:nvPr/>
        </p:nvSpPr>
        <p:spPr>
          <a:xfrm>
            <a:off x="1906340" y="2607942"/>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58%</a:t>
            </a:r>
            <a:endParaRPr sz="1250">
              <a:latin typeface="Arial" panose="020B0604020202020204"/>
              <a:cs typeface="Arial" panose="020B0604020202020204"/>
            </a:endParaRPr>
          </a:p>
        </p:txBody>
      </p:sp>
      <p:sp>
        <p:nvSpPr>
          <p:cNvPr id="17" name="object 17"/>
          <p:cNvSpPr txBox="1"/>
          <p:nvPr/>
        </p:nvSpPr>
        <p:spPr>
          <a:xfrm>
            <a:off x="2232979" y="4755048"/>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20%</a:t>
            </a:r>
            <a:endParaRPr sz="1250">
              <a:latin typeface="Arial" panose="020B0604020202020204"/>
              <a:cs typeface="Arial" panose="020B0604020202020204"/>
            </a:endParaRPr>
          </a:p>
        </p:txBody>
      </p:sp>
      <p:sp>
        <p:nvSpPr>
          <p:cNvPr id="18" name="object 18"/>
          <p:cNvSpPr txBox="1"/>
          <p:nvPr/>
        </p:nvSpPr>
        <p:spPr>
          <a:xfrm>
            <a:off x="3155029" y="5565569"/>
            <a:ext cx="25463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6%</a:t>
            </a:r>
            <a:endParaRPr sz="1250">
              <a:latin typeface="Arial" panose="020B0604020202020204"/>
              <a:cs typeface="Arial" panose="020B0604020202020204"/>
            </a:endParaRPr>
          </a:p>
        </p:txBody>
      </p:sp>
      <p:sp>
        <p:nvSpPr>
          <p:cNvPr id="19" name="object 19"/>
          <p:cNvSpPr txBox="1"/>
          <p:nvPr/>
        </p:nvSpPr>
        <p:spPr>
          <a:xfrm>
            <a:off x="3367762" y="5311827"/>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a:t>
            </a:r>
            <a:endParaRPr sz="1250">
              <a:latin typeface="Arial" panose="020B0604020202020204"/>
              <a:cs typeface="Arial" panose="020B0604020202020204"/>
            </a:endParaRPr>
          </a:p>
        </p:txBody>
      </p:sp>
      <p:sp>
        <p:nvSpPr>
          <p:cNvPr id="20" name="object 20"/>
          <p:cNvSpPr txBox="1"/>
          <p:nvPr/>
        </p:nvSpPr>
        <p:spPr>
          <a:xfrm>
            <a:off x="3704997" y="2861526"/>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54%</a:t>
            </a:r>
            <a:endParaRPr sz="1250">
              <a:latin typeface="Arial" panose="020B0604020202020204"/>
              <a:cs typeface="Arial" panose="020B0604020202020204"/>
            </a:endParaRPr>
          </a:p>
        </p:txBody>
      </p:sp>
      <p:sp>
        <p:nvSpPr>
          <p:cNvPr id="21" name="object 21"/>
          <p:cNvSpPr/>
          <p:nvPr/>
        </p:nvSpPr>
        <p:spPr>
          <a:xfrm>
            <a:off x="3133598" y="5810728"/>
            <a:ext cx="297180" cy="319405"/>
          </a:xfrm>
          <a:custGeom>
            <a:avLst/>
            <a:gdLst/>
            <a:ahLst/>
            <a:cxnLst/>
            <a:rect l="l" t="t" r="r" b="b"/>
            <a:pathLst>
              <a:path w="297179" h="319404">
                <a:moveTo>
                  <a:pt x="0" y="318922"/>
                </a:moveTo>
                <a:lnTo>
                  <a:pt x="297014" y="318922"/>
                </a:lnTo>
                <a:lnTo>
                  <a:pt x="297014" y="0"/>
                </a:lnTo>
                <a:lnTo>
                  <a:pt x="0" y="0"/>
                </a:lnTo>
                <a:lnTo>
                  <a:pt x="0" y="318922"/>
                </a:lnTo>
                <a:close/>
              </a:path>
            </a:pathLst>
          </a:custGeom>
          <a:solidFill>
            <a:srgbClr val="C00000"/>
          </a:solidFill>
        </p:spPr>
        <p:txBody>
          <a:bodyPr wrap="square" lIns="0" tIns="0" rIns="0" bIns="0" rtlCol="0"/>
          <a:lstStyle/>
          <a:p/>
        </p:txBody>
      </p:sp>
      <p:sp>
        <p:nvSpPr>
          <p:cNvPr id="22" name="object 22"/>
          <p:cNvSpPr/>
          <p:nvPr/>
        </p:nvSpPr>
        <p:spPr>
          <a:xfrm>
            <a:off x="3133586" y="5810728"/>
            <a:ext cx="297180" cy="319405"/>
          </a:xfrm>
          <a:custGeom>
            <a:avLst/>
            <a:gdLst/>
            <a:ahLst/>
            <a:cxnLst/>
            <a:rect l="l" t="t" r="r" b="b"/>
            <a:pathLst>
              <a:path w="297179" h="319404">
                <a:moveTo>
                  <a:pt x="297002" y="318922"/>
                </a:moveTo>
                <a:lnTo>
                  <a:pt x="0" y="318922"/>
                </a:lnTo>
                <a:lnTo>
                  <a:pt x="0" y="0"/>
                </a:lnTo>
                <a:lnTo>
                  <a:pt x="297002" y="0"/>
                </a:lnTo>
                <a:lnTo>
                  <a:pt x="297002" y="318922"/>
                </a:lnTo>
                <a:close/>
              </a:path>
            </a:pathLst>
          </a:custGeom>
          <a:ln w="9906">
            <a:solidFill>
              <a:srgbClr val="231F20"/>
            </a:solidFill>
          </a:ln>
        </p:spPr>
        <p:txBody>
          <a:bodyPr wrap="square" lIns="0" tIns="0" rIns="0" bIns="0" rtlCol="0"/>
          <a:lstStyle/>
          <a:p/>
        </p:txBody>
      </p:sp>
      <p:sp>
        <p:nvSpPr>
          <p:cNvPr id="23" name="object 23"/>
          <p:cNvSpPr/>
          <p:nvPr/>
        </p:nvSpPr>
        <p:spPr>
          <a:xfrm>
            <a:off x="3430588" y="5557033"/>
            <a:ext cx="297180" cy="572770"/>
          </a:xfrm>
          <a:custGeom>
            <a:avLst/>
            <a:gdLst/>
            <a:ahLst/>
            <a:cxnLst/>
            <a:rect l="l" t="t" r="r" b="b"/>
            <a:pathLst>
              <a:path w="297179" h="572770">
                <a:moveTo>
                  <a:pt x="0" y="572617"/>
                </a:moveTo>
                <a:lnTo>
                  <a:pt x="297014" y="572617"/>
                </a:lnTo>
                <a:lnTo>
                  <a:pt x="297014" y="0"/>
                </a:lnTo>
                <a:lnTo>
                  <a:pt x="0" y="0"/>
                </a:lnTo>
                <a:lnTo>
                  <a:pt x="0" y="572617"/>
                </a:lnTo>
                <a:close/>
              </a:path>
            </a:pathLst>
          </a:custGeom>
          <a:solidFill>
            <a:srgbClr val="92D050"/>
          </a:solidFill>
        </p:spPr>
        <p:txBody>
          <a:bodyPr wrap="square" lIns="0" tIns="0" rIns="0" bIns="0" rtlCol="0"/>
          <a:lstStyle/>
          <a:p/>
        </p:txBody>
      </p:sp>
      <p:sp>
        <p:nvSpPr>
          <p:cNvPr id="24" name="object 24"/>
          <p:cNvSpPr/>
          <p:nvPr/>
        </p:nvSpPr>
        <p:spPr>
          <a:xfrm>
            <a:off x="3430588" y="5557033"/>
            <a:ext cx="297180" cy="572770"/>
          </a:xfrm>
          <a:custGeom>
            <a:avLst/>
            <a:gdLst/>
            <a:ahLst/>
            <a:cxnLst/>
            <a:rect l="l" t="t" r="r" b="b"/>
            <a:pathLst>
              <a:path w="297179" h="572770">
                <a:moveTo>
                  <a:pt x="297014" y="572617"/>
                </a:moveTo>
                <a:lnTo>
                  <a:pt x="0" y="572617"/>
                </a:lnTo>
                <a:lnTo>
                  <a:pt x="0" y="0"/>
                </a:lnTo>
                <a:lnTo>
                  <a:pt x="297014" y="0"/>
                </a:lnTo>
                <a:lnTo>
                  <a:pt x="297014" y="572617"/>
                </a:lnTo>
                <a:close/>
              </a:path>
            </a:pathLst>
          </a:custGeom>
          <a:ln w="9906">
            <a:solidFill>
              <a:srgbClr val="231F20"/>
            </a:solidFill>
          </a:ln>
        </p:spPr>
        <p:txBody>
          <a:bodyPr wrap="square" lIns="0" tIns="0" rIns="0" bIns="0" rtlCol="0"/>
          <a:lstStyle/>
          <a:p/>
        </p:txBody>
      </p:sp>
      <p:sp>
        <p:nvSpPr>
          <p:cNvPr id="25" name="object 25"/>
          <p:cNvSpPr/>
          <p:nvPr/>
        </p:nvSpPr>
        <p:spPr>
          <a:xfrm>
            <a:off x="3727603" y="3106759"/>
            <a:ext cx="297180" cy="3023235"/>
          </a:xfrm>
          <a:custGeom>
            <a:avLst/>
            <a:gdLst/>
            <a:ahLst/>
            <a:cxnLst/>
            <a:rect l="l" t="t" r="r" b="b"/>
            <a:pathLst>
              <a:path w="297179" h="3023234">
                <a:moveTo>
                  <a:pt x="0" y="3022892"/>
                </a:moveTo>
                <a:lnTo>
                  <a:pt x="297002" y="3022892"/>
                </a:lnTo>
                <a:lnTo>
                  <a:pt x="297002" y="0"/>
                </a:lnTo>
                <a:lnTo>
                  <a:pt x="0" y="0"/>
                </a:lnTo>
                <a:lnTo>
                  <a:pt x="0" y="3022892"/>
                </a:lnTo>
                <a:close/>
              </a:path>
            </a:pathLst>
          </a:custGeom>
          <a:solidFill>
            <a:srgbClr val="0070C0"/>
          </a:solidFill>
        </p:spPr>
        <p:txBody>
          <a:bodyPr wrap="square" lIns="0" tIns="0" rIns="0" bIns="0" rtlCol="0"/>
          <a:lstStyle/>
          <a:p/>
        </p:txBody>
      </p:sp>
      <p:sp>
        <p:nvSpPr>
          <p:cNvPr id="26" name="object 26"/>
          <p:cNvSpPr/>
          <p:nvPr/>
        </p:nvSpPr>
        <p:spPr>
          <a:xfrm>
            <a:off x="3727577" y="3106759"/>
            <a:ext cx="297180" cy="3023235"/>
          </a:xfrm>
          <a:custGeom>
            <a:avLst/>
            <a:gdLst/>
            <a:ahLst/>
            <a:cxnLst/>
            <a:rect l="l" t="t" r="r" b="b"/>
            <a:pathLst>
              <a:path w="297179" h="3023234">
                <a:moveTo>
                  <a:pt x="297014" y="3022892"/>
                </a:moveTo>
                <a:lnTo>
                  <a:pt x="0" y="3022892"/>
                </a:lnTo>
                <a:lnTo>
                  <a:pt x="0" y="0"/>
                </a:lnTo>
                <a:lnTo>
                  <a:pt x="297014" y="0"/>
                </a:lnTo>
                <a:lnTo>
                  <a:pt x="297014" y="3022892"/>
                </a:lnTo>
                <a:close/>
              </a:path>
            </a:pathLst>
          </a:custGeom>
          <a:ln w="9906">
            <a:solidFill>
              <a:srgbClr val="231F20"/>
            </a:solidFill>
          </a:ln>
        </p:spPr>
        <p:txBody>
          <a:bodyPr wrap="square" lIns="0" tIns="0" rIns="0" bIns="0" rtlCol="0"/>
          <a:lstStyle/>
          <a:p/>
        </p:txBody>
      </p:sp>
      <p:sp>
        <p:nvSpPr>
          <p:cNvPr id="27" name="object 27"/>
          <p:cNvSpPr/>
          <p:nvPr/>
        </p:nvSpPr>
        <p:spPr>
          <a:xfrm>
            <a:off x="4024593" y="4239078"/>
            <a:ext cx="297180" cy="1891030"/>
          </a:xfrm>
          <a:custGeom>
            <a:avLst/>
            <a:gdLst/>
            <a:ahLst/>
            <a:cxnLst/>
            <a:rect l="l" t="t" r="r" b="b"/>
            <a:pathLst>
              <a:path w="297179" h="1891029">
                <a:moveTo>
                  <a:pt x="0" y="1890572"/>
                </a:moveTo>
                <a:lnTo>
                  <a:pt x="297002" y="1890572"/>
                </a:lnTo>
                <a:lnTo>
                  <a:pt x="297002" y="0"/>
                </a:lnTo>
                <a:lnTo>
                  <a:pt x="0" y="0"/>
                </a:lnTo>
                <a:lnTo>
                  <a:pt x="0" y="1890572"/>
                </a:lnTo>
                <a:close/>
              </a:path>
            </a:pathLst>
          </a:custGeom>
          <a:solidFill>
            <a:srgbClr val="7030A0"/>
          </a:solidFill>
        </p:spPr>
        <p:txBody>
          <a:bodyPr wrap="square" lIns="0" tIns="0" rIns="0" bIns="0" rtlCol="0"/>
          <a:lstStyle/>
          <a:p/>
        </p:txBody>
      </p:sp>
      <p:sp>
        <p:nvSpPr>
          <p:cNvPr id="28" name="object 28"/>
          <p:cNvSpPr/>
          <p:nvPr/>
        </p:nvSpPr>
        <p:spPr>
          <a:xfrm>
            <a:off x="4024593" y="4239078"/>
            <a:ext cx="297180" cy="1891030"/>
          </a:xfrm>
          <a:custGeom>
            <a:avLst/>
            <a:gdLst/>
            <a:ahLst/>
            <a:cxnLst/>
            <a:rect l="l" t="t" r="r" b="b"/>
            <a:pathLst>
              <a:path w="297179" h="1891029">
                <a:moveTo>
                  <a:pt x="297002" y="1890572"/>
                </a:moveTo>
                <a:lnTo>
                  <a:pt x="0" y="1890572"/>
                </a:lnTo>
                <a:lnTo>
                  <a:pt x="0" y="0"/>
                </a:lnTo>
                <a:lnTo>
                  <a:pt x="297002" y="0"/>
                </a:lnTo>
                <a:lnTo>
                  <a:pt x="297002" y="1890572"/>
                </a:lnTo>
                <a:close/>
              </a:path>
            </a:pathLst>
          </a:custGeom>
          <a:ln w="9906">
            <a:solidFill>
              <a:srgbClr val="231F20"/>
            </a:solidFill>
          </a:ln>
        </p:spPr>
        <p:txBody>
          <a:bodyPr wrap="square" lIns="0" tIns="0" rIns="0" bIns="0" rtlCol="0"/>
          <a:lstStyle/>
          <a:p/>
        </p:txBody>
      </p:sp>
      <p:sp>
        <p:nvSpPr>
          <p:cNvPr id="29" name="object 29"/>
          <p:cNvSpPr txBox="1"/>
          <p:nvPr/>
        </p:nvSpPr>
        <p:spPr>
          <a:xfrm>
            <a:off x="3103102" y="6158386"/>
            <a:ext cx="1426691" cy="405765"/>
          </a:xfrm>
          <a:prstGeom prst="rect">
            <a:avLst/>
          </a:prstGeom>
        </p:spPr>
        <p:txBody>
          <a:bodyPr vert="horz" wrap="square" lIns="0" tIns="12065" rIns="0" bIns="0" rtlCol="0">
            <a:spAutoFit/>
          </a:bodyPr>
          <a:lstStyle/>
          <a:p>
            <a:pPr algn="ctr">
              <a:lnSpc>
                <a:spcPts val="1500"/>
              </a:lnSpc>
              <a:spcBef>
                <a:spcPts val="95"/>
              </a:spcBef>
            </a:pPr>
            <a:r>
              <a:rPr sz="1250" spc="-5" dirty="0">
                <a:solidFill>
                  <a:srgbClr val="231F20"/>
                </a:solidFill>
                <a:latin typeface="Arial" panose="020B0604020202020204"/>
                <a:cs typeface="Arial" panose="020B0604020202020204"/>
              </a:rPr>
              <a:t>LBMHD</a:t>
            </a:r>
            <a:endParaRPr sz="1250" dirty="0">
              <a:latin typeface="Arial" panose="020B0604020202020204"/>
              <a:cs typeface="Arial" panose="020B0604020202020204"/>
            </a:endParaRPr>
          </a:p>
          <a:p>
            <a:pPr algn="ctr">
              <a:lnSpc>
                <a:spcPts val="1500"/>
              </a:lnSpc>
            </a:pPr>
            <a:r>
              <a:rPr sz="1250" spc="-5" dirty="0">
                <a:solidFill>
                  <a:srgbClr val="231F20"/>
                </a:solidFill>
                <a:latin typeface="Arial" panose="020B0604020202020204"/>
                <a:cs typeface="Arial" panose="020B0604020202020204"/>
              </a:rPr>
              <a:t>materials</a:t>
            </a:r>
            <a:r>
              <a:rPr sz="1250" spc="-4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science</a:t>
            </a:r>
            <a:endParaRPr sz="1250" dirty="0">
              <a:latin typeface="Arial" panose="020B0604020202020204"/>
              <a:cs typeface="Arial" panose="020B0604020202020204"/>
            </a:endParaRPr>
          </a:p>
        </p:txBody>
      </p:sp>
      <p:sp>
        <p:nvSpPr>
          <p:cNvPr id="30" name="object 30"/>
          <p:cNvSpPr txBox="1"/>
          <p:nvPr/>
        </p:nvSpPr>
        <p:spPr>
          <a:xfrm>
            <a:off x="5106237" y="6158386"/>
            <a:ext cx="1047053" cy="405765"/>
          </a:xfrm>
          <a:prstGeom prst="rect">
            <a:avLst/>
          </a:prstGeom>
        </p:spPr>
        <p:txBody>
          <a:bodyPr vert="horz" wrap="square" lIns="0" tIns="12065" rIns="0" bIns="0" rtlCol="0">
            <a:spAutoFit/>
          </a:bodyPr>
          <a:lstStyle/>
          <a:p>
            <a:pPr marL="12700" marR="5080" indent="193040">
              <a:lnSpc>
                <a:spcPct val="100000"/>
              </a:lnSpc>
              <a:spcBef>
                <a:spcPts val="95"/>
              </a:spcBef>
            </a:pPr>
            <a:r>
              <a:rPr sz="1250" spc="-5" dirty="0">
                <a:solidFill>
                  <a:srgbClr val="231F20"/>
                </a:solidFill>
                <a:latin typeface="Arial" panose="020B0604020202020204"/>
                <a:cs typeface="Arial" panose="020B0604020202020204"/>
              </a:rPr>
              <a:t>Cactus  astrophysics</a:t>
            </a:r>
            <a:endParaRPr sz="1250" dirty="0">
              <a:latin typeface="Arial" panose="020B0604020202020204"/>
              <a:cs typeface="Arial" panose="020B0604020202020204"/>
            </a:endParaRPr>
          </a:p>
        </p:txBody>
      </p:sp>
      <p:sp>
        <p:nvSpPr>
          <p:cNvPr id="31" name="object 31"/>
          <p:cNvSpPr/>
          <p:nvPr/>
        </p:nvSpPr>
        <p:spPr>
          <a:xfrm>
            <a:off x="6730594" y="5810728"/>
            <a:ext cx="297180" cy="319405"/>
          </a:xfrm>
          <a:custGeom>
            <a:avLst/>
            <a:gdLst/>
            <a:ahLst/>
            <a:cxnLst/>
            <a:rect l="l" t="t" r="r" b="b"/>
            <a:pathLst>
              <a:path w="297179" h="319404">
                <a:moveTo>
                  <a:pt x="0" y="318922"/>
                </a:moveTo>
                <a:lnTo>
                  <a:pt x="297014" y="318922"/>
                </a:lnTo>
                <a:lnTo>
                  <a:pt x="297014" y="0"/>
                </a:lnTo>
                <a:lnTo>
                  <a:pt x="0" y="0"/>
                </a:lnTo>
                <a:lnTo>
                  <a:pt x="0" y="318922"/>
                </a:lnTo>
                <a:close/>
              </a:path>
            </a:pathLst>
          </a:custGeom>
          <a:solidFill>
            <a:srgbClr val="C00000"/>
          </a:solidFill>
        </p:spPr>
        <p:txBody>
          <a:bodyPr wrap="square" lIns="0" tIns="0" rIns="0" bIns="0" rtlCol="0"/>
          <a:lstStyle/>
          <a:p/>
        </p:txBody>
      </p:sp>
      <p:sp>
        <p:nvSpPr>
          <p:cNvPr id="32" name="object 32"/>
          <p:cNvSpPr/>
          <p:nvPr/>
        </p:nvSpPr>
        <p:spPr>
          <a:xfrm>
            <a:off x="6730581" y="5810728"/>
            <a:ext cx="297180" cy="319405"/>
          </a:xfrm>
          <a:custGeom>
            <a:avLst/>
            <a:gdLst/>
            <a:ahLst/>
            <a:cxnLst/>
            <a:rect l="l" t="t" r="r" b="b"/>
            <a:pathLst>
              <a:path w="297179" h="319404">
                <a:moveTo>
                  <a:pt x="297002" y="318922"/>
                </a:moveTo>
                <a:lnTo>
                  <a:pt x="0" y="318922"/>
                </a:lnTo>
                <a:lnTo>
                  <a:pt x="0" y="0"/>
                </a:lnTo>
                <a:lnTo>
                  <a:pt x="297002" y="0"/>
                </a:lnTo>
                <a:lnTo>
                  <a:pt x="297002" y="318922"/>
                </a:lnTo>
                <a:close/>
              </a:path>
            </a:pathLst>
          </a:custGeom>
          <a:ln w="9906">
            <a:solidFill>
              <a:srgbClr val="231F20"/>
            </a:solidFill>
          </a:ln>
        </p:spPr>
        <p:txBody>
          <a:bodyPr wrap="square" lIns="0" tIns="0" rIns="0" bIns="0" rtlCol="0"/>
          <a:lstStyle/>
          <a:p/>
        </p:txBody>
      </p:sp>
      <p:sp>
        <p:nvSpPr>
          <p:cNvPr id="33" name="object 33"/>
          <p:cNvSpPr/>
          <p:nvPr/>
        </p:nvSpPr>
        <p:spPr>
          <a:xfrm>
            <a:off x="7027583" y="5854023"/>
            <a:ext cx="297180" cy="276225"/>
          </a:xfrm>
          <a:custGeom>
            <a:avLst/>
            <a:gdLst/>
            <a:ahLst/>
            <a:cxnLst/>
            <a:rect l="l" t="t" r="r" b="b"/>
            <a:pathLst>
              <a:path w="297179" h="276225">
                <a:moveTo>
                  <a:pt x="0" y="275628"/>
                </a:moveTo>
                <a:lnTo>
                  <a:pt x="297014" y="275628"/>
                </a:lnTo>
                <a:lnTo>
                  <a:pt x="297014" y="0"/>
                </a:lnTo>
                <a:lnTo>
                  <a:pt x="0" y="0"/>
                </a:lnTo>
                <a:lnTo>
                  <a:pt x="0" y="275628"/>
                </a:lnTo>
                <a:close/>
              </a:path>
            </a:pathLst>
          </a:custGeom>
          <a:solidFill>
            <a:srgbClr val="92D050"/>
          </a:solidFill>
        </p:spPr>
        <p:txBody>
          <a:bodyPr wrap="square" lIns="0" tIns="0" rIns="0" bIns="0" rtlCol="0"/>
          <a:lstStyle/>
          <a:p/>
        </p:txBody>
      </p:sp>
      <p:sp>
        <p:nvSpPr>
          <p:cNvPr id="34" name="object 34"/>
          <p:cNvSpPr/>
          <p:nvPr/>
        </p:nvSpPr>
        <p:spPr>
          <a:xfrm>
            <a:off x="7027583" y="5854023"/>
            <a:ext cx="297180" cy="276225"/>
          </a:xfrm>
          <a:custGeom>
            <a:avLst/>
            <a:gdLst/>
            <a:ahLst/>
            <a:cxnLst/>
            <a:rect l="l" t="t" r="r" b="b"/>
            <a:pathLst>
              <a:path w="297179" h="276225">
                <a:moveTo>
                  <a:pt x="297014" y="275628"/>
                </a:moveTo>
                <a:lnTo>
                  <a:pt x="0" y="275628"/>
                </a:lnTo>
                <a:lnTo>
                  <a:pt x="0" y="0"/>
                </a:lnTo>
                <a:lnTo>
                  <a:pt x="297014" y="0"/>
                </a:lnTo>
                <a:lnTo>
                  <a:pt x="297014" y="275628"/>
                </a:lnTo>
                <a:close/>
              </a:path>
            </a:pathLst>
          </a:custGeom>
          <a:ln w="9906">
            <a:solidFill>
              <a:srgbClr val="231F20"/>
            </a:solidFill>
          </a:ln>
        </p:spPr>
        <p:txBody>
          <a:bodyPr wrap="square" lIns="0" tIns="0" rIns="0" bIns="0" rtlCol="0"/>
          <a:lstStyle/>
          <a:p/>
        </p:txBody>
      </p:sp>
      <p:sp>
        <p:nvSpPr>
          <p:cNvPr id="35" name="object 35"/>
          <p:cNvSpPr/>
          <p:nvPr/>
        </p:nvSpPr>
        <p:spPr>
          <a:xfrm>
            <a:off x="7324598" y="5253846"/>
            <a:ext cx="297180" cy="876300"/>
          </a:xfrm>
          <a:custGeom>
            <a:avLst/>
            <a:gdLst/>
            <a:ahLst/>
            <a:cxnLst/>
            <a:rect l="l" t="t" r="r" b="b"/>
            <a:pathLst>
              <a:path w="297179" h="876300">
                <a:moveTo>
                  <a:pt x="0" y="875804"/>
                </a:moveTo>
                <a:lnTo>
                  <a:pt x="297014" y="875804"/>
                </a:lnTo>
                <a:lnTo>
                  <a:pt x="297014" y="0"/>
                </a:lnTo>
                <a:lnTo>
                  <a:pt x="0" y="0"/>
                </a:lnTo>
                <a:lnTo>
                  <a:pt x="0" y="875804"/>
                </a:lnTo>
                <a:close/>
              </a:path>
            </a:pathLst>
          </a:custGeom>
          <a:solidFill>
            <a:srgbClr val="0070C0"/>
          </a:solidFill>
        </p:spPr>
        <p:txBody>
          <a:bodyPr wrap="square" lIns="0" tIns="0" rIns="0" bIns="0" rtlCol="0"/>
          <a:lstStyle/>
          <a:p/>
        </p:txBody>
      </p:sp>
      <p:sp>
        <p:nvSpPr>
          <p:cNvPr id="36" name="object 36"/>
          <p:cNvSpPr/>
          <p:nvPr/>
        </p:nvSpPr>
        <p:spPr>
          <a:xfrm>
            <a:off x="7324598" y="5253846"/>
            <a:ext cx="297180" cy="876300"/>
          </a:xfrm>
          <a:custGeom>
            <a:avLst/>
            <a:gdLst/>
            <a:ahLst/>
            <a:cxnLst/>
            <a:rect l="l" t="t" r="r" b="b"/>
            <a:pathLst>
              <a:path w="297179" h="876300">
                <a:moveTo>
                  <a:pt x="297014" y="875804"/>
                </a:moveTo>
                <a:lnTo>
                  <a:pt x="0" y="875804"/>
                </a:lnTo>
                <a:lnTo>
                  <a:pt x="0" y="0"/>
                </a:lnTo>
                <a:lnTo>
                  <a:pt x="297014" y="0"/>
                </a:lnTo>
                <a:lnTo>
                  <a:pt x="297014" y="875804"/>
                </a:lnTo>
                <a:close/>
              </a:path>
            </a:pathLst>
          </a:custGeom>
          <a:ln w="9906">
            <a:solidFill>
              <a:srgbClr val="231F20"/>
            </a:solidFill>
          </a:ln>
        </p:spPr>
        <p:txBody>
          <a:bodyPr wrap="square" lIns="0" tIns="0" rIns="0" bIns="0" rtlCol="0"/>
          <a:lstStyle/>
          <a:p/>
        </p:txBody>
      </p:sp>
      <p:sp>
        <p:nvSpPr>
          <p:cNvPr id="37" name="object 37"/>
          <p:cNvSpPr/>
          <p:nvPr/>
        </p:nvSpPr>
        <p:spPr>
          <a:xfrm>
            <a:off x="7621614" y="5511681"/>
            <a:ext cx="297180" cy="618490"/>
          </a:xfrm>
          <a:custGeom>
            <a:avLst/>
            <a:gdLst/>
            <a:ahLst/>
            <a:cxnLst/>
            <a:rect l="l" t="t" r="r" b="b"/>
            <a:pathLst>
              <a:path w="297179" h="618490">
                <a:moveTo>
                  <a:pt x="0" y="617969"/>
                </a:moveTo>
                <a:lnTo>
                  <a:pt x="297002" y="617969"/>
                </a:lnTo>
                <a:lnTo>
                  <a:pt x="297002" y="0"/>
                </a:lnTo>
                <a:lnTo>
                  <a:pt x="0" y="0"/>
                </a:lnTo>
                <a:lnTo>
                  <a:pt x="0" y="617969"/>
                </a:lnTo>
                <a:close/>
              </a:path>
            </a:pathLst>
          </a:custGeom>
          <a:solidFill>
            <a:srgbClr val="7030A0"/>
          </a:solidFill>
        </p:spPr>
        <p:txBody>
          <a:bodyPr wrap="square" lIns="0" tIns="0" rIns="0" bIns="0" rtlCol="0"/>
          <a:lstStyle/>
          <a:p/>
        </p:txBody>
      </p:sp>
      <p:sp>
        <p:nvSpPr>
          <p:cNvPr id="38" name="object 38"/>
          <p:cNvSpPr/>
          <p:nvPr/>
        </p:nvSpPr>
        <p:spPr>
          <a:xfrm>
            <a:off x="7621588" y="5511681"/>
            <a:ext cx="297180" cy="618490"/>
          </a:xfrm>
          <a:custGeom>
            <a:avLst/>
            <a:gdLst/>
            <a:ahLst/>
            <a:cxnLst/>
            <a:rect l="l" t="t" r="r" b="b"/>
            <a:pathLst>
              <a:path w="297179" h="618490">
                <a:moveTo>
                  <a:pt x="297014" y="617969"/>
                </a:moveTo>
                <a:lnTo>
                  <a:pt x="0" y="617969"/>
                </a:lnTo>
                <a:lnTo>
                  <a:pt x="0" y="0"/>
                </a:lnTo>
                <a:lnTo>
                  <a:pt x="297014" y="0"/>
                </a:lnTo>
                <a:lnTo>
                  <a:pt x="297014" y="617969"/>
                </a:lnTo>
                <a:close/>
              </a:path>
            </a:pathLst>
          </a:custGeom>
          <a:ln w="9906">
            <a:solidFill>
              <a:srgbClr val="231F20"/>
            </a:solidFill>
          </a:ln>
        </p:spPr>
        <p:txBody>
          <a:bodyPr wrap="square" lIns="0" tIns="0" rIns="0" bIns="0" rtlCol="0"/>
          <a:lstStyle/>
          <a:p/>
        </p:txBody>
      </p:sp>
      <p:sp>
        <p:nvSpPr>
          <p:cNvPr id="39" name="object 39"/>
          <p:cNvSpPr txBox="1"/>
          <p:nvPr/>
        </p:nvSpPr>
        <p:spPr>
          <a:xfrm>
            <a:off x="6757232" y="6158386"/>
            <a:ext cx="1244368" cy="405765"/>
          </a:xfrm>
          <a:prstGeom prst="rect">
            <a:avLst/>
          </a:prstGeom>
        </p:spPr>
        <p:txBody>
          <a:bodyPr vert="horz" wrap="square" lIns="0" tIns="12065" rIns="0" bIns="0" rtlCol="0">
            <a:spAutoFit/>
          </a:bodyPr>
          <a:lstStyle/>
          <a:p>
            <a:pPr algn="ctr">
              <a:lnSpc>
                <a:spcPts val="1500"/>
              </a:lnSpc>
              <a:spcBef>
                <a:spcPts val="95"/>
              </a:spcBef>
            </a:pPr>
            <a:r>
              <a:rPr sz="1250" spc="-5" dirty="0">
                <a:solidFill>
                  <a:srgbClr val="231F20"/>
                </a:solidFill>
                <a:latin typeface="Arial" panose="020B0604020202020204"/>
                <a:cs typeface="Arial" panose="020B0604020202020204"/>
              </a:rPr>
              <a:t>GTC</a:t>
            </a:r>
            <a:endParaRPr sz="1250" dirty="0">
              <a:latin typeface="Arial" panose="020B0604020202020204"/>
              <a:cs typeface="Arial" panose="020B0604020202020204"/>
            </a:endParaRPr>
          </a:p>
          <a:p>
            <a:pPr algn="ctr">
              <a:lnSpc>
                <a:spcPts val="1500"/>
              </a:lnSpc>
            </a:pPr>
            <a:r>
              <a:rPr sz="1250" spc="-5" dirty="0">
                <a:solidFill>
                  <a:srgbClr val="231F20"/>
                </a:solidFill>
                <a:latin typeface="Arial" panose="020B0604020202020204"/>
                <a:cs typeface="Arial" panose="020B0604020202020204"/>
              </a:rPr>
              <a:t>magnetic</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fusion</a:t>
            </a:r>
            <a:endParaRPr sz="1250" dirty="0">
              <a:latin typeface="Arial" panose="020B0604020202020204"/>
              <a:cs typeface="Arial" panose="020B0604020202020204"/>
            </a:endParaRPr>
          </a:p>
        </p:txBody>
      </p:sp>
      <p:sp>
        <p:nvSpPr>
          <p:cNvPr id="40" name="object 40"/>
          <p:cNvSpPr txBox="1"/>
          <p:nvPr/>
        </p:nvSpPr>
        <p:spPr>
          <a:xfrm>
            <a:off x="693350" y="6008315"/>
            <a:ext cx="25463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0%</a:t>
            </a:r>
            <a:endParaRPr sz="1250">
              <a:latin typeface="Arial" panose="020B0604020202020204"/>
              <a:cs typeface="Arial" panose="020B0604020202020204"/>
            </a:endParaRPr>
          </a:p>
        </p:txBody>
      </p:sp>
      <p:sp>
        <p:nvSpPr>
          <p:cNvPr id="41" name="object 41"/>
          <p:cNvSpPr txBox="1"/>
          <p:nvPr/>
        </p:nvSpPr>
        <p:spPr>
          <a:xfrm>
            <a:off x="605279" y="4316595"/>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30%</a:t>
            </a:r>
            <a:endParaRPr sz="1250">
              <a:latin typeface="Arial" panose="020B0604020202020204"/>
              <a:cs typeface="Arial" panose="020B0604020202020204"/>
            </a:endParaRPr>
          </a:p>
        </p:txBody>
      </p:sp>
      <p:sp>
        <p:nvSpPr>
          <p:cNvPr id="42" name="object 42"/>
          <p:cNvSpPr txBox="1"/>
          <p:nvPr/>
        </p:nvSpPr>
        <p:spPr>
          <a:xfrm>
            <a:off x="605279" y="4880502"/>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20%</a:t>
            </a:r>
            <a:endParaRPr sz="1250">
              <a:latin typeface="Arial" panose="020B0604020202020204"/>
              <a:cs typeface="Arial" panose="020B0604020202020204"/>
            </a:endParaRPr>
          </a:p>
        </p:txBody>
      </p:sp>
      <p:sp>
        <p:nvSpPr>
          <p:cNvPr id="43" name="object 43"/>
          <p:cNvSpPr txBox="1"/>
          <p:nvPr/>
        </p:nvSpPr>
        <p:spPr>
          <a:xfrm>
            <a:off x="605279" y="5444409"/>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10%</a:t>
            </a:r>
            <a:endParaRPr sz="1250">
              <a:latin typeface="Arial" panose="020B0604020202020204"/>
              <a:cs typeface="Arial" panose="020B0604020202020204"/>
            </a:endParaRPr>
          </a:p>
        </p:txBody>
      </p:sp>
      <p:sp>
        <p:nvSpPr>
          <p:cNvPr id="44" name="object 44"/>
          <p:cNvSpPr txBox="1"/>
          <p:nvPr/>
        </p:nvSpPr>
        <p:spPr>
          <a:xfrm>
            <a:off x="605279" y="3752689"/>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40%</a:t>
            </a:r>
            <a:endParaRPr sz="1250">
              <a:latin typeface="Arial" panose="020B0604020202020204"/>
              <a:cs typeface="Arial" panose="020B0604020202020204"/>
            </a:endParaRPr>
          </a:p>
        </p:txBody>
      </p:sp>
      <p:sp>
        <p:nvSpPr>
          <p:cNvPr id="45" name="object 45"/>
          <p:cNvSpPr txBox="1"/>
          <p:nvPr/>
        </p:nvSpPr>
        <p:spPr>
          <a:xfrm>
            <a:off x="605279" y="3188782"/>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50%</a:t>
            </a:r>
            <a:endParaRPr sz="1250">
              <a:latin typeface="Arial" panose="020B0604020202020204"/>
              <a:cs typeface="Arial" panose="020B0604020202020204"/>
            </a:endParaRPr>
          </a:p>
        </p:txBody>
      </p:sp>
      <p:sp>
        <p:nvSpPr>
          <p:cNvPr id="46" name="object 46"/>
          <p:cNvSpPr txBox="1"/>
          <p:nvPr/>
        </p:nvSpPr>
        <p:spPr>
          <a:xfrm>
            <a:off x="321514" y="2712792"/>
            <a:ext cx="192360" cy="2611525"/>
          </a:xfrm>
          <a:prstGeom prst="rect">
            <a:avLst/>
          </a:prstGeom>
        </p:spPr>
        <p:txBody>
          <a:bodyPr vert="vert270" wrap="square" lIns="0" tIns="1270" rIns="0" bIns="0" rtlCol="0">
            <a:spAutoFit/>
          </a:bodyPr>
          <a:lstStyle/>
          <a:p>
            <a:pPr marL="12700">
              <a:lnSpc>
                <a:spcPct val="100000"/>
              </a:lnSpc>
              <a:spcBef>
                <a:spcPts val="10"/>
              </a:spcBef>
            </a:pPr>
            <a:r>
              <a:rPr sz="1250" spc="-5" dirty="0">
                <a:solidFill>
                  <a:srgbClr val="231F20"/>
                </a:solidFill>
                <a:latin typeface="Arial" panose="020B0604020202020204"/>
                <a:cs typeface="Arial" panose="020B0604020202020204"/>
              </a:rPr>
              <a:t>Percentage of peak</a:t>
            </a:r>
            <a:r>
              <a:rPr sz="1250" spc="-1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performance</a:t>
            </a:r>
            <a:endParaRPr sz="1250" dirty="0">
              <a:latin typeface="Arial" panose="020B0604020202020204"/>
              <a:cs typeface="Arial" panose="020B0604020202020204"/>
            </a:endParaRPr>
          </a:p>
        </p:txBody>
      </p:sp>
      <p:sp>
        <p:nvSpPr>
          <p:cNvPr id="47" name="object 47"/>
          <p:cNvSpPr txBox="1"/>
          <p:nvPr/>
        </p:nvSpPr>
        <p:spPr>
          <a:xfrm>
            <a:off x="605196" y="2624755"/>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60%</a:t>
            </a:r>
            <a:endParaRPr sz="1250">
              <a:latin typeface="Arial" panose="020B0604020202020204"/>
              <a:cs typeface="Arial" panose="020B0604020202020204"/>
            </a:endParaRPr>
          </a:p>
        </p:txBody>
      </p:sp>
      <p:sp>
        <p:nvSpPr>
          <p:cNvPr id="48" name="object 48"/>
          <p:cNvSpPr txBox="1"/>
          <p:nvPr/>
        </p:nvSpPr>
        <p:spPr>
          <a:xfrm>
            <a:off x="605196" y="2060848"/>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70%</a:t>
            </a:r>
            <a:endParaRPr sz="1250">
              <a:latin typeface="Arial" panose="020B0604020202020204"/>
              <a:cs typeface="Arial" panose="020B0604020202020204"/>
            </a:endParaRPr>
          </a:p>
        </p:txBody>
      </p:sp>
      <p:sp>
        <p:nvSpPr>
          <p:cNvPr id="49" name="object 49"/>
          <p:cNvSpPr/>
          <p:nvPr/>
        </p:nvSpPr>
        <p:spPr>
          <a:xfrm>
            <a:off x="1038073" y="2186288"/>
            <a:ext cx="7165340" cy="3943985"/>
          </a:xfrm>
          <a:custGeom>
            <a:avLst/>
            <a:gdLst/>
            <a:ahLst/>
            <a:cxnLst/>
            <a:rect l="l" t="t" r="r" b="b"/>
            <a:pathLst>
              <a:path w="7165340" h="3943984">
                <a:moveTo>
                  <a:pt x="7165162" y="3943527"/>
                </a:moveTo>
                <a:lnTo>
                  <a:pt x="0" y="3943527"/>
                </a:lnTo>
                <a:lnTo>
                  <a:pt x="0" y="0"/>
                </a:lnTo>
              </a:path>
            </a:pathLst>
          </a:custGeom>
          <a:ln w="9906">
            <a:solidFill>
              <a:srgbClr val="231F20"/>
            </a:solidFill>
          </a:ln>
        </p:spPr>
        <p:txBody>
          <a:bodyPr wrap="square" lIns="0" tIns="0" rIns="0" bIns="0" rtlCol="0"/>
          <a:lstStyle/>
          <a:p/>
        </p:txBody>
      </p:sp>
      <p:sp>
        <p:nvSpPr>
          <p:cNvPr id="50" name="object 50"/>
          <p:cNvSpPr/>
          <p:nvPr/>
        </p:nvSpPr>
        <p:spPr>
          <a:xfrm>
            <a:off x="981964" y="5566457"/>
            <a:ext cx="56515" cy="0"/>
          </a:xfrm>
          <a:custGeom>
            <a:avLst/>
            <a:gdLst/>
            <a:ahLst/>
            <a:cxnLst/>
            <a:rect l="l" t="t" r="r" b="b"/>
            <a:pathLst>
              <a:path w="56514">
                <a:moveTo>
                  <a:pt x="56108" y="0"/>
                </a:moveTo>
                <a:lnTo>
                  <a:pt x="0" y="0"/>
                </a:lnTo>
              </a:path>
            </a:pathLst>
          </a:custGeom>
          <a:ln w="9906">
            <a:solidFill>
              <a:srgbClr val="231F20"/>
            </a:solidFill>
          </a:ln>
        </p:spPr>
        <p:txBody>
          <a:bodyPr wrap="square" lIns="0" tIns="0" rIns="0" bIns="0" rtlCol="0"/>
          <a:lstStyle/>
          <a:p/>
        </p:txBody>
      </p:sp>
      <p:sp>
        <p:nvSpPr>
          <p:cNvPr id="51" name="object 51"/>
          <p:cNvSpPr/>
          <p:nvPr/>
        </p:nvSpPr>
        <p:spPr>
          <a:xfrm>
            <a:off x="981964" y="6129816"/>
            <a:ext cx="56515" cy="0"/>
          </a:xfrm>
          <a:custGeom>
            <a:avLst/>
            <a:gdLst/>
            <a:ahLst/>
            <a:cxnLst/>
            <a:rect l="l" t="t" r="r" b="b"/>
            <a:pathLst>
              <a:path w="56514">
                <a:moveTo>
                  <a:pt x="56108" y="0"/>
                </a:moveTo>
                <a:lnTo>
                  <a:pt x="0" y="0"/>
                </a:lnTo>
              </a:path>
            </a:pathLst>
          </a:custGeom>
          <a:ln w="9906">
            <a:solidFill>
              <a:srgbClr val="231F20"/>
            </a:solidFill>
          </a:ln>
        </p:spPr>
        <p:txBody>
          <a:bodyPr wrap="square" lIns="0" tIns="0" rIns="0" bIns="0" rtlCol="0"/>
          <a:lstStyle/>
          <a:p/>
        </p:txBody>
      </p:sp>
      <p:sp>
        <p:nvSpPr>
          <p:cNvPr id="52" name="object 52"/>
          <p:cNvSpPr/>
          <p:nvPr/>
        </p:nvSpPr>
        <p:spPr>
          <a:xfrm>
            <a:off x="981939" y="5003110"/>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3" name="object 53"/>
          <p:cNvSpPr/>
          <p:nvPr/>
        </p:nvSpPr>
        <p:spPr>
          <a:xfrm>
            <a:off x="981939" y="4439725"/>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4" name="object 54"/>
          <p:cNvSpPr/>
          <p:nvPr/>
        </p:nvSpPr>
        <p:spPr>
          <a:xfrm>
            <a:off x="981939" y="3876379"/>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5" name="object 55"/>
          <p:cNvSpPr/>
          <p:nvPr/>
        </p:nvSpPr>
        <p:spPr>
          <a:xfrm>
            <a:off x="981939" y="3313032"/>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6" name="object 56"/>
          <p:cNvSpPr/>
          <p:nvPr/>
        </p:nvSpPr>
        <p:spPr>
          <a:xfrm>
            <a:off x="981939" y="2749660"/>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7" name="object 57"/>
          <p:cNvSpPr/>
          <p:nvPr/>
        </p:nvSpPr>
        <p:spPr>
          <a:xfrm>
            <a:off x="981939" y="2186313"/>
            <a:ext cx="56515" cy="0"/>
          </a:xfrm>
          <a:custGeom>
            <a:avLst/>
            <a:gdLst/>
            <a:ahLst/>
            <a:cxnLst/>
            <a:rect l="l" t="t" r="r" b="b"/>
            <a:pathLst>
              <a:path w="56514">
                <a:moveTo>
                  <a:pt x="56133" y="0"/>
                </a:moveTo>
                <a:lnTo>
                  <a:pt x="0" y="0"/>
                </a:lnTo>
              </a:path>
            </a:pathLst>
          </a:custGeom>
          <a:ln w="9906">
            <a:solidFill>
              <a:srgbClr val="231F20"/>
            </a:solidFill>
          </a:ln>
        </p:spPr>
        <p:txBody>
          <a:bodyPr wrap="square" lIns="0" tIns="0" rIns="0" bIns="0" rtlCol="0"/>
          <a:lstStyle/>
          <a:p/>
        </p:txBody>
      </p:sp>
      <p:sp>
        <p:nvSpPr>
          <p:cNvPr id="58" name="object 58"/>
          <p:cNvSpPr/>
          <p:nvPr/>
        </p:nvSpPr>
        <p:spPr>
          <a:xfrm>
            <a:off x="6461798" y="2242422"/>
            <a:ext cx="173355" cy="173355"/>
          </a:xfrm>
          <a:custGeom>
            <a:avLst/>
            <a:gdLst/>
            <a:ahLst/>
            <a:cxnLst/>
            <a:rect l="l" t="t" r="r" b="b"/>
            <a:pathLst>
              <a:path w="173354" h="173355">
                <a:moveTo>
                  <a:pt x="0" y="173253"/>
                </a:moveTo>
                <a:lnTo>
                  <a:pt x="173253" y="173253"/>
                </a:lnTo>
                <a:lnTo>
                  <a:pt x="173253" y="0"/>
                </a:lnTo>
                <a:lnTo>
                  <a:pt x="0" y="0"/>
                </a:lnTo>
                <a:lnTo>
                  <a:pt x="0" y="173253"/>
                </a:lnTo>
                <a:close/>
              </a:path>
            </a:pathLst>
          </a:custGeom>
          <a:solidFill>
            <a:srgbClr val="231F20"/>
          </a:solidFill>
        </p:spPr>
        <p:txBody>
          <a:bodyPr wrap="square" lIns="0" tIns="0" rIns="0" bIns="0" rtlCol="0"/>
          <a:lstStyle/>
          <a:p/>
        </p:txBody>
      </p:sp>
      <p:sp>
        <p:nvSpPr>
          <p:cNvPr id="59" name="object 59"/>
          <p:cNvSpPr/>
          <p:nvPr/>
        </p:nvSpPr>
        <p:spPr>
          <a:xfrm>
            <a:off x="6461824" y="2242422"/>
            <a:ext cx="173355" cy="173355"/>
          </a:xfrm>
          <a:custGeom>
            <a:avLst/>
            <a:gdLst/>
            <a:ahLst/>
            <a:cxnLst/>
            <a:rect l="l" t="t" r="r" b="b"/>
            <a:pathLst>
              <a:path w="173354" h="173355">
                <a:moveTo>
                  <a:pt x="173240" y="173253"/>
                </a:moveTo>
                <a:lnTo>
                  <a:pt x="0" y="173253"/>
                </a:lnTo>
                <a:lnTo>
                  <a:pt x="0" y="0"/>
                </a:lnTo>
                <a:lnTo>
                  <a:pt x="173240" y="0"/>
                </a:lnTo>
                <a:lnTo>
                  <a:pt x="173240" y="173253"/>
                </a:lnTo>
                <a:close/>
              </a:path>
            </a:pathLst>
          </a:custGeom>
          <a:solidFill>
            <a:srgbClr val="C00000"/>
          </a:solidFill>
          <a:ln w="9906">
            <a:solidFill>
              <a:srgbClr val="231F20"/>
            </a:solidFill>
          </a:ln>
        </p:spPr>
        <p:txBody>
          <a:bodyPr wrap="square" lIns="0" tIns="0" rIns="0" bIns="0" rtlCol="0"/>
          <a:lstStyle/>
          <a:p/>
        </p:txBody>
      </p:sp>
      <p:sp>
        <p:nvSpPr>
          <p:cNvPr id="60" name="object 60"/>
          <p:cNvSpPr/>
          <p:nvPr/>
        </p:nvSpPr>
        <p:spPr>
          <a:xfrm>
            <a:off x="6461798" y="2539437"/>
            <a:ext cx="173355" cy="173355"/>
          </a:xfrm>
          <a:custGeom>
            <a:avLst/>
            <a:gdLst/>
            <a:ahLst/>
            <a:cxnLst/>
            <a:rect l="l" t="t" r="r" b="b"/>
            <a:pathLst>
              <a:path w="173354" h="173355">
                <a:moveTo>
                  <a:pt x="0" y="173240"/>
                </a:moveTo>
                <a:lnTo>
                  <a:pt x="173253" y="173240"/>
                </a:lnTo>
                <a:lnTo>
                  <a:pt x="173253" y="0"/>
                </a:lnTo>
                <a:lnTo>
                  <a:pt x="0" y="0"/>
                </a:lnTo>
                <a:lnTo>
                  <a:pt x="0" y="173240"/>
                </a:lnTo>
                <a:close/>
              </a:path>
            </a:pathLst>
          </a:custGeom>
          <a:solidFill>
            <a:srgbClr val="92D050"/>
          </a:solidFill>
        </p:spPr>
        <p:txBody>
          <a:bodyPr wrap="square" lIns="0" tIns="0" rIns="0" bIns="0" rtlCol="0"/>
          <a:lstStyle/>
          <a:p/>
        </p:txBody>
      </p:sp>
      <p:sp>
        <p:nvSpPr>
          <p:cNvPr id="61" name="object 61"/>
          <p:cNvSpPr/>
          <p:nvPr/>
        </p:nvSpPr>
        <p:spPr>
          <a:xfrm>
            <a:off x="6461824" y="2539437"/>
            <a:ext cx="173355" cy="173355"/>
          </a:xfrm>
          <a:custGeom>
            <a:avLst/>
            <a:gdLst/>
            <a:ahLst/>
            <a:cxnLst/>
            <a:rect l="l" t="t" r="r" b="b"/>
            <a:pathLst>
              <a:path w="173354" h="173355">
                <a:moveTo>
                  <a:pt x="173240" y="173240"/>
                </a:moveTo>
                <a:lnTo>
                  <a:pt x="0" y="173240"/>
                </a:lnTo>
                <a:lnTo>
                  <a:pt x="0" y="0"/>
                </a:lnTo>
                <a:lnTo>
                  <a:pt x="173240" y="0"/>
                </a:lnTo>
                <a:lnTo>
                  <a:pt x="173240" y="173240"/>
                </a:lnTo>
                <a:close/>
              </a:path>
            </a:pathLst>
          </a:custGeom>
          <a:ln w="9906">
            <a:solidFill>
              <a:srgbClr val="231F20"/>
            </a:solidFill>
          </a:ln>
        </p:spPr>
        <p:txBody>
          <a:bodyPr wrap="square" lIns="0" tIns="0" rIns="0" bIns="0" rtlCol="0"/>
          <a:lstStyle/>
          <a:p/>
        </p:txBody>
      </p:sp>
      <p:sp>
        <p:nvSpPr>
          <p:cNvPr id="62" name="object 62"/>
          <p:cNvSpPr/>
          <p:nvPr/>
        </p:nvSpPr>
        <p:spPr>
          <a:xfrm>
            <a:off x="6461798" y="2836439"/>
            <a:ext cx="173355" cy="173355"/>
          </a:xfrm>
          <a:custGeom>
            <a:avLst/>
            <a:gdLst/>
            <a:ahLst/>
            <a:cxnLst/>
            <a:rect l="l" t="t" r="r" b="b"/>
            <a:pathLst>
              <a:path w="173354" h="173354">
                <a:moveTo>
                  <a:pt x="0" y="173240"/>
                </a:moveTo>
                <a:lnTo>
                  <a:pt x="173253" y="173240"/>
                </a:lnTo>
                <a:lnTo>
                  <a:pt x="173253" y="0"/>
                </a:lnTo>
                <a:lnTo>
                  <a:pt x="0" y="0"/>
                </a:lnTo>
                <a:lnTo>
                  <a:pt x="0" y="173240"/>
                </a:lnTo>
                <a:close/>
              </a:path>
            </a:pathLst>
          </a:custGeom>
          <a:solidFill>
            <a:srgbClr val="6D6E71"/>
          </a:solidFill>
        </p:spPr>
        <p:txBody>
          <a:bodyPr wrap="square" lIns="0" tIns="0" rIns="0" bIns="0" rtlCol="0"/>
          <a:lstStyle/>
          <a:p/>
        </p:txBody>
      </p:sp>
      <p:sp>
        <p:nvSpPr>
          <p:cNvPr id="63" name="object 63"/>
          <p:cNvSpPr/>
          <p:nvPr/>
        </p:nvSpPr>
        <p:spPr>
          <a:xfrm>
            <a:off x="6461824" y="2836439"/>
            <a:ext cx="173355" cy="173355"/>
          </a:xfrm>
          <a:custGeom>
            <a:avLst/>
            <a:gdLst/>
            <a:ahLst/>
            <a:cxnLst/>
            <a:rect l="l" t="t" r="r" b="b"/>
            <a:pathLst>
              <a:path w="173354" h="173354">
                <a:moveTo>
                  <a:pt x="173240" y="173240"/>
                </a:moveTo>
                <a:lnTo>
                  <a:pt x="0" y="173240"/>
                </a:lnTo>
                <a:lnTo>
                  <a:pt x="0" y="0"/>
                </a:lnTo>
                <a:lnTo>
                  <a:pt x="173240" y="0"/>
                </a:lnTo>
                <a:lnTo>
                  <a:pt x="173240" y="173240"/>
                </a:lnTo>
                <a:close/>
              </a:path>
            </a:pathLst>
          </a:custGeom>
          <a:solidFill>
            <a:srgbClr val="0070C0"/>
          </a:solidFill>
          <a:ln w="9906">
            <a:solidFill>
              <a:srgbClr val="231F20"/>
            </a:solidFill>
          </a:ln>
        </p:spPr>
        <p:txBody>
          <a:bodyPr wrap="square" lIns="0" tIns="0" rIns="0" bIns="0" rtlCol="0"/>
          <a:lstStyle/>
          <a:p/>
        </p:txBody>
      </p:sp>
      <p:sp>
        <p:nvSpPr>
          <p:cNvPr id="64" name="object 64"/>
          <p:cNvSpPr txBox="1"/>
          <p:nvPr/>
        </p:nvSpPr>
        <p:spPr>
          <a:xfrm>
            <a:off x="6403073" y="2168798"/>
            <a:ext cx="1797685" cy="1176655"/>
          </a:xfrm>
          <a:prstGeom prst="rect">
            <a:avLst/>
          </a:prstGeom>
          <a:ln w="9905">
            <a:solidFill>
              <a:srgbClr val="231F20"/>
            </a:solidFill>
          </a:ln>
        </p:spPr>
        <p:txBody>
          <a:bodyPr vert="horz" wrap="square" lIns="0" tIns="44450" rIns="0" bIns="0" rtlCol="0">
            <a:spAutoFit/>
          </a:bodyPr>
          <a:lstStyle/>
          <a:p>
            <a:pPr marL="310515">
              <a:lnSpc>
                <a:spcPct val="100000"/>
              </a:lnSpc>
              <a:spcBef>
                <a:spcPts val="350"/>
              </a:spcBef>
            </a:pPr>
            <a:r>
              <a:rPr sz="1250" spc="-5" dirty="0">
                <a:solidFill>
                  <a:srgbClr val="231F20"/>
                </a:solidFill>
                <a:latin typeface="Arial" panose="020B0604020202020204"/>
                <a:cs typeface="Arial" panose="020B0604020202020204"/>
              </a:rPr>
              <a:t>Power4</a:t>
            </a:r>
            <a:endParaRPr sz="1250" dirty="0">
              <a:latin typeface="Arial" panose="020B0604020202020204"/>
              <a:cs typeface="Arial" panose="020B0604020202020204"/>
            </a:endParaRPr>
          </a:p>
          <a:p>
            <a:pPr marL="310515">
              <a:lnSpc>
                <a:spcPct val="100000"/>
              </a:lnSpc>
              <a:spcBef>
                <a:spcPts val="840"/>
              </a:spcBef>
            </a:pPr>
            <a:r>
              <a:rPr sz="1250" spc="-5" dirty="0">
                <a:solidFill>
                  <a:srgbClr val="231F20"/>
                </a:solidFill>
                <a:latin typeface="Arial" panose="020B0604020202020204"/>
                <a:cs typeface="Arial" panose="020B0604020202020204"/>
              </a:rPr>
              <a:t>Itanium</a:t>
            </a:r>
            <a:r>
              <a:rPr sz="1250" spc="-1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2</a:t>
            </a:r>
            <a:endParaRPr sz="1250" dirty="0">
              <a:latin typeface="Arial" panose="020B0604020202020204"/>
              <a:cs typeface="Arial" panose="020B0604020202020204"/>
            </a:endParaRPr>
          </a:p>
          <a:p>
            <a:pPr marL="310515" marR="8890">
              <a:lnSpc>
                <a:spcPct val="156000"/>
              </a:lnSpc>
            </a:pPr>
            <a:r>
              <a:rPr sz="1250" spc="-5" dirty="0">
                <a:solidFill>
                  <a:srgbClr val="231F20"/>
                </a:solidFill>
                <a:latin typeface="Arial" panose="020B0604020202020204"/>
                <a:cs typeface="Arial" panose="020B0604020202020204"/>
              </a:rPr>
              <a:t>NEC Earth</a:t>
            </a:r>
            <a:r>
              <a:rPr sz="1250" spc="-45"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Simulator  Cray</a:t>
            </a:r>
            <a:r>
              <a:rPr sz="1250" spc="-10" dirty="0">
                <a:solidFill>
                  <a:srgbClr val="231F20"/>
                </a:solidFill>
                <a:latin typeface="Arial" panose="020B0604020202020204"/>
                <a:cs typeface="Arial" panose="020B0604020202020204"/>
              </a:rPr>
              <a:t> </a:t>
            </a:r>
            <a:r>
              <a:rPr sz="1250" spc="-5" dirty="0">
                <a:solidFill>
                  <a:srgbClr val="231F20"/>
                </a:solidFill>
                <a:latin typeface="Arial" panose="020B0604020202020204"/>
                <a:cs typeface="Arial" panose="020B0604020202020204"/>
              </a:rPr>
              <a:t>X1</a:t>
            </a:r>
            <a:endParaRPr sz="1250" dirty="0">
              <a:latin typeface="Arial" panose="020B0604020202020204"/>
              <a:cs typeface="Arial" panose="020B0604020202020204"/>
            </a:endParaRPr>
          </a:p>
        </p:txBody>
      </p:sp>
      <p:sp>
        <p:nvSpPr>
          <p:cNvPr id="65" name="object 65"/>
          <p:cNvSpPr/>
          <p:nvPr/>
        </p:nvSpPr>
        <p:spPr>
          <a:xfrm>
            <a:off x="6461798" y="3133454"/>
            <a:ext cx="173355" cy="173355"/>
          </a:xfrm>
          <a:custGeom>
            <a:avLst/>
            <a:gdLst/>
            <a:ahLst/>
            <a:cxnLst/>
            <a:rect l="l" t="t" r="r" b="b"/>
            <a:pathLst>
              <a:path w="173354" h="173354">
                <a:moveTo>
                  <a:pt x="0" y="173240"/>
                </a:moveTo>
                <a:lnTo>
                  <a:pt x="173253" y="173240"/>
                </a:lnTo>
                <a:lnTo>
                  <a:pt x="173253" y="0"/>
                </a:lnTo>
                <a:lnTo>
                  <a:pt x="0" y="0"/>
                </a:lnTo>
                <a:lnTo>
                  <a:pt x="0" y="173240"/>
                </a:lnTo>
                <a:close/>
              </a:path>
            </a:pathLst>
          </a:custGeom>
          <a:solidFill>
            <a:srgbClr val="A7AAAC"/>
          </a:solidFill>
        </p:spPr>
        <p:txBody>
          <a:bodyPr wrap="square" lIns="0" tIns="0" rIns="0" bIns="0" rtlCol="0"/>
          <a:lstStyle/>
          <a:p/>
        </p:txBody>
      </p:sp>
      <p:sp>
        <p:nvSpPr>
          <p:cNvPr id="66" name="object 66"/>
          <p:cNvSpPr/>
          <p:nvPr/>
        </p:nvSpPr>
        <p:spPr>
          <a:xfrm>
            <a:off x="6461824" y="3133454"/>
            <a:ext cx="173355" cy="173355"/>
          </a:xfrm>
          <a:custGeom>
            <a:avLst/>
            <a:gdLst/>
            <a:ahLst/>
            <a:cxnLst/>
            <a:rect l="l" t="t" r="r" b="b"/>
            <a:pathLst>
              <a:path w="173354" h="173354">
                <a:moveTo>
                  <a:pt x="173240" y="173240"/>
                </a:moveTo>
                <a:lnTo>
                  <a:pt x="0" y="173240"/>
                </a:lnTo>
                <a:lnTo>
                  <a:pt x="0" y="0"/>
                </a:lnTo>
                <a:lnTo>
                  <a:pt x="173240" y="0"/>
                </a:lnTo>
                <a:lnTo>
                  <a:pt x="173240" y="173240"/>
                </a:lnTo>
                <a:close/>
              </a:path>
            </a:pathLst>
          </a:custGeom>
          <a:solidFill>
            <a:srgbClr val="7030A0"/>
          </a:solidFill>
          <a:ln w="9906">
            <a:solidFill>
              <a:srgbClr val="231F20"/>
            </a:solidFill>
          </a:ln>
        </p:spPr>
        <p:txBody>
          <a:bodyPr wrap="square" lIns="0" tIns="0" rIns="0" bIns="0" rtlCol="0"/>
          <a:lstStyle/>
          <a:p/>
        </p:txBody>
      </p:sp>
      <p:sp>
        <p:nvSpPr>
          <p:cNvPr id="67" name="object 67"/>
          <p:cNvSpPr/>
          <p:nvPr/>
        </p:nvSpPr>
        <p:spPr>
          <a:xfrm>
            <a:off x="8203236" y="6129676"/>
            <a:ext cx="0" cy="56515"/>
          </a:xfrm>
          <a:custGeom>
            <a:avLst/>
            <a:gdLst/>
            <a:ahLst/>
            <a:cxnLst/>
            <a:rect l="l" t="t" r="r" b="b"/>
            <a:pathLst>
              <a:path h="56515">
                <a:moveTo>
                  <a:pt x="0" y="0"/>
                </a:moveTo>
                <a:lnTo>
                  <a:pt x="0" y="56134"/>
                </a:lnTo>
              </a:path>
            </a:pathLst>
          </a:custGeom>
          <a:ln w="9906">
            <a:solidFill>
              <a:srgbClr val="231F20"/>
            </a:solidFill>
          </a:ln>
        </p:spPr>
        <p:txBody>
          <a:bodyPr wrap="square" lIns="0" tIns="0" rIns="0" bIns="0" rtlCol="0"/>
          <a:lstStyle/>
          <a:p/>
        </p:txBody>
      </p:sp>
      <p:sp>
        <p:nvSpPr>
          <p:cNvPr id="68" name="object 68"/>
          <p:cNvSpPr/>
          <p:nvPr/>
        </p:nvSpPr>
        <p:spPr>
          <a:xfrm>
            <a:off x="6411951" y="6129676"/>
            <a:ext cx="0" cy="56515"/>
          </a:xfrm>
          <a:custGeom>
            <a:avLst/>
            <a:gdLst/>
            <a:ahLst/>
            <a:cxnLst/>
            <a:rect l="l" t="t" r="r" b="b"/>
            <a:pathLst>
              <a:path h="56515">
                <a:moveTo>
                  <a:pt x="0" y="0"/>
                </a:moveTo>
                <a:lnTo>
                  <a:pt x="0" y="56134"/>
                </a:lnTo>
              </a:path>
            </a:pathLst>
          </a:custGeom>
          <a:ln w="9906">
            <a:solidFill>
              <a:srgbClr val="231F20"/>
            </a:solidFill>
          </a:ln>
        </p:spPr>
        <p:txBody>
          <a:bodyPr wrap="square" lIns="0" tIns="0" rIns="0" bIns="0" rtlCol="0"/>
          <a:lstStyle/>
          <a:p/>
        </p:txBody>
      </p:sp>
      <p:sp>
        <p:nvSpPr>
          <p:cNvPr id="69" name="object 69"/>
          <p:cNvSpPr/>
          <p:nvPr/>
        </p:nvSpPr>
        <p:spPr>
          <a:xfrm>
            <a:off x="4620692" y="6129676"/>
            <a:ext cx="0" cy="56515"/>
          </a:xfrm>
          <a:custGeom>
            <a:avLst/>
            <a:gdLst/>
            <a:ahLst/>
            <a:cxnLst/>
            <a:rect l="l" t="t" r="r" b="b"/>
            <a:pathLst>
              <a:path h="56515">
                <a:moveTo>
                  <a:pt x="0" y="0"/>
                </a:moveTo>
                <a:lnTo>
                  <a:pt x="0" y="56134"/>
                </a:lnTo>
              </a:path>
            </a:pathLst>
          </a:custGeom>
          <a:ln w="9906">
            <a:solidFill>
              <a:srgbClr val="231F20"/>
            </a:solidFill>
          </a:ln>
        </p:spPr>
        <p:txBody>
          <a:bodyPr wrap="square" lIns="0" tIns="0" rIns="0" bIns="0" rtlCol="0"/>
          <a:lstStyle/>
          <a:p/>
        </p:txBody>
      </p:sp>
      <p:sp>
        <p:nvSpPr>
          <p:cNvPr id="70" name="object 70"/>
          <p:cNvSpPr/>
          <p:nvPr/>
        </p:nvSpPr>
        <p:spPr>
          <a:xfrm>
            <a:off x="2829383" y="6129676"/>
            <a:ext cx="0" cy="56515"/>
          </a:xfrm>
          <a:custGeom>
            <a:avLst/>
            <a:gdLst/>
            <a:ahLst/>
            <a:cxnLst/>
            <a:rect l="l" t="t" r="r" b="b"/>
            <a:pathLst>
              <a:path h="56515">
                <a:moveTo>
                  <a:pt x="0" y="0"/>
                </a:moveTo>
                <a:lnTo>
                  <a:pt x="0" y="56134"/>
                </a:lnTo>
              </a:path>
            </a:pathLst>
          </a:custGeom>
          <a:ln w="9906">
            <a:solidFill>
              <a:srgbClr val="231F20"/>
            </a:solidFill>
          </a:ln>
        </p:spPr>
        <p:txBody>
          <a:bodyPr wrap="square" lIns="0" tIns="0" rIns="0" bIns="0" rtlCol="0"/>
          <a:lstStyle/>
          <a:p/>
        </p:txBody>
      </p:sp>
      <p:sp>
        <p:nvSpPr>
          <p:cNvPr id="71" name="object 71"/>
          <p:cNvSpPr/>
          <p:nvPr/>
        </p:nvSpPr>
        <p:spPr>
          <a:xfrm>
            <a:off x="1038086" y="6129676"/>
            <a:ext cx="0" cy="49530"/>
          </a:xfrm>
          <a:custGeom>
            <a:avLst/>
            <a:gdLst/>
            <a:ahLst/>
            <a:cxnLst/>
            <a:rect l="l" t="t" r="r" b="b"/>
            <a:pathLst>
              <a:path h="49529">
                <a:moveTo>
                  <a:pt x="0" y="0"/>
                </a:moveTo>
                <a:lnTo>
                  <a:pt x="0" y="49491"/>
                </a:lnTo>
              </a:path>
            </a:pathLst>
          </a:custGeom>
          <a:ln w="9906">
            <a:solidFill>
              <a:srgbClr val="231F20"/>
            </a:solidFill>
          </a:ln>
        </p:spPr>
        <p:txBody>
          <a:bodyPr wrap="square" lIns="0" tIns="0" rIns="0" bIns="0" rtlCol="0"/>
          <a:lstStyle/>
          <a:p/>
        </p:txBody>
      </p:sp>
      <p:sp>
        <p:nvSpPr>
          <p:cNvPr id="72" name="object 72"/>
          <p:cNvSpPr txBox="1"/>
          <p:nvPr/>
        </p:nvSpPr>
        <p:spPr>
          <a:xfrm>
            <a:off x="4045302" y="3993882"/>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34%</a:t>
            </a:r>
            <a:endParaRPr sz="1250">
              <a:latin typeface="Arial" panose="020B0604020202020204"/>
              <a:cs typeface="Arial" panose="020B0604020202020204"/>
            </a:endParaRPr>
          </a:p>
        </p:txBody>
      </p:sp>
      <p:sp>
        <p:nvSpPr>
          <p:cNvPr id="73" name="object 73"/>
          <p:cNvSpPr txBox="1"/>
          <p:nvPr/>
        </p:nvSpPr>
        <p:spPr>
          <a:xfrm>
            <a:off x="4942326" y="5266473"/>
            <a:ext cx="342900"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11%</a:t>
            </a:r>
            <a:endParaRPr sz="1250">
              <a:latin typeface="Arial" panose="020B0604020202020204"/>
              <a:cs typeface="Arial" panose="020B0604020202020204"/>
            </a:endParaRPr>
          </a:p>
        </p:txBody>
      </p:sp>
      <p:sp>
        <p:nvSpPr>
          <p:cNvPr id="74" name="object 74"/>
          <p:cNvSpPr txBox="1"/>
          <p:nvPr/>
        </p:nvSpPr>
        <p:spPr>
          <a:xfrm>
            <a:off x="5536329" y="3993882"/>
            <a:ext cx="34290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34%</a:t>
            </a:r>
            <a:endParaRPr sz="1250">
              <a:latin typeface="Arial" panose="020B0604020202020204"/>
              <a:cs typeface="Arial" panose="020B0604020202020204"/>
            </a:endParaRPr>
          </a:p>
        </p:txBody>
      </p:sp>
      <p:sp>
        <p:nvSpPr>
          <p:cNvPr id="75" name="object 75"/>
          <p:cNvSpPr/>
          <p:nvPr/>
        </p:nvSpPr>
        <p:spPr>
          <a:xfrm>
            <a:off x="4965091" y="5511720"/>
            <a:ext cx="297180" cy="618490"/>
          </a:xfrm>
          <a:custGeom>
            <a:avLst/>
            <a:gdLst/>
            <a:ahLst/>
            <a:cxnLst/>
            <a:rect l="l" t="t" r="r" b="b"/>
            <a:pathLst>
              <a:path w="297179" h="618490">
                <a:moveTo>
                  <a:pt x="0" y="617931"/>
                </a:moveTo>
                <a:lnTo>
                  <a:pt x="297014" y="617931"/>
                </a:lnTo>
                <a:lnTo>
                  <a:pt x="297014" y="0"/>
                </a:lnTo>
                <a:lnTo>
                  <a:pt x="0" y="0"/>
                </a:lnTo>
                <a:lnTo>
                  <a:pt x="0" y="617931"/>
                </a:lnTo>
                <a:close/>
              </a:path>
            </a:pathLst>
          </a:custGeom>
          <a:solidFill>
            <a:srgbClr val="C00000"/>
          </a:solidFill>
        </p:spPr>
        <p:txBody>
          <a:bodyPr wrap="square" lIns="0" tIns="0" rIns="0" bIns="0" rtlCol="0"/>
          <a:lstStyle/>
          <a:p/>
        </p:txBody>
      </p:sp>
      <p:sp>
        <p:nvSpPr>
          <p:cNvPr id="76" name="object 76"/>
          <p:cNvSpPr/>
          <p:nvPr/>
        </p:nvSpPr>
        <p:spPr>
          <a:xfrm>
            <a:off x="4965091" y="5511720"/>
            <a:ext cx="297180" cy="618490"/>
          </a:xfrm>
          <a:custGeom>
            <a:avLst/>
            <a:gdLst/>
            <a:ahLst/>
            <a:cxnLst/>
            <a:rect l="l" t="t" r="r" b="b"/>
            <a:pathLst>
              <a:path w="297179" h="618490">
                <a:moveTo>
                  <a:pt x="297014" y="617931"/>
                </a:moveTo>
                <a:lnTo>
                  <a:pt x="0" y="617931"/>
                </a:lnTo>
                <a:lnTo>
                  <a:pt x="0" y="0"/>
                </a:lnTo>
                <a:lnTo>
                  <a:pt x="297014" y="0"/>
                </a:lnTo>
                <a:lnTo>
                  <a:pt x="297014" y="617931"/>
                </a:lnTo>
                <a:close/>
              </a:path>
            </a:pathLst>
          </a:custGeom>
          <a:ln w="9906">
            <a:solidFill>
              <a:srgbClr val="231F20"/>
            </a:solidFill>
          </a:ln>
        </p:spPr>
        <p:txBody>
          <a:bodyPr wrap="square" lIns="0" tIns="0" rIns="0" bIns="0" rtlCol="0"/>
          <a:lstStyle/>
          <a:p/>
        </p:txBody>
      </p:sp>
      <p:sp>
        <p:nvSpPr>
          <p:cNvPr id="77" name="object 77"/>
          <p:cNvSpPr/>
          <p:nvPr/>
        </p:nvSpPr>
        <p:spPr>
          <a:xfrm>
            <a:off x="5262106" y="5736484"/>
            <a:ext cx="297180" cy="393700"/>
          </a:xfrm>
          <a:custGeom>
            <a:avLst/>
            <a:gdLst/>
            <a:ahLst/>
            <a:cxnLst/>
            <a:rect l="l" t="t" r="r" b="b"/>
            <a:pathLst>
              <a:path w="297179" h="393700">
                <a:moveTo>
                  <a:pt x="0" y="393166"/>
                </a:moveTo>
                <a:lnTo>
                  <a:pt x="297014" y="393166"/>
                </a:lnTo>
                <a:lnTo>
                  <a:pt x="297014" y="0"/>
                </a:lnTo>
                <a:lnTo>
                  <a:pt x="0" y="0"/>
                </a:lnTo>
                <a:lnTo>
                  <a:pt x="0" y="393166"/>
                </a:lnTo>
                <a:close/>
              </a:path>
            </a:pathLst>
          </a:custGeom>
          <a:solidFill>
            <a:srgbClr val="92D050"/>
          </a:solidFill>
        </p:spPr>
        <p:txBody>
          <a:bodyPr wrap="square" lIns="0" tIns="0" rIns="0" bIns="0" rtlCol="0"/>
          <a:lstStyle/>
          <a:p/>
        </p:txBody>
      </p:sp>
      <p:sp>
        <p:nvSpPr>
          <p:cNvPr id="78" name="object 78"/>
          <p:cNvSpPr/>
          <p:nvPr/>
        </p:nvSpPr>
        <p:spPr>
          <a:xfrm>
            <a:off x="5262081" y="5736484"/>
            <a:ext cx="297180" cy="393700"/>
          </a:xfrm>
          <a:custGeom>
            <a:avLst/>
            <a:gdLst/>
            <a:ahLst/>
            <a:cxnLst/>
            <a:rect l="l" t="t" r="r" b="b"/>
            <a:pathLst>
              <a:path w="297179" h="393700">
                <a:moveTo>
                  <a:pt x="297014" y="393166"/>
                </a:moveTo>
                <a:lnTo>
                  <a:pt x="0" y="393166"/>
                </a:lnTo>
                <a:lnTo>
                  <a:pt x="0" y="0"/>
                </a:lnTo>
                <a:lnTo>
                  <a:pt x="297014" y="0"/>
                </a:lnTo>
                <a:lnTo>
                  <a:pt x="297014" y="393166"/>
                </a:lnTo>
                <a:close/>
              </a:path>
            </a:pathLst>
          </a:custGeom>
          <a:ln w="9906">
            <a:solidFill>
              <a:srgbClr val="231F20"/>
            </a:solidFill>
          </a:ln>
        </p:spPr>
        <p:txBody>
          <a:bodyPr wrap="square" lIns="0" tIns="0" rIns="0" bIns="0" rtlCol="0"/>
          <a:lstStyle/>
          <a:p/>
        </p:txBody>
      </p:sp>
      <p:sp>
        <p:nvSpPr>
          <p:cNvPr id="79" name="object 79"/>
          <p:cNvSpPr/>
          <p:nvPr/>
        </p:nvSpPr>
        <p:spPr>
          <a:xfrm>
            <a:off x="5559095" y="4239078"/>
            <a:ext cx="297180" cy="1891030"/>
          </a:xfrm>
          <a:custGeom>
            <a:avLst/>
            <a:gdLst/>
            <a:ahLst/>
            <a:cxnLst/>
            <a:rect l="l" t="t" r="r" b="b"/>
            <a:pathLst>
              <a:path w="297179" h="1891029">
                <a:moveTo>
                  <a:pt x="0" y="1890572"/>
                </a:moveTo>
                <a:lnTo>
                  <a:pt x="297014" y="1890572"/>
                </a:lnTo>
                <a:lnTo>
                  <a:pt x="297014" y="0"/>
                </a:lnTo>
                <a:lnTo>
                  <a:pt x="0" y="0"/>
                </a:lnTo>
                <a:lnTo>
                  <a:pt x="0" y="1890572"/>
                </a:lnTo>
                <a:close/>
              </a:path>
            </a:pathLst>
          </a:custGeom>
          <a:solidFill>
            <a:srgbClr val="0070C0"/>
          </a:solidFill>
        </p:spPr>
        <p:txBody>
          <a:bodyPr wrap="square" lIns="0" tIns="0" rIns="0" bIns="0" rtlCol="0"/>
          <a:lstStyle/>
          <a:p/>
        </p:txBody>
      </p:sp>
      <p:sp>
        <p:nvSpPr>
          <p:cNvPr id="80" name="object 80"/>
          <p:cNvSpPr/>
          <p:nvPr/>
        </p:nvSpPr>
        <p:spPr>
          <a:xfrm>
            <a:off x="5559095" y="4239078"/>
            <a:ext cx="297180" cy="1891030"/>
          </a:xfrm>
          <a:custGeom>
            <a:avLst/>
            <a:gdLst/>
            <a:ahLst/>
            <a:cxnLst/>
            <a:rect l="l" t="t" r="r" b="b"/>
            <a:pathLst>
              <a:path w="297179" h="1891029">
                <a:moveTo>
                  <a:pt x="297014" y="1890572"/>
                </a:moveTo>
                <a:lnTo>
                  <a:pt x="0" y="1890572"/>
                </a:lnTo>
                <a:lnTo>
                  <a:pt x="0" y="0"/>
                </a:lnTo>
                <a:lnTo>
                  <a:pt x="297014" y="0"/>
                </a:lnTo>
                <a:lnTo>
                  <a:pt x="297014" y="1890572"/>
                </a:lnTo>
                <a:close/>
              </a:path>
            </a:pathLst>
          </a:custGeom>
          <a:ln w="9906">
            <a:solidFill>
              <a:srgbClr val="231F20"/>
            </a:solidFill>
          </a:ln>
        </p:spPr>
        <p:txBody>
          <a:bodyPr wrap="square" lIns="0" tIns="0" rIns="0" bIns="0" rtlCol="0"/>
          <a:lstStyle/>
          <a:p/>
        </p:txBody>
      </p:sp>
      <p:sp>
        <p:nvSpPr>
          <p:cNvPr id="81" name="object 81"/>
          <p:cNvSpPr/>
          <p:nvPr/>
        </p:nvSpPr>
        <p:spPr>
          <a:xfrm>
            <a:off x="5856111" y="5810728"/>
            <a:ext cx="297180" cy="319405"/>
          </a:xfrm>
          <a:custGeom>
            <a:avLst/>
            <a:gdLst/>
            <a:ahLst/>
            <a:cxnLst/>
            <a:rect l="l" t="t" r="r" b="b"/>
            <a:pathLst>
              <a:path w="297179" h="319404">
                <a:moveTo>
                  <a:pt x="0" y="318922"/>
                </a:moveTo>
                <a:lnTo>
                  <a:pt x="297002" y="318922"/>
                </a:lnTo>
                <a:lnTo>
                  <a:pt x="297002" y="0"/>
                </a:lnTo>
                <a:lnTo>
                  <a:pt x="0" y="0"/>
                </a:lnTo>
                <a:lnTo>
                  <a:pt x="0" y="318922"/>
                </a:lnTo>
                <a:close/>
              </a:path>
            </a:pathLst>
          </a:custGeom>
          <a:solidFill>
            <a:srgbClr val="7030A0"/>
          </a:solidFill>
        </p:spPr>
        <p:txBody>
          <a:bodyPr wrap="square" lIns="0" tIns="0" rIns="0" bIns="0" rtlCol="0"/>
          <a:lstStyle/>
          <a:p/>
        </p:txBody>
      </p:sp>
      <p:sp>
        <p:nvSpPr>
          <p:cNvPr id="82" name="object 82"/>
          <p:cNvSpPr/>
          <p:nvPr/>
        </p:nvSpPr>
        <p:spPr>
          <a:xfrm>
            <a:off x="5856111" y="5810728"/>
            <a:ext cx="297180" cy="319405"/>
          </a:xfrm>
          <a:custGeom>
            <a:avLst/>
            <a:gdLst/>
            <a:ahLst/>
            <a:cxnLst/>
            <a:rect l="l" t="t" r="r" b="b"/>
            <a:pathLst>
              <a:path w="297179" h="319404">
                <a:moveTo>
                  <a:pt x="297002" y="318922"/>
                </a:moveTo>
                <a:lnTo>
                  <a:pt x="0" y="318922"/>
                </a:lnTo>
                <a:lnTo>
                  <a:pt x="0" y="0"/>
                </a:lnTo>
                <a:lnTo>
                  <a:pt x="297002" y="0"/>
                </a:lnTo>
                <a:lnTo>
                  <a:pt x="297002" y="318922"/>
                </a:lnTo>
                <a:close/>
              </a:path>
            </a:pathLst>
          </a:custGeom>
          <a:ln w="9906">
            <a:solidFill>
              <a:srgbClr val="231F20"/>
            </a:solidFill>
          </a:ln>
        </p:spPr>
        <p:txBody>
          <a:bodyPr wrap="square" lIns="0" tIns="0" rIns="0" bIns="0" rtlCol="0"/>
          <a:lstStyle/>
          <a:p/>
        </p:txBody>
      </p:sp>
      <p:sp>
        <p:nvSpPr>
          <p:cNvPr id="83" name="object 83"/>
          <p:cNvSpPr txBox="1"/>
          <p:nvPr/>
        </p:nvSpPr>
        <p:spPr>
          <a:xfrm>
            <a:off x="5283415" y="5491278"/>
            <a:ext cx="25463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7%</a:t>
            </a:r>
            <a:endParaRPr sz="1250">
              <a:latin typeface="Arial" panose="020B0604020202020204"/>
              <a:cs typeface="Arial" panose="020B0604020202020204"/>
            </a:endParaRPr>
          </a:p>
        </p:txBody>
      </p:sp>
      <p:sp>
        <p:nvSpPr>
          <p:cNvPr id="84" name="object 84"/>
          <p:cNvSpPr txBox="1"/>
          <p:nvPr/>
        </p:nvSpPr>
        <p:spPr>
          <a:xfrm>
            <a:off x="5877418" y="5565552"/>
            <a:ext cx="25463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6%</a:t>
            </a:r>
            <a:endParaRPr sz="1250">
              <a:latin typeface="Arial" panose="020B0604020202020204"/>
              <a:cs typeface="Arial" panose="020B0604020202020204"/>
            </a:endParaRPr>
          </a:p>
        </p:txBody>
      </p:sp>
      <p:sp>
        <p:nvSpPr>
          <p:cNvPr id="85" name="object 85"/>
          <p:cNvSpPr txBox="1"/>
          <p:nvPr/>
        </p:nvSpPr>
        <p:spPr>
          <a:xfrm>
            <a:off x="6751948" y="5565552"/>
            <a:ext cx="551815" cy="215900"/>
          </a:xfrm>
          <a:prstGeom prst="rect">
            <a:avLst/>
          </a:prstGeom>
        </p:spPr>
        <p:txBody>
          <a:bodyPr vert="horz" wrap="square" lIns="0" tIns="12065" rIns="0" bIns="0" rtlCol="0">
            <a:spAutoFit/>
          </a:bodyPr>
          <a:lstStyle/>
          <a:p>
            <a:pPr marL="12700">
              <a:lnSpc>
                <a:spcPct val="100000"/>
              </a:lnSpc>
              <a:spcBef>
                <a:spcPts val="95"/>
              </a:spcBef>
            </a:pPr>
            <a:r>
              <a:rPr sz="1250" spc="-5" dirty="0">
                <a:solidFill>
                  <a:srgbClr val="231F20"/>
                </a:solidFill>
                <a:latin typeface="Arial" panose="020B0604020202020204"/>
                <a:cs typeface="Arial" panose="020B0604020202020204"/>
              </a:rPr>
              <a:t>6%</a:t>
            </a:r>
            <a:r>
              <a:rPr sz="1250" spc="110" dirty="0">
                <a:solidFill>
                  <a:srgbClr val="231F20"/>
                </a:solidFill>
                <a:latin typeface="Arial" panose="020B0604020202020204"/>
                <a:cs typeface="Arial" panose="020B0604020202020204"/>
              </a:rPr>
              <a:t> </a:t>
            </a:r>
            <a:r>
              <a:rPr sz="1875" spc="-7" baseline="-16000" dirty="0">
                <a:solidFill>
                  <a:srgbClr val="231F20"/>
                </a:solidFill>
                <a:latin typeface="Arial" panose="020B0604020202020204"/>
                <a:cs typeface="Arial" panose="020B0604020202020204"/>
              </a:rPr>
              <a:t>5%</a:t>
            </a:r>
            <a:endParaRPr sz="1875" baseline="-16000">
              <a:latin typeface="Arial" panose="020B0604020202020204"/>
              <a:cs typeface="Arial" panose="020B0604020202020204"/>
            </a:endParaRPr>
          </a:p>
        </p:txBody>
      </p:sp>
      <p:sp>
        <p:nvSpPr>
          <p:cNvPr id="86" name="object 86"/>
          <p:cNvSpPr txBox="1"/>
          <p:nvPr/>
        </p:nvSpPr>
        <p:spPr>
          <a:xfrm>
            <a:off x="7301916" y="5008757"/>
            <a:ext cx="34290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16%</a:t>
            </a:r>
            <a:endParaRPr sz="1250">
              <a:latin typeface="Arial" panose="020B0604020202020204"/>
              <a:cs typeface="Arial" panose="020B0604020202020204"/>
            </a:endParaRPr>
          </a:p>
        </p:txBody>
      </p:sp>
      <p:sp>
        <p:nvSpPr>
          <p:cNvPr id="87" name="object 87"/>
          <p:cNvSpPr txBox="1"/>
          <p:nvPr/>
        </p:nvSpPr>
        <p:spPr>
          <a:xfrm>
            <a:off x="7638517" y="5266650"/>
            <a:ext cx="342900" cy="215900"/>
          </a:xfrm>
          <a:prstGeom prst="rect">
            <a:avLst/>
          </a:prstGeom>
        </p:spPr>
        <p:txBody>
          <a:bodyPr vert="horz" wrap="square" lIns="0" tIns="12065" rIns="0" bIns="0" rtlCol="0">
            <a:spAutoFit/>
          </a:bodyPr>
          <a:lstStyle/>
          <a:p>
            <a:pPr marL="12700">
              <a:lnSpc>
                <a:spcPct val="100000"/>
              </a:lnSpc>
              <a:spcBef>
                <a:spcPts val="95"/>
              </a:spcBef>
            </a:pPr>
            <a:r>
              <a:rPr sz="1250" spc="-10" dirty="0">
                <a:solidFill>
                  <a:srgbClr val="231F20"/>
                </a:solidFill>
                <a:latin typeface="Arial" panose="020B0604020202020204"/>
                <a:cs typeface="Arial" panose="020B0604020202020204"/>
              </a:rPr>
              <a:t>11%</a:t>
            </a:r>
            <a:endParaRPr sz="125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1A1A00"/>
                </a:solidFill>
                <a:effectLst/>
              </a:rPr>
              <a:t>第</a:t>
            </a:r>
            <a:r>
              <a:rPr lang="en-US" altLang="zh-CN" dirty="0" smtClean="0">
                <a:solidFill>
                  <a:srgbClr val="1A1A00"/>
                </a:solidFill>
                <a:effectLst/>
              </a:rPr>
              <a:t>1</a:t>
            </a:r>
            <a:r>
              <a:rPr lang="zh-CN" altLang="en-US" dirty="0" smtClean="0">
                <a:solidFill>
                  <a:srgbClr val="1A1A00"/>
                </a:solidFill>
                <a:effectLst/>
              </a:rPr>
              <a:t>章  小结</a:t>
            </a:r>
            <a:endParaRPr lang="zh-CN" altLang="en-US" dirty="0">
              <a:solidFill>
                <a:srgbClr val="1A1A00"/>
              </a:solidFill>
              <a:effectLst/>
            </a:endParaRPr>
          </a:p>
        </p:txBody>
      </p:sp>
      <p:sp>
        <p:nvSpPr>
          <p:cNvPr id="82948" name="TextBox 3"/>
          <p:cNvSpPr txBox="1">
            <a:spLocks noChangeArrowheads="1"/>
          </p:cNvSpPr>
          <p:nvPr/>
        </p:nvSpPr>
        <p:spPr bwMode="auto">
          <a:xfrm>
            <a:off x="428625" y="1143000"/>
            <a:ext cx="81438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rPr>
              <a:t>分类：</a:t>
            </a:r>
            <a:r>
              <a:rPr lang="en-US" altLang="zh-CN" sz="2800" b="1" dirty="0">
                <a:solidFill>
                  <a:srgbClr val="000000"/>
                </a:solidFill>
                <a:latin typeface="Arial" panose="020B0604020202020204" pitchFamily="34" charset="0"/>
              </a:rPr>
              <a:t> Flynn’s </a:t>
            </a:r>
            <a:r>
              <a:rPr lang="zh-CN" altLang="en-US" sz="2800" b="1" dirty="0">
                <a:solidFill>
                  <a:srgbClr val="000000"/>
                </a:solidFill>
                <a:latin typeface="Arial" panose="020B0604020202020204" pitchFamily="34" charset="0"/>
              </a:rPr>
              <a:t>分类，市场分类</a:t>
            </a:r>
            <a:endParaRPr lang="en-US" altLang="zh-CN" sz="2800" b="1" dirty="0">
              <a:solidFill>
                <a:srgbClr val="FFFFFF"/>
              </a:solidFill>
              <a:latin typeface="Arial" panose="020B0604020202020204" pitchFamily="34" charset="0"/>
            </a:endParaRPr>
          </a:p>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latin typeface="Arial" panose="020B0604020202020204" pitchFamily="34" charset="0"/>
              </a:rPr>
              <a:t>系统结构的原始定义和现在的定义</a:t>
            </a:r>
            <a:endParaRPr lang="en-US" altLang="zh-CN" sz="2800" b="1" dirty="0">
              <a:solidFill>
                <a:srgbClr val="FFFFFF"/>
              </a:solidFill>
              <a:latin typeface="Arial" panose="020B0604020202020204" pitchFamily="34" charset="0"/>
            </a:endParaRPr>
          </a:p>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latin typeface="Arial" panose="020B0604020202020204" pitchFamily="34" charset="0"/>
              </a:rPr>
              <a:t>了解实现技术、功耗、成本的趋势，可靠性</a:t>
            </a:r>
            <a:endParaRPr lang="en-US" altLang="zh-CN" sz="2800" b="1" dirty="0">
              <a:solidFill>
                <a:srgbClr val="FFFFFF"/>
              </a:solidFill>
            </a:endParaRPr>
          </a:p>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rPr>
              <a:t>性能评价指标：响应时间、</a:t>
            </a:r>
            <a:r>
              <a:rPr lang="en-US" altLang="zh-CN" sz="2800" b="1" dirty="0">
                <a:solidFill>
                  <a:srgbClr val="000000"/>
                </a:solidFill>
              </a:rPr>
              <a:t>CPU</a:t>
            </a:r>
            <a:r>
              <a:rPr lang="zh-CN" altLang="en-US" sz="2800" b="1" dirty="0">
                <a:solidFill>
                  <a:srgbClr val="000000"/>
                </a:solidFill>
              </a:rPr>
              <a:t>时间、吞吐量</a:t>
            </a:r>
            <a:endParaRPr lang="en-US" altLang="zh-CN" sz="2800" b="1" dirty="0">
              <a:solidFill>
                <a:srgbClr val="FFFFFF"/>
              </a:solidFill>
            </a:endParaRPr>
          </a:p>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rPr>
              <a:t>性能评价方法：基准测试程序，</a:t>
            </a:r>
            <a:r>
              <a:rPr lang="en-US" altLang="zh-CN" sz="2800" b="1" dirty="0">
                <a:solidFill>
                  <a:srgbClr val="000000"/>
                </a:solidFill>
              </a:rPr>
              <a:t>SPEC</a:t>
            </a:r>
            <a:r>
              <a:rPr lang="zh-CN" altLang="en-US" sz="2800" b="1" dirty="0">
                <a:solidFill>
                  <a:srgbClr val="000000"/>
                </a:solidFill>
              </a:rPr>
              <a:t>测试程序集及指标（</a:t>
            </a:r>
            <a:r>
              <a:rPr lang="en-US" altLang="zh-CN" sz="2800" b="1" dirty="0">
                <a:solidFill>
                  <a:srgbClr val="0033FF"/>
                </a:solidFill>
              </a:rPr>
              <a:t> SPEC </a:t>
            </a:r>
            <a:r>
              <a:rPr lang="en-US" altLang="zh-CN" sz="2800" b="1" dirty="0" smtClean="0">
                <a:solidFill>
                  <a:srgbClr val="0033FF"/>
                </a:solidFill>
              </a:rPr>
              <a:t>Ratio</a:t>
            </a:r>
            <a:r>
              <a:rPr lang="zh-CN" altLang="en-US" sz="2800" b="1" dirty="0" smtClean="0">
                <a:solidFill>
                  <a:srgbClr val="000000"/>
                </a:solidFill>
              </a:rPr>
              <a:t>）</a:t>
            </a:r>
            <a:endParaRPr lang="en-US" altLang="zh-CN" sz="2800" b="1" dirty="0">
              <a:solidFill>
                <a:srgbClr val="FFFFFF"/>
              </a:solidFill>
            </a:endParaRPr>
          </a:p>
          <a:p>
            <a:pPr eaLnBrk="1" hangingPunct="1">
              <a:lnSpc>
                <a:spcPct val="150000"/>
              </a:lnSpc>
              <a:spcBef>
                <a:spcPct val="0"/>
              </a:spcBef>
              <a:buClrTx/>
              <a:buSzTx/>
              <a:buFont typeface="Wingdings" panose="05000000000000000000" pitchFamily="2" charset="2"/>
              <a:buChar char="Ø"/>
            </a:pPr>
            <a:r>
              <a:rPr lang="zh-CN" altLang="en-US" sz="2800" b="1" dirty="0">
                <a:solidFill>
                  <a:srgbClr val="000000"/>
                </a:solidFill>
              </a:rPr>
              <a:t>量化：</a:t>
            </a:r>
            <a:r>
              <a:rPr lang="en-US" altLang="zh-CN" sz="2800" b="1" dirty="0">
                <a:solidFill>
                  <a:srgbClr val="000000"/>
                </a:solidFill>
              </a:rPr>
              <a:t>Amdahl</a:t>
            </a:r>
            <a:r>
              <a:rPr lang="zh-CN" altLang="en-US" sz="2800" b="1" dirty="0">
                <a:solidFill>
                  <a:srgbClr val="000000"/>
                </a:solidFill>
              </a:rPr>
              <a:t>定律，</a:t>
            </a:r>
            <a:r>
              <a:rPr lang="en-US" altLang="zh-CN" sz="2800" b="1" dirty="0">
                <a:solidFill>
                  <a:srgbClr val="000000"/>
                </a:solidFill>
              </a:rPr>
              <a:t>CPU</a:t>
            </a:r>
            <a:r>
              <a:rPr lang="zh-CN" altLang="en-US" sz="2800" b="1" dirty="0">
                <a:solidFill>
                  <a:srgbClr val="000000"/>
                </a:solidFill>
              </a:rPr>
              <a:t>时间计算</a:t>
            </a:r>
            <a:endParaRPr lang="zh-CN" altLang="en-US" sz="2800" b="1" dirty="0">
              <a:solidFill>
                <a:srgbClr val="000000"/>
              </a:solidFill>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640496" cy="3978152"/>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indent="0" eaLnBrk="1" hangingPunct="1">
              <a:spcBef>
                <a:spcPts val="90"/>
              </a:spcBef>
            </a:pPr>
            <a:r>
              <a:rPr kumimoji="0" lang="en-US" altLang="zh-CN" sz="1600" kern="0" spc="-10" dirty="0" smtClean="0">
                <a:solidFill>
                  <a:srgbClr val="231F20"/>
                </a:solidFill>
                <a:latin typeface="Calibri" panose="020F0502020204030204"/>
                <a:cs typeface="Calibri" panose="020F0502020204030204"/>
              </a:rPr>
              <a:t>1.8</a:t>
            </a:r>
            <a:endParaRPr kumimoji="0" lang="en-US" altLang="zh-CN" sz="1600" kern="0" spc="-10" dirty="0" smtClean="0">
              <a:solidFill>
                <a:srgbClr val="231F20"/>
              </a:solidFill>
              <a:latin typeface="Calibri" panose="020F0502020204030204"/>
              <a:cs typeface="Calibri" panose="020F0502020204030204"/>
            </a:endParaRPr>
          </a:p>
          <a:p>
            <a:pPr marL="12700" marR="5080" indent="0" eaLnBrk="1" hangingPunct="1">
              <a:spcBef>
                <a:spcPts val="90"/>
              </a:spcBef>
            </a:pPr>
            <a:r>
              <a:rPr kumimoji="0" lang="en-US" altLang="zh-CN" sz="1600" kern="0" spc="-10" dirty="0" smtClean="0">
                <a:solidFill>
                  <a:srgbClr val="231F20"/>
                </a:solidFill>
                <a:latin typeface="Calibri" panose="020F0502020204030204"/>
                <a:cs typeface="Calibri" panose="020F0502020204030204"/>
              </a:rPr>
              <a:t>1.12</a:t>
            </a:r>
            <a:endParaRPr kumimoji="0" lang="en-US" altLang="zh-CN" sz="1600" kern="0" spc="-10" dirty="0" smtClean="0">
              <a:solidFill>
                <a:srgbClr val="231F20"/>
              </a:solidFill>
              <a:latin typeface="Calibri" panose="020F0502020204030204"/>
              <a:cs typeface="Calibri" panose="020F0502020204030204"/>
            </a:endParaRPr>
          </a:p>
          <a:p>
            <a:pPr marL="12700" marR="5080" indent="0" eaLnBrk="1" hangingPunct="1">
              <a:spcBef>
                <a:spcPts val="90"/>
              </a:spcBef>
            </a:pPr>
            <a:r>
              <a:rPr kumimoji="0" lang="en-US" altLang="zh-CN" sz="1600" kern="0" spc="-10" dirty="0" smtClean="0">
                <a:solidFill>
                  <a:srgbClr val="231F20"/>
                </a:solidFill>
                <a:latin typeface="Calibri" panose="020F0502020204030204"/>
                <a:cs typeface="Calibri" panose="020F0502020204030204"/>
              </a:rPr>
              <a:t>1.13</a:t>
            </a:r>
            <a:endParaRPr kumimoji="0" lang="en-US" altLang="zh-CN" sz="1600" kern="0" spc="-10" dirty="0" smtClean="0">
              <a:solidFill>
                <a:srgbClr val="231F20"/>
              </a:solidFill>
              <a:latin typeface="Calibri" panose="020F0502020204030204"/>
              <a:cs typeface="Calibri" panose="020F0502020204030204"/>
            </a:endParaRPr>
          </a:p>
          <a:p>
            <a:pPr marL="12700" marR="5080" indent="0" eaLnBrk="1" hangingPunct="1">
              <a:spcBef>
                <a:spcPts val="90"/>
              </a:spcBef>
            </a:pPr>
            <a:r>
              <a:rPr kumimoji="0" lang="en-US" altLang="zh-CN" sz="1600" kern="0" spc="-10" dirty="0" smtClean="0">
                <a:solidFill>
                  <a:srgbClr val="231F20"/>
                </a:solidFill>
                <a:latin typeface="Calibri" panose="020F0502020204030204"/>
                <a:cs typeface="Calibri" panose="020F0502020204030204"/>
              </a:rPr>
              <a:t>1.17</a:t>
            </a:r>
            <a:endParaRPr kumimoji="0" lang="en-US" altLang="zh-CN" sz="1600" kern="0" spc="-10" dirty="0" smtClean="0">
              <a:solidFill>
                <a:srgbClr val="231F20"/>
              </a:solidFill>
              <a:latin typeface="Calibri" panose="020F0502020204030204"/>
              <a:cs typeface="Calibri" panose="020F0502020204030204"/>
            </a:endParaRPr>
          </a:p>
          <a:p>
            <a:pPr marL="12700" marR="5080" indent="0" eaLnBrk="1" hangingPunct="1">
              <a:spcBef>
                <a:spcPts val="90"/>
              </a:spcBef>
            </a:pPr>
            <a:r>
              <a:rPr lang="en-US" altLang="zh-CN" sz="1600" dirty="0" smtClean="0"/>
              <a:t>1</a:t>
            </a:r>
            <a:r>
              <a:rPr lang="en-US" altLang="zh-CN" sz="1600" dirty="0"/>
              <a:t>.</a:t>
            </a:r>
            <a:r>
              <a:rPr lang="zh-CN" altLang="zh-CN" sz="1600" dirty="0"/>
              <a:t>试述</a:t>
            </a:r>
            <a:r>
              <a:rPr lang="en-US" altLang="zh-CN" sz="1600" dirty="0"/>
              <a:t>Flynn </a:t>
            </a:r>
            <a:r>
              <a:rPr lang="zh-CN" altLang="zh-CN" sz="1600" dirty="0"/>
              <a:t>分类的</a:t>
            </a:r>
            <a:r>
              <a:rPr lang="en-US" altLang="zh-CN" sz="1600" dirty="0"/>
              <a:t>4 </a:t>
            </a:r>
            <a:r>
              <a:rPr lang="zh-CN" altLang="zh-CN" sz="1600" dirty="0"/>
              <a:t>种计算机系统结构有何特点。</a:t>
            </a:r>
            <a:endParaRPr lang="en-US" altLang="zh-CN" sz="1600" dirty="0"/>
          </a:p>
          <a:p>
            <a:pPr marL="12700" marR="5080" indent="0" eaLnBrk="1" hangingPunct="1">
              <a:spcBef>
                <a:spcPts val="90"/>
              </a:spcBef>
            </a:pPr>
            <a:r>
              <a:rPr lang="en-US" altLang="zh-CN" sz="1600" dirty="0"/>
              <a:t>2.</a:t>
            </a:r>
            <a:r>
              <a:rPr lang="zh-CN" altLang="zh-CN" sz="1600" dirty="0"/>
              <a:t>假设高速缓存</a:t>
            </a:r>
            <a:r>
              <a:rPr lang="en-US" altLang="zh-CN" sz="1600" dirty="0"/>
              <a:t>Cache </a:t>
            </a:r>
            <a:r>
              <a:rPr lang="zh-CN" altLang="zh-CN" sz="1600" dirty="0"/>
              <a:t>工作速度为主存的</a:t>
            </a:r>
            <a:r>
              <a:rPr lang="en-US" altLang="zh-CN" sz="1600" dirty="0"/>
              <a:t>5 </a:t>
            </a:r>
            <a:r>
              <a:rPr lang="zh-CN" altLang="zh-CN" sz="1600" dirty="0"/>
              <a:t>倍，且</a:t>
            </a:r>
            <a:r>
              <a:rPr lang="en-US" altLang="zh-CN" sz="1600" dirty="0"/>
              <a:t>Cache </a:t>
            </a:r>
            <a:r>
              <a:rPr lang="zh-CN" altLang="zh-CN" sz="1600" dirty="0"/>
              <a:t>被访问命中的概率为</a:t>
            </a:r>
            <a:r>
              <a:rPr lang="en-US" altLang="zh-CN" sz="1600" dirty="0"/>
              <a:t>90%</a:t>
            </a:r>
            <a:r>
              <a:rPr lang="zh-CN" altLang="zh-CN" sz="1600" dirty="0"/>
              <a:t>，则采用</a:t>
            </a:r>
            <a:r>
              <a:rPr lang="en-US" altLang="zh-CN" sz="1600" dirty="0"/>
              <a:t>Cache </a:t>
            </a:r>
            <a:r>
              <a:rPr lang="zh-CN" altLang="zh-CN" sz="1600" dirty="0"/>
              <a:t>后，能使整个存储系统获得多高的加速比？</a:t>
            </a:r>
            <a:endParaRPr lang="en-US" altLang="zh-CN" sz="1600" dirty="0"/>
          </a:p>
          <a:p>
            <a:pPr marL="12700" marR="5080" indent="0" eaLnBrk="1" hangingPunct="1">
              <a:spcBef>
                <a:spcPts val="90"/>
              </a:spcBef>
            </a:pPr>
            <a:r>
              <a:rPr lang="en-US" altLang="zh-CN" sz="1600" dirty="0"/>
              <a:t>3.</a:t>
            </a:r>
            <a:r>
              <a:rPr lang="zh-CN" altLang="zh-CN" sz="1600" dirty="0"/>
              <a:t>某工作站采用时钟频率为</a:t>
            </a:r>
            <a:r>
              <a:rPr lang="en-US" altLang="zh-CN" sz="1600" dirty="0"/>
              <a:t>15 MHz</a:t>
            </a:r>
            <a:r>
              <a:rPr lang="zh-CN" altLang="zh-CN" sz="1600" dirty="0"/>
              <a:t>、处理速率为</a:t>
            </a:r>
            <a:r>
              <a:rPr lang="en-US" altLang="zh-CN" sz="1600" dirty="0"/>
              <a:t>10 MIPS </a:t>
            </a:r>
            <a:r>
              <a:rPr lang="zh-CN" altLang="zh-CN" sz="1600" dirty="0"/>
              <a:t>的处理机来执行一个已知混合程序。假定每次存储器存取为</a:t>
            </a:r>
            <a:r>
              <a:rPr lang="en-US" altLang="zh-CN" sz="1600" dirty="0"/>
              <a:t>1 </a:t>
            </a:r>
            <a:r>
              <a:rPr lang="zh-CN" altLang="zh-CN" sz="1600" dirty="0"/>
              <a:t>个时钟周期延迟，试问：</a:t>
            </a:r>
            <a:endParaRPr lang="zh-CN" altLang="zh-CN" sz="1600" dirty="0"/>
          </a:p>
          <a:p>
            <a:pPr marL="0" indent="0">
              <a:buNone/>
            </a:pPr>
            <a:r>
              <a:rPr lang="en-US" altLang="zh-CN" sz="1600" dirty="0"/>
              <a:t>    </a:t>
            </a:r>
            <a:r>
              <a:rPr lang="zh-CN" altLang="zh-CN" sz="1600" dirty="0"/>
              <a:t>（</a:t>
            </a:r>
            <a:r>
              <a:rPr lang="en-US" altLang="zh-CN" sz="1600" dirty="0"/>
              <a:t>1</a:t>
            </a:r>
            <a:r>
              <a:rPr lang="zh-CN" altLang="zh-CN" sz="1600" dirty="0"/>
              <a:t>）此计算机的有效</a:t>
            </a:r>
            <a:r>
              <a:rPr lang="en-US" altLang="zh-CN" sz="1600" dirty="0"/>
              <a:t>CPI </a:t>
            </a:r>
            <a:r>
              <a:rPr lang="zh-CN" altLang="zh-CN" sz="1600" dirty="0"/>
              <a:t>是多少？</a:t>
            </a:r>
            <a:r>
              <a:rPr lang="en-US" altLang="zh-CN" sz="1600" dirty="0"/>
              <a:t>CPI</a:t>
            </a:r>
            <a:r>
              <a:rPr lang="zh-CN" altLang="zh-CN" sz="1600" dirty="0"/>
              <a:t>时间是多少？</a:t>
            </a:r>
            <a:endParaRPr lang="zh-CN" altLang="zh-CN" sz="1600" dirty="0"/>
          </a:p>
          <a:p>
            <a:pPr marL="0" indent="0">
              <a:buNone/>
            </a:pPr>
            <a:r>
              <a:rPr lang="en-US" altLang="zh-CN" sz="1600" dirty="0"/>
              <a:t>    </a:t>
            </a:r>
            <a:r>
              <a:rPr lang="zh-CN" altLang="zh-CN" sz="1600" dirty="0"/>
              <a:t>（</a:t>
            </a:r>
            <a:r>
              <a:rPr lang="en-US" altLang="zh-CN" sz="1600" dirty="0"/>
              <a:t>2</a:t>
            </a:r>
            <a:r>
              <a:rPr lang="zh-CN" altLang="zh-CN" sz="1600" dirty="0"/>
              <a:t>）假定将处理机的时钟提高到</a:t>
            </a:r>
            <a:r>
              <a:rPr lang="en-US" altLang="zh-CN" sz="1600" dirty="0"/>
              <a:t>30 MHz</a:t>
            </a:r>
            <a:r>
              <a:rPr lang="zh-CN" altLang="zh-CN" sz="1600" dirty="0"/>
              <a:t>，但存储器子系统速率不变。这样，每次存储器存取需要两个时钟周期。如果</a:t>
            </a:r>
            <a:r>
              <a:rPr lang="en-US" altLang="zh-CN" sz="1600" dirty="0"/>
              <a:t>30%</a:t>
            </a:r>
            <a:r>
              <a:rPr lang="zh-CN" altLang="zh-CN" sz="1600" dirty="0"/>
              <a:t>指令每条只需要一次存储存取，而另外</a:t>
            </a:r>
            <a:r>
              <a:rPr lang="en-US" altLang="zh-CN" sz="1600" dirty="0"/>
              <a:t>5%</a:t>
            </a:r>
            <a:r>
              <a:rPr lang="zh-CN" altLang="zh-CN" sz="1600" dirty="0"/>
              <a:t>每条需要两次存储存取，并假定已知混合程序的指令数不变，并与原工作站兼容，试求改进后计算机的</a:t>
            </a:r>
            <a:r>
              <a:rPr lang="en-US" altLang="zh-CN" sz="1600" dirty="0"/>
              <a:t>CPI </a:t>
            </a:r>
            <a:r>
              <a:rPr lang="zh-CN" altLang="zh-CN" sz="1600" dirty="0"/>
              <a:t>是多少？</a:t>
            </a:r>
            <a:r>
              <a:rPr lang="en-US" altLang="zh-CN" sz="1600" dirty="0"/>
              <a:t>CPI</a:t>
            </a:r>
            <a:r>
              <a:rPr lang="zh-CN" altLang="zh-CN" sz="1600" dirty="0"/>
              <a:t>时间是多少？</a:t>
            </a:r>
            <a:endParaRPr lang="en-US" altLang="zh-CN" sz="1600" dirty="0"/>
          </a:p>
          <a:p>
            <a:pPr marL="12700" marR="5080" indent="0" eaLnBrk="1" hangingPunct="1">
              <a:spcBef>
                <a:spcPts val="90"/>
              </a:spcBef>
            </a:pPr>
            <a:r>
              <a:rPr lang="en-US" altLang="zh-CN" sz="1600" dirty="0" smtClean="0"/>
              <a:t>4</a:t>
            </a:r>
            <a:r>
              <a:rPr lang="zh-CN" altLang="zh-CN" sz="1600" dirty="0" smtClean="0"/>
              <a:t>．处理机的时钟</a:t>
            </a:r>
            <a:r>
              <a:rPr lang="en-US" altLang="zh-CN" sz="1600" dirty="0" smtClean="0"/>
              <a:t>30 MHz</a:t>
            </a:r>
            <a:endParaRPr kumimoji="0" lang="zh-CN" altLang="en-US" sz="1600" kern="0" dirty="0"/>
          </a:p>
        </p:txBody>
      </p:sp>
      <p:sp>
        <p:nvSpPr>
          <p:cNvPr id="10" name="内容占位符 2"/>
          <p:cNvSpPr txBox="1"/>
          <p:nvPr/>
        </p:nvSpPr>
        <p:spPr>
          <a:xfrm>
            <a:off x="396000" y="5976246"/>
            <a:ext cx="6480256" cy="693114"/>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buNone/>
            </a:pPr>
            <a:r>
              <a:rPr lang="en-US" altLang="zh-CN" sz="1600" dirty="0" smtClean="0"/>
              <a:t>    </a:t>
            </a:r>
            <a:r>
              <a:rPr lang="zh-CN" altLang="zh-CN" sz="1600" dirty="0" smtClean="0"/>
              <a:t>（</a:t>
            </a:r>
            <a:r>
              <a:rPr lang="en-US" altLang="zh-CN" sz="1600" dirty="0"/>
              <a:t>1</a:t>
            </a:r>
            <a:r>
              <a:rPr lang="zh-CN" altLang="zh-CN" sz="1600" dirty="0"/>
              <a:t>）计算在单处理机上</a:t>
            </a:r>
            <a:r>
              <a:rPr lang="zh-CN" altLang="zh-CN" sz="1600" dirty="0" smtClean="0"/>
              <a:t>用</a:t>
            </a:r>
            <a:r>
              <a:rPr lang="zh-CN" altLang="en-US" sz="1600" dirty="0"/>
              <a:t>上</a:t>
            </a:r>
            <a:r>
              <a:rPr lang="zh-CN" altLang="zh-CN" sz="1600" dirty="0" smtClean="0"/>
              <a:t>述</a:t>
            </a:r>
            <a:r>
              <a:rPr lang="zh-CN" altLang="zh-CN" sz="1600" dirty="0"/>
              <a:t>跟踪数据运行程序的平均</a:t>
            </a:r>
            <a:r>
              <a:rPr lang="en-US" altLang="zh-CN" sz="1600" dirty="0"/>
              <a:t>CPI</a:t>
            </a:r>
            <a:r>
              <a:rPr lang="zh-CN" altLang="zh-CN" sz="1600" dirty="0"/>
              <a:t>。</a:t>
            </a:r>
            <a:endParaRPr lang="zh-CN" altLang="zh-CN" sz="1600" dirty="0"/>
          </a:p>
          <a:p>
            <a:pPr marL="0" indent="0">
              <a:buNone/>
            </a:pPr>
            <a:r>
              <a:rPr lang="en-US" altLang="zh-CN" sz="1600" dirty="0" smtClean="0"/>
              <a:t>    </a:t>
            </a:r>
            <a:r>
              <a:rPr lang="zh-CN" altLang="zh-CN" sz="1600" dirty="0" smtClean="0"/>
              <a:t>（</a:t>
            </a:r>
            <a:r>
              <a:rPr lang="en-US" altLang="zh-CN" sz="1600" dirty="0"/>
              <a:t>2</a:t>
            </a:r>
            <a:r>
              <a:rPr lang="zh-CN" altLang="zh-CN" sz="1600" dirty="0"/>
              <a:t>）根据（</a:t>
            </a:r>
            <a:r>
              <a:rPr lang="en-US" altLang="zh-CN" sz="1600" dirty="0"/>
              <a:t>1</a:t>
            </a:r>
            <a:r>
              <a:rPr lang="zh-CN" altLang="zh-CN" sz="1600" dirty="0"/>
              <a:t>）所得</a:t>
            </a:r>
            <a:r>
              <a:rPr lang="en-US" altLang="zh-CN" sz="1600" dirty="0"/>
              <a:t>CPI</a:t>
            </a:r>
            <a:r>
              <a:rPr lang="zh-CN" altLang="zh-CN" sz="1600" dirty="0"/>
              <a:t>，计算相应的</a:t>
            </a:r>
            <a:r>
              <a:rPr lang="en-US" altLang="zh-CN" sz="1600" dirty="0"/>
              <a:t>MIPS </a:t>
            </a:r>
            <a:r>
              <a:rPr lang="zh-CN" altLang="zh-CN" sz="1600" dirty="0"/>
              <a:t>速率。</a:t>
            </a:r>
            <a:endParaRPr lang="zh-CN" altLang="zh-CN" sz="1600" dirty="0"/>
          </a:p>
          <a:p>
            <a:pPr marL="12700" marR="5080" indent="0" eaLnBrk="1" hangingPunct="1">
              <a:spcBef>
                <a:spcPts val="90"/>
              </a:spcBef>
              <a:buNone/>
            </a:pPr>
            <a:endParaRPr kumimoji="0" lang="en-US" altLang="zh-CN" sz="1600" kern="0" spc="-10" dirty="0" smtClean="0">
              <a:solidFill>
                <a:srgbClr val="231F20"/>
              </a:solidFill>
              <a:latin typeface="Calibri" panose="020F0502020204030204"/>
              <a:cs typeface="Calibri" panose="020F0502020204030204"/>
            </a:endParaRPr>
          </a:p>
          <a:p>
            <a:pPr marL="0" indent="0">
              <a:buNone/>
            </a:pPr>
            <a:endParaRPr lang="en-US" altLang="zh-CN" sz="1600" dirty="0" smtClean="0"/>
          </a:p>
          <a:p>
            <a:pPr marL="0" indent="0">
              <a:buNone/>
            </a:pPr>
            <a:endParaRPr lang="zh-CN" altLang="zh-CN" sz="1600" dirty="0"/>
          </a:p>
          <a:p>
            <a:pPr marL="12700" marR="5080" eaLnBrk="1" hangingPunct="1">
              <a:lnSpc>
                <a:spcPct val="101000"/>
              </a:lnSpc>
              <a:spcBef>
                <a:spcPts val="90"/>
              </a:spcBef>
            </a:pPr>
            <a:endParaRPr kumimoji="0" lang="en-US" altLang="zh-CN" sz="1600" kern="0" spc="-10" dirty="0" smtClean="0">
              <a:solidFill>
                <a:srgbClr val="231F20"/>
              </a:solidFill>
              <a:latin typeface="Calibri" panose="020F0502020204030204"/>
              <a:cs typeface="Calibri" panose="020F0502020204030204"/>
            </a:endParaRPr>
          </a:p>
          <a:p>
            <a:pPr marL="12700" marR="5080" eaLnBrk="1" hangingPunct="1">
              <a:lnSpc>
                <a:spcPct val="101000"/>
              </a:lnSpc>
              <a:spcBef>
                <a:spcPts val="90"/>
              </a:spcBef>
            </a:pPr>
            <a:endParaRPr kumimoji="0" lang="en-US" altLang="zh-CN" sz="1600" kern="0" dirty="0" smtClean="0">
              <a:latin typeface="Times New Roman" panose="02020603050405020304"/>
              <a:cs typeface="Times New Roman" panose="02020603050405020304"/>
            </a:endParaRPr>
          </a:p>
          <a:p>
            <a:pPr marL="0" indent="0" eaLnBrk="1" hangingPunct="1">
              <a:buFont typeface="Wingdings" panose="05000000000000000000" pitchFamily="2" charset="2"/>
              <a:buNone/>
            </a:pPr>
            <a:endParaRPr kumimoji="0" lang="zh-CN" altLang="en-US" sz="1600" kern="0" dirty="0"/>
          </a:p>
        </p:txBody>
      </p:sp>
      <p:graphicFrame>
        <p:nvGraphicFramePr>
          <p:cNvPr id="8" name="表格 7"/>
          <p:cNvGraphicFramePr>
            <a:graphicFrameLocks noGrp="1"/>
          </p:cNvGraphicFramePr>
          <p:nvPr/>
        </p:nvGraphicFramePr>
        <p:xfrm>
          <a:off x="1043608" y="4718141"/>
          <a:ext cx="6957393" cy="1258105"/>
        </p:xfrm>
        <a:graphic>
          <a:graphicData uri="http://schemas.openxmlformats.org/drawingml/2006/table">
            <a:tbl>
              <a:tblPr firstRow="1" bandRow="1">
                <a:tableStyleId>{5C22544A-7EE6-4342-B048-85BDC9FD1C3A}</a:tableStyleId>
              </a:tblPr>
              <a:tblGrid>
                <a:gridCol w="2319131"/>
                <a:gridCol w="2319131"/>
                <a:gridCol w="2319131"/>
              </a:tblGrid>
              <a:tr h="251621">
                <a:tc>
                  <a:txBody>
                    <a:bodyPr/>
                    <a:lstStyle/>
                    <a:p>
                      <a:pPr algn="ctr"/>
                      <a:r>
                        <a:rPr lang="zh-CN" altLang="en-US" sz="1200" dirty="0" smtClean="0">
                          <a:solidFill>
                            <a:schemeClr val="tx1"/>
                          </a:solidFill>
                        </a:rPr>
                        <a:t>指令类型</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CPI</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dirty="0" smtClean="0">
                          <a:solidFill>
                            <a:schemeClr val="tx1"/>
                          </a:solidFill>
                        </a:rPr>
                        <a:t>指令百分比（</a:t>
                      </a:r>
                      <a:r>
                        <a:rPr lang="en-US" altLang="zh-CN" sz="1200" dirty="0" smtClean="0">
                          <a:solidFill>
                            <a:schemeClr val="tx1"/>
                          </a:solidFill>
                        </a:rPr>
                        <a:t>%</a:t>
                      </a:r>
                      <a:r>
                        <a:rPr lang="zh-CN" altLang="en-US" sz="1200" dirty="0" smtClean="0">
                          <a:solidFill>
                            <a:schemeClr val="tx1"/>
                          </a:solidFill>
                        </a:rPr>
                        <a:t>）</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算术和逻辑</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60</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高速缓存命中的加载</a:t>
                      </a:r>
                      <a:r>
                        <a:rPr lang="en-US" altLang="zh-CN" sz="1200" dirty="0" smtClean="0">
                          <a:solidFill>
                            <a:schemeClr val="tx1"/>
                          </a:solidFill>
                        </a:rPr>
                        <a:t>/</a:t>
                      </a:r>
                      <a:r>
                        <a:rPr lang="zh-CN" altLang="en-US" sz="1200" dirty="0" smtClean="0">
                          <a:solidFill>
                            <a:schemeClr val="tx1"/>
                          </a:solidFill>
                        </a:rPr>
                        <a:t>存储</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2</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18</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转移</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4</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12</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chemeClr val="tx1"/>
                          </a:solidFill>
                        </a:rPr>
                        <a:t>高速缓存缺失的加载</a:t>
                      </a:r>
                      <a:r>
                        <a:rPr lang="en-US" altLang="zh-CN" sz="1200" dirty="0" smtClean="0">
                          <a:solidFill>
                            <a:schemeClr val="tx1"/>
                          </a:solidFill>
                        </a:rPr>
                        <a:t>/</a:t>
                      </a:r>
                      <a:r>
                        <a:rPr lang="zh-CN" altLang="en-US" sz="1200" dirty="0" smtClean="0">
                          <a:solidFill>
                            <a:schemeClr val="tx1"/>
                          </a:solidFill>
                        </a:rPr>
                        <a:t>存储</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8</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10</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1"/>
            <a:ext cx="8208448" cy="1889920"/>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1.8 </a:t>
            </a:r>
            <a:r>
              <a:rPr lang="en-US" altLang="zh-CN" sz="1550" spc="-5" dirty="0" smtClean="0">
                <a:solidFill>
                  <a:srgbClr val="231F20"/>
                </a:solidFill>
                <a:latin typeface="Times New Roman" panose="02020603050405020304"/>
                <a:cs typeface="Times New Roman" panose="02020603050405020304"/>
              </a:rPr>
              <a:t>One </a:t>
            </a:r>
            <a:r>
              <a:rPr lang="en-US" altLang="zh-CN" sz="1550" dirty="0">
                <a:solidFill>
                  <a:srgbClr val="231F20"/>
                </a:solidFill>
                <a:latin typeface="Times New Roman" panose="02020603050405020304"/>
                <a:cs typeface="Times New Roman" panose="02020603050405020304"/>
              </a:rPr>
              <a:t>challenge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architects is that the </a:t>
            </a:r>
            <a:r>
              <a:rPr lang="en-US" altLang="zh-CN" sz="1550" spc="-5" dirty="0">
                <a:solidFill>
                  <a:srgbClr val="231F20"/>
                </a:solidFill>
                <a:latin typeface="Times New Roman" panose="02020603050405020304"/>
                <a:cs typeface="Times New Roman" panose="02020603050405020304"/>
              </a:rPr>
              <a:t>design </a:t>
            </a:r>
            <a:r>
              <a:rPr lang="en-US" altLang="zh-CN" sz="1550" dirty="0" smtClean="0">
                <a:solidFill>
                  <a:srgbClr val="231F20"/>
                </a:solidFill>
                <a:latin typeface="Times New Roman" panose="02020603050405020304"/>
                <a:cs typeface="Times New Roman" panose="02020603050405020304"/>
              </a:rPr>
              <a:t>created </a:t>
            </a:r>
            <a:r>
              <a:rPr lang="en-US" altLang="zh-CN" sz="1550" dirty="0">
                <a:solidFill>
                  <a:srgbClr val="231F20"/>
                </a:solidFill>
                <a:latin typeface="Times New Roman" panose="02020603050405020304"/>
                <a:cs typeface="Times New Roman" panose="02020603050405020304"/>
              </a:rPr>
              <a:t>today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require </a:t>
            </a:r>
            <a:r>
              <a:rPr lang="en-US" altLang="zh-CN" sz="1550" spc="-5" dirty="0">
                <a:solidFill>
                  <a:srgbClr val="231F20"/>
                </a:solidFill>
                <a:latin typeface="Times New Roman" panose="02020603050405020304"/>
                <a:cs typeface="Times New Roman" panose="02020603050405020304"/>
              </a:rPr>
              <a:t>several </a:t>
            </a:r>
            <a:r>
              <a:rPr lang="en-US" altLang="zh-CN" sz="1550" dirty="0">
                <a:solidFill>
                  <a:srgbClr val="231F20"/>
                </a:solidFill>
                <a:latin typeface="Times New Roman" panose="02020603050405020304"/>
                <a:cs typeface="Times New Roman" panose="02020603050405020304"/>
              </a:rPr>
              <a:t>years of implementation, verification,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testing  </a:t>
            </a:r>
            <a:r>
              <a:rPr lang="en-US" altLang="zh-CN" sz="1550" spc="-5" dirty="0">
                <a:solidFill>
                  <a:srgbClr val="231F20"/>
                </a:solidFill>
                <a:latin typeface="Times New Roman" panose="02020603050405020304"/>
                <a:cs typeface="Times New Roman" panose="02020603050405020304"/>
              </a:rPr>
              <a:t>before </a:t>
            </a:r>
            <a:r>
              <a:rPr lang="en-US" altLang="zh-CN" sz="1550" dirty="0">
                <a:solidFill>
                  <a:srgbClr val="231F20"/>
                </a:solidFill>
                <a:latin typeface="Times New Roman" panose="02020603050405020304"/>
                <a:cs typeface="Times New Roman" panose="02020603050405020304"/>
              </a:rPr>
              <a:t>appearing </a:t>
            </a:r>
            <a:r>
              <a:rPr lang="en-US" altLang="zh-CN" sz="1550" spc="-5" dirty="0">
                <a:solidFill>
                  <a:srgbClr val="231F20"/>
                </a:solidFill>
                <a:latin typeface="Times New Roman" panose="02020603050405020304"/>
                <a:cs typeface="Times New Roman" panose="02020603050405020304"/>
              </a:rPr>
              <a:t>on </a:t>
            </a:r>
            <a:r>
              <a:rPr lang="en-US" altLang="zh-CN" sz="1550" dirty="0">
                <a:solidFill>
                  <a:srgbClr val="231F20"/>
                </a:solidFill>
                <a:latin typeface="Times New Roman" panose="02020603050405020304"/>
                <a:cs typeface="Times New Roman" panose="02020603050405020304"/>
              </a:rPr>
              <a:t>the market. This means that the architect must </a:t>
            </a:r>
            <a:r>
              <a:rPr lang="en-US" altLang="zh-CN" sz="1550" spc="-5" dirty="0">
                <a:solidFill>
                  <a:srgbClr val="231F20"/>
                </a:solidFill>
                <a:latin typeface="Times New Roman" panose="02020603050405020304"/>
                <a:cs typeface="Times New Roman" panose="02020603050405020304"/>
              </a:rPr>
              <a:t>project </a:t>
            </a:r>
            <a:r>
              <a:rPr lang="en-US" altLang="zh-CN" sz="1550" dirty="0">
                <a:solidFill>
                  <a:srgbClr val="231F20"/>
                </a:solidFill>
                <a:latin typeface="Times New Roman" panose="02020603050405020304"/>
                <a:cs typeface="Times New Roman" panose="02020603050405020304"/>
              </a:rPr>
              <a:t>what  the technology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like several years in advance. Sometimes, this is </a:t>
            </a:r>
            <a:r>
              <a:rPr lang="en-US" altLang="zh-CN" sz="1550" spc="-5" dirty="0">
                <a:solidFill>
                  <a:srgbClr val="231F20"/>
                </a:solidFill>
                <a:latin typeface="Times New Roman" panose="02020603050405020304"/>
                <a:cs typeface="Times New Roman" panose="02020603050405020304"/>
              </a:rPr>
              <a:t>difficult  to</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do.</a:t>
            </a:r>
            <a:endParaRPr lang="en-US" altLang="zh-CN" sz="1550" dirty="0">
              <a:latin typeface="Times New Roman" panose="02020603050405020304"/>
              <a:cs typeface="Times New Roman" panose="02020603050405020304"/>
            </a:endParaRPr>
          </a:p>
          <a:p>
            <a:pPr marL="891540" marR="7620" lvl="2" indent="-297180" algn="just">
              <a:lnSpc>
                <a:spcPct val="101000"/>
              </a:lnSpc>
              <a:spcBef>
                <a:spcPts val="605"/>
              </a:spcBef>
              <a:buFont typeface="Calibri" panose="020F0502020204030204"/>
              <a:buAutoNum type="alphaLcPeriod"/>
              <a:tabLst>
                <a:tab pos="892175" algn="l"/>
              </a:tabLst>
            </a:pPr>
            <a:r>
              <a:rPr lang="en-US" altLang="zh-CN" sz="1550" dirty="0" smtClean="0">
                <a:solidFill>
                  <a:srgbClr val="231F20"/>
                </a:solidFill>
                <a:latin typeface="Times New Roman" panose="02020603050405020304"/>
                <a:cs typeface="Times New Roman" panose="02020603050405020304"/>
              </a:rPr>
              <a:t>According </a:t>
            </a:r>
            <a:r>
              <a:rPr lang="en-US" altLang="zh-CN" sz="1550" dirty="0">
                <a:solidFill>
                  <a:srgbClr val="231F20"/>
                </a:solidFill>
                <a:latin typeface="Times New Roman" panose="02020603050405020304"/>
                <a:cs typeface="Times New Roman" panose="02020603050405020304"/>
              </a:rPr>
              <a:t>to the </a:t>
            </a:r>
            <a:r>
              <a:rPr lang="en-US" altLang="zh-CN" sz="1550" spc="5" dirty="0">
                <a:solidFill>
                  <a:srgbClr val="231F20"/>
                </a:solidFill>
                <a:latin typeface="Times New Roman" panose="02020603050405020304"/>
                <a:cs typeface="Times New Roman" panose="02020603050405020304"/>
              </a:rPr>
              <a:t>trend </a:t>
            </a:r>
            <a:r>
              <a:rPr lang="en-US" altLang="zh-CN" sz="1550" dirty="0">
                <a:solidFill>
                  <a:srgbClr val="231F20"/>
                </a:solidFill>
                <a:latin typeface="Times New Roman" panose="02020603050405020304"/>
                <a:cs typeface="Times New Roman" panose="02020603050405020304"/>
              </a:rPr>
              <a:t>in device scaling observed by </a:t>
            </a:r>
            <a:r>
              <a:rPr lang="en-US" altLang="zh-CN" sz="1550" spc="-15" dirty="0">
                <a:solidFill>
                  <a:srgbClr val="231F20"/>
                </a:solidFill>
                <a:latin typeface="Times New Roman" panose="02020603050405020304"/>
                <a:cs typeface="Times New Roman" panose="02020603050405020304"/>
              </a:rPr>
              <a:t>Moore’s</a:t>
            </a:r>
            <a:r>
              <a:rPr lang="en-US" altLang="zh-CN" sz="1550" spc="-245" dirty="0">
                <a:solidFill>
                  <a:srgbClr val="231F20"/>
                </a:solidFill>
                <a:latin typeface="Times New Roman" panose="02020603050405020304"/>
                <a:cs typeface="Times New Roman" panose="02020603050405020304"/>
              </a:rPr>
              <a:t> </a:t>
            </a:r>
            <a:r>
              <a:rPr lang="en-US" altLang="zh-CN" sz="1550" spc="-20" dirty="0">
                <a:solidFill>
                  <a:srgbClr val="231F20"/>
                </a:solidFill>
                <a:latin typeface="Times New Roman" panose="02020603050405020304"/>
                <a:cs typeface="Times New Roman" panose="02020603050405020304"/>
              </a:rPr>
              <a:t>law,  </a:t>
            </a:r>
            <a:r>
              <a:rPr lang="en-US" altLang="zh-CN" sz="1550" dirty="0">
                <a:solidFill>
                  <a:srgbClr val="231F20"/>
                </a:solidFill>
                <a:latin typeface="Times New Roman" panose="02020603050405020304"/>
                <a:cs typeface="Times New Roman" panose="02020603050405020304"/>
              </a:rPr>
              <a:t>the number of </a:t>
            </a:r>
            <a:r>
              <a:rPr lang="en-US" altLang="zh-CN" sz="1550" spc="-5" dirty="0">
                <a:solidFill>
                  <a:srgbClr val="231F20"/>
                </a:solidFill>
                <a:latin typeface="Times New Roman" panose="02020603050405020304"/>
                <a:cs typeface="Times New Roman" panose="02020603050405020304"/>
              </a:rPr>
              <a:t>transistors </a:t>
            </a:r>
            <a:r>
              <a:rPr lang="en-US" altLang="zh-CN" sz="1550" dirty="0">
                <a:solidFill>
                  <a:srgbClr val="231F20"/>
                </a:solidFill>
                <a:latin typeface="Times New Roman" panose="02020603050405020304"/>
                <a:cs typeface="Times New Roman" panose="02020603050405020304"/>
              </a:rPr>
              <a:t>on a chip </a:t>
            </a:r>
            <a:r>
              <a:rPr lang="en-US" altLang="zh-CN" sz="1550" spc="-5" dirty="0">
                <a:solidFill>
                  <a:srgbClr val="231F20"/>
                </a:solidFill>
                <a:latin typeface="Times New Roman" panose="02020603050405020304"/>
                <a:cs typeface="Times New Roman" panose="02020603050405020304"/>
              </a:rPr>
              <a:t>in </a:t>
            </a:r>
            <a:r>
              <a:rPr lang="en-US" altLang="zh-CN" sz="1550" dirty="0">
                <a:solidFill>
                  <a:srgbClr val="231F20"/>
                </a:solidFill>
                <a:latin typeface="Times New Roman" panose="02020603050405020304"/>
                <a:cs typeface="Times New Roman" panose="02020603050405020304"/>
              </a:rPr>
              <a:t>2015 should be how </a:t>
            </a:r>
            <a:r>
              <a:rPr lang="en-US" altLang="zh-CN" sz="1550" spc="5" dirty="0">
                <a:solidFill>
                  <a:srgbClr val="231F20"/>
                </a:solidFill>
                <a:latin typeface="Times New Roman" panose="02020603050405020304"/>
                <a:cs typeface="Times New Roman" panose="02020603050405020304"/>
              </a:rPr>
              <a:t>many </a:t>
            </a:r>
            <a:r>
              <a:rPr lang="en-US" altLang="zh-CN" sz="1550" dirty="0">
                <a:solidFill>
                  <a:srgbClr val="231F20"/>
                </a:solidFill>
                <a:latin typeface="Times New Roman" panose="02020603050405020304"/>
                <a:cs typeface="Times New Roman" panose="02020603050405020304"/>
              </a:rPr>
              <a:t>times the  number </a:t>
            </a:r>
            <a:r>
              <a:rPr lang="en-US" altLang="zh-CN" sz="1550" spc="-5" dirty="0">
                <a:solidFill>
                  <a:srgbClr val="231F20"/>
                </a:solidFill>
                <a:latin typeface="Times New Roman" panose="02020603050405020304"/>
                <a:cs typeface="Times New Roman" panose="02020603050405020304"/>
              </a:rPr>
              <a:t>in 2005</a:t>
            </a:r>
            <a:r>
              <a:rPr lang="en-US" altLang="zh-CN" sz="1550" spc="-5" dirty="0" smtClean="0">
                <a:solidFill>
                  <a:srgbClr val="231F20"/>
                </a:solidFill>
                <a:latin typeface="Times New Roman" panose="02020603050405020304"/>
                <a:cs typeface="Times New Roman" panose="02020603050405020304"/>
              </a:rPr>
              <a:t>?</a:t>
            </a:r>
            <a:endParaRPr kumimoji="0" lang="zh-CN" altLang="en-US" kern="0" dirty="0"/>
          </a:p>
        </p:txBody>
      </p:sp>
      <p:sp>
        <p:nvSpPr>
          <p:cNvPr id="6" name="矩形 5"/>
          <p:cNvSpPr/>
          <p:nvPr/>
        </p:nvSpPr>
        <p:spPr>
          <a:xfrm>
            <a:off x="910208" y="2852936"/>
            <a:ext cx="7694240" cy="2308324"/>
          </a:xfrm>
          <a:prstGeom prst="rect">
            <a:avLst/>
          </a:prstGeom>
        </p:spPr>
        <p:txBody>
          <a:bodyPr wrap="square">
            <a:spAutoFit/>
          </a:bodyPr>
          <a:lstStyle/>
          <a:p>
            <a:r>
              <a:rPr lang="en-US" altLang="zh-CN" b="0" dirty="0">
                <a:solidFill>
                  <a:srgbClr val="00B050"/>
                </a:solidFill>
                <a:latin typeface="+mn-lt"/>
              </a:rPr>
              <a:t>The ability of the microprocessor to </a:t>
            </a:r>
            <a:r>
              <a:rPr lang="en-US" altLang="zh-CN" b="0" dirty="0" smtClean="0">
                <a:solidFill>
                  <a:srgbClr val="00B050"/>
                </a:solidFill>
                <a:latin typeface="+mn-lt"/>
              </a:rPr>
              <a:t>ride the </a:t>
            </a:r>
            <a:r>
              <a:rPr lang="en-US" altLang="zh-CN" b="0" dirty="0">
                <a:solidFill>
                  <a:srgbClr val="00B050"/>
                </a:solidFill>
                <a:latin typeface="+mn-lt"/>
              </a:rPr>
              <a:t>improvements in integrated circuit technology led to a higher rate of </a:t>
            </a:r>
            <a:r>
              <a:rPr lang="en-US" altLang="zh-CN" b="0" dirty="0" smtClean="0">
                <a:solidFill>
                  <a:srgbClr val="00B050"/>
                </a:solidFill>
                <a:latin typeface="+mn-lt"/>
              </a:rPr>
              <a:t>performance improvement—roughly </a:t>
            </a:r>
            <a:r>
              <a:rPr lang="en-US" altLang="zh-CN" b="0" dirty="0">
                <a:solidFill>
                  <a:srgbClr val="00B050"/>
                </a:solidFill>
                <a:latin typeface="+mn-lt"/>
              </a:rPr>
              <a:t>35% growth per year</a:t>
            </a:r>
            <a:r>
              <a:rPr lang="en-US" altLang="zh-CN" b="0" dirty="0" smtClean="0">
                <a:solidFill>
                  <a:srgbClr val="00B050"/>
                </a:solidFill>
                <a:latin typeface="+mn-lt"/>
              </a:rPr>
              <a:t>.</a:t>
            </a:r>
            <a:endParaRPr lang="en-US" altLang="zh-CN" b="0" dirty="0" smtClean="0">
              <a:solidFill>
                <a:srgbClr val="00B050"/>
              </a:solidFill>
              <a:latin typeface="+mn-lt"/>
            </a:endParaRPr>
          </a:p>
          <a:p>
            <a:r>
              <a:rPr lang="en-US" altLang="zh-CN" b="0" dirty="0">
                <a:solidFill>
                  <a:srgbClr val="00B050"/>
                </a:solidFill>
                <a:latin typeface="+mn-lt"/>
              </a:rPr>
              <a:t>Integrated circuit logic technology—Transistor density increases by </a:t>
            </a:r>
            <a:r>
              <a:rPr lang="en-US" altLang="zh-CN" b="0" dirty="0" smtClean="0">
                <a:solidFill>
                  <a:srgbClr val="00B050"/>
                </a:solidFill>
                <a:latin typeface="+mn-lt"/>
              </a:rPr>
              <a:t>about 35</a:t>
            </a:r>
            <a:r>
              <a:rPr lang="en-US" altLang="zh-CN" b="0" dirty="0">
                <a:solidFill>
                  <a:srgbClr val="00B050"/>
                </a:solidFill>
                <a:latin typeface="+mn-lt"/>
              </a:rPr>
              <a:t>% per </a:t>
            </a:r>
            <a:r>
              <a:rPr lang="en-US" altLang="zh-CN" b="0" dirty="0" smtClean="0">
                <a:solidFill>
                  <a:srgbClr val="00B050"/>
                </a:solidFill>
                <a:latin typeface="+mn-lt"/>
              </a:rPr>
              <a:t>year.</a:t>
            </a:r>
            <a:endParaRPr lang="zh-CN" altLang="en-US" b="0" dirty="0">
              <a:solidFill>
                <a:srgbClr val="00B050"/>
              </a:solidFill>
              <a:latin typeface="+mn-lt"/>
            </a:endParaRPr>
          </a:p>
        </p:txBody>
      </p:sp>
      <p:sp>
        <p:nvSpPr>
          <p:cNvPr id="7" name="矩形 6"/>
          <p:cNvSpPr/>
          <p:nvPr/>
        </p:nvSpPr>
        <p:spPr>
          <a:xfrm>
            <a:off x="914819" y="5305275"/>
            <a:ext cx="4248472" cy="400110"/>
          </a:xfrm>
          <a:prstGeom prst="rect">
            <a:avLst/>
          </a:prstGeom>
        </p:spPr>
        <p:txBody>
          <a:bodyPr wrap="square">
            <a:spAutoFit/>
          </a:bodyPr>
          <a:lstStyle/>
          <a:p>
            <a:pPr marL="241300" indent="-228600">
              <a:spcBef>
                <a:spcPts val="0"/>
              </a:spcBef>
              <a:buAutoNum type="alphaLcPeriod"/>
              <a:tabLst>
                <a:tab pos="494665" algn="l"/>
                <a:tab pos="791845" algn="l"/>
              </a:tabLst>
            </a:pPr>
            <a:r>
              <a:rPr lang="en-US" altLang="zh-CN" sz="2000" dirty="0" smtClean="0">
                <a:solidFill>
                  <a:srgbClr val="00B050"/>
                </a:solidFill>
                <a:latin typeface="+mn-lt"/>
                <a:cs typeface="Times New Roman" panose="02020603050405020304"/>
              </a:rPr>
              <a:t>(</a:t>
            </a:r>
            <a:r>
              <a:rPr lang="en-US" altLang="zh-CN" sz="2000" dirty="0">
                <a:solidFill>
                  <a:srgbClr val="00B050"/>
                </a:solidFill>
                <a:latin typeface="+mn-lt"/>
                <a:cs typeface="Times New Roman" panose="02020603050405020304"/>
              </a:rPr>
              <a:t>1.35)</a:t>
            </a:r>
            <a:r>
              <a:rPr lang="en-US" altLang="zh-CN" sz="2000" baseline="29000" dirty="0">
                <a:solidFill>
                  <a:srgbClr val="00B050"/>
                </a:solidFill>
                <a:latin typeface="+mn-lt"/>
                <a:cs typeface="Times New Roman" panose="02020603050405020304"/>
              </a:rPr>
              <a:t>10 </a:t>
            </a:r>
            <a:r>
              <a:rPr lang="en-US" altLang="zh-CN" sz="2000" dirty="0">
                <a:solidFill>
                  <a:srgbClr val="00B050"/>
                </a:solidFill>
                <a:latin typeface="+mn-lt"/>
                <a:cs typeface="Times New Roman" panose="02020603050405020304"/>
              </a:rPr>
              <a:t>= approximately</a:t>
            </a:r>
            <a:r>
              <a:rPr lang="en-US" altLang="zh-CN" sz="2000" spc="25" dirty="0">
                <a:solidFill>
                  <a:srgbClr val="00B050"/>
                </a:solidFill>
                <a:latin typeface="+mn-lt"/>
                <a:cs typeface="Times New Roman" panose="02020603050405020304"/>
              </a:rPr>
              <a:t> </a:t>
            </a:r>
            <a:r>
              <a:rPr lang="en-US" altLang="zh-CN" sz="2000" spc="5" dirty="0" smtClean="0">
                <a:solidFill>
                  <a:srgbClr val="00B050"/>
                </a:solidFill>
                <a:latin typeface="+mn-lt"/>
                <a:cs typeface="Times New Roman" panose="02020603050405020304"/>
              </a:rPr>
              <a:t>20.1</a:t>
            </a:r>
            <a:endParaRPr lang="en-US" altLang="zh-CN" sz="2000" dirty="0">
              <a:solidFill>
                <a:srgbClr val="00B050"/>
              </a:solidFill>
              <a:latin typeface="+mn-lt"/>
              <a:cs typeface="Times New Roman" panose="02020603050405020304"/>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08448" cy="4523997"/>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1.8 </a:t>
            </a:r>
            <a:r>
              <a:rPr lang="en-US" altLang="zh-CN" sz="1550" spc="-5" dirty="0" smtClean="0">
                <a:solidFill>
                  <a:srgbClr val="231F20"/>
                </a:solidFill>
                <a:latin typeface="Times New Roman" panose="02020603050405020304"/>
                <a:cs typeface="Times New Roman" panose="02020603050405020304"/>
              </a:rPr>
              <a:t>One </a:t>
            </a:r>
            <a:r>
              <a:rPr lang="en-US" altLang="zh-CN" sz="1550" dirty="0">
                <a:solidFill>
                  <a:srgbClr val="231F20"/>
                </a:solidFill>
                <a:latin typeface="Times New Roman" panose="02020603050405020304"/>
                <a:cs typeface="Times New Roman" panose="02020603050405020304"/>
              </a:rPr>
              <a:t>challenge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architects is that the </a:t>
            </a:r>
            <a:r>
              <a:rPr lang="en-US" altLang="zh-CN" sz="1550" spc="-5" dirty="0">
                <a:solidFill>
                  <a:srgbClr val="231F20"/>
                </a:solidFill>
                <a:latin typeface="Times New Roman" panose="02020603050405020304"/>
                <a:cs typeface="Times New Roman" panose="02020603050405020304"/>
              </a:rPr>
              <a:t>design </a:t>
            </a:r>
            <a:r>
              <a:rPr lang="en-US" altLang="zh-CN" sz="1550" dirty="0" smtClean="0">
                <a:solidFill>
                  <a:srgbClr val="231F20"/>
                </a:solidFill>
                <a:latin typeface="Times New Roman" panose="02020603050405020304"/>
                <a:cs typeface="Times New Roman" panose="02020603050405020304"/>
              </a:rPr>
              <a:t>created </a:t>
            </a:r>
            <a:r>
              <a:rPr lang="en-US" altLang="zh-CN" sz="1550" dirty="0">
                <a:solidFill>
                  <a:srgbClr val="231F20"/>
                </a:solidFill>
                <a:latin typeface="Times New Roman" panose="02020603050405020304"/>
                <a:cs typeface="Times New Roman" panose="02020603050405020304"/>
              </a:rPr>
              <a:t>today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require </a:t>
            </a:r>
            <a:r>
              <a:rPr lang="en-US" altLang="zh-CN" sz="1550" spc="-5" dirty="0">
                <a:solidFill>
                  <a:srgbClr val="231F20"/>
                </a:solidFill>
                <a:latin typeface="Times New Roman" panose="02020603050405020304"/>
                <a:cs typeface="Times New Roman" panose="02020603050405020304"/>
              </a:rPr>
              <a:t>several </a:t>
            </a:r>
            <a:r>
              <a:rPr lang="en-US" altLang="zh-CN" sz="1550" dirty="0">
                <a:solidFill>
                  <a:srgbClr val="231F20"/>
                </a:solidFill>
                <a:latin typeface="Times New Roman" panose="02020603050405020304"/>
                <a:cs typeface="Times New Roman" panose="02020603050405020304"/>
              </a:rPr>
              <a:t>years of implementation, verification,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testing  </a:t>
            </a:r>
            <a:r>
              <a:rPr lang="en-US" altLang="zh-CN" sz="1550" spc="-5" dirty="0">
                <a:solidFill>
                  <a:srgbClr val="231F20"/>
                </a:solidFill>
                <a:latin typeface="Times New Roman" panose="02020603050405020304"/>
                <a:cs typeface="Times New Roman" panose="02020603050405020304"/>
              </a:rPr>
              <a:t>before </a:t>
            </a:r>
            <a:r>
              <a:rPr lang="en-US" altLang="zh-CN" sz="1550" dirty="0">
                <a:solidFill>
                  <a:srgbClr val="231F20"/>
                </a:solidFill>
                <a:latin typeface="Times New Roman" panose="02020603050405020304"/>
                <a:cs typeface="Times New Roman" panose="02020603050405020304"/>
              </a:rPr>
              <a:t>appearing </a:t>
            </a:r>
            <a:r>
              <a:rPr lang="en-US" altLang="zh-CN" sz="1550" spc="-5" dirty="0">
                <a:solidFill>
                  <a:srgbClr val="231F20"/>
                </a:solidFill>
                <a:latin typeface="Times New Roman" panose="02020603050405020304"/>
                <a:cs typeface="Times New Roman" panose="02020603050405020304"/>
              </a:rPr>
              <a:t>on </a:t>
            </a:r>
            <a:r>
              <a:rPr lang="en-US" altLang="zh-CN" sz="1550" dirty="0">
                <a:solidFill>
                  <a:srgbClr val="231F20"/>
                </a:solidFill>
                <a:latin typeface="Times New Roman" panose="02020603050405020304"/>
                <a:cs typeface="Times New Roman" panose="02020603050405020304"/>
              </a:rPr>
              <a:t>the market. This means that the architect must </a:t>
            </a:r>
            <a:r>
              <a:rPr lang="en-US" altLang="zh-CN" sz="1550" spc="-5" dirty="0">
                <a:solidFill>
                  <a:srgbClr val="231F20"/>
                </a:solidFill>
                <a:latin typeface="Times New Roman" panose="02020603050405020304"/>
                <a:cs typeface="Times New Roman" panose="02020603050405020304"/>
              </a:rPr>
              <a:t>project </a:t>
            </a:r>
            <a:r>
              <a:rPr lang="en-US" altLang="zh-CN" sz="1550" dirty="0">
                <a:solidFill>
                  <a:srgbClr val="231F20"/>
                </a:solidFill>
                <a:latin typeface="Times New Roman" panose="02020603050405020304"/>
                <a:cs typeface="Times New Roman" panose="02020603050405020304"/>
              </a:rPr>
              <a:t>what  the technology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like several years in advance. Sometimes, this is </a:t>
            </a:r>
            <a:r>
              <a:rPr lang="en-US" altLang="zh-CN" sz="1550" spc="-5" dirty="0">
                <a:solidFill>
                  <a:srgbClr val="231F20"/>
                </a:solidFill>
                <a:latin typeface="Times New Roman" panose="02020603050405020304"/>
                <a:cs typeface="Times New Roman" panose="02020603050405020304"/>
              </a:rPr>
              <a:t>difficult  to</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do.</a:t>
            </a:r>
            <a:endParaRPr lang="en-US" altLang="zh-CN" sz="1550" dirty="0">
              <a:latin typeface="Times New Roman" panose="02020603050405020304"/>
              <a:cs typeface="Times New Roman" panose="02020603050405020304"/>
            </a:endParaRPr>
          </a:p>
          <a:p>
            <a:pPr marL="937260" marR="8890" lvl="2" indent="-342900" algn="just">
              <a:lnSpc>
                <a:spcPct val="101000"/>
              </a:lnSpc>
              <a:spcBef>
                <a:spcPts val="620"/>
              </a:spcBef>
              <a:buFont typeface="+mj-lt"/>
              <a:buAutoNum type="alphaLcPeriod" startAt="2"/>
              <a:tabLst>
                <a:tab pos="892175" algn="l"/>
              </a:tabLst>
            </a:pPr>
            <a:r>
              <a:rPr lang="en-US" altLang="zh-CN" sz="1550" spc="-5" dirty="0" smtClean="0">
                <a:solidFill>
                  <a:srgbClr val="231F20"/>
                </a:solidFill>
                <a:latin typeface="Times New Roman" panose="02020603050405020304"/>
                <a:cs typeface="Times New Roman" panose="02020603050405020304"/>
              </a:rPr>
              <a:t>The </a:t>
            </a:r>
            <a:r>
              <a:rPr lang="en-US" altLang="zh-CN" sz="1550" dirty="0">
                <a:solidFill>
                  <a:srgbClr val="231F20"/>
                </a:solidFill>
                <a:latin typeface="Times New Roman" panose="02020603050405020304"/>
                <a:cs typeface="Times New Roman" panose="02020603050405020304"/>
              </a:rPr>
              <a:t>increase in clock rates once mirrored this </a:t>
            </a:r>
            <a:r>
              <a:rPr lang="en-US" altLang="zh-CN" sz="1550" spc="-5" dirty="0">
                <a:solidFill>
                  <a:srgbClr val="231F20"/>
                </a:solidFill>
                <a:latin typeface="Times New Roman" panose="02020603050405020304"/>
                <a:cs typeface="Times New Roman" panose="02020603050405020304"/>
              </a:rPr>
              <a:t>trend. </a:t>
            </a:r>
            <a:r>
              <a:rPr lang="en-US" altLang="zh-CN" sz="1550" dirty="0">
                <a:solidFill>
                  <a:srgbClr val="231F20"/>
                </a:solidFill>
                <a:latin typeface="Times New Roman" panose="02020603050405020304"/>
                <a:cs typeface="Times New Roman" panose="02020603050405020304"/>
              </a:rPr>
              <a:t>Had </a:t>
            </a:r>
            <a:r>
              <a:rPr lang="en-US" altLang="zh-CN" sz="1550" spc="-5" dirty="0">
                <a:solidFill>
                  <a:srgbClr val="231F20"/>
                </a:solidFill>
                <a:latin typeface="Times New Roman" panose="02020603050405020304"/>
                <a:cs typeface="Times New Roman" panose="02020603050405020304"/>
              </a:rPr>
              <a:t>clock  </a:t>
            </a:r>
            <a:r>
              <a:rPr lang="en-US" altLang="zh-CN" sz="1550" dirty="0">
                <a:solidFill>
                  <a:srgbClr val="231F20"/>
                </a:solidFill>
                <a:latin typeface="Times New Roman" panose="02020603050405020304"/>
                <a:cs typeface="Times New Roman" panose="02020603050405020304"/>
              </a:rPr>
              <a:t>rates continued to climb at the same rate </a:t>
            </a:r>
            <a:r>
              <a:rPr lang="en-US" altLang="zh-CN" sz="1550" spc="-10" dirty="0">
                <a:solidFill>
                  <a:srgbClr val="231F20"/>
                </a:solidFill>
                <a:latin typeface="Times New Roman" panose="02020603050405020304"/>
                <a:cs typeface="Times New Roman" panose="02020603050405020304"/>
              </a:rPr>
              <a:t>as </a:t>
            </a:r>
            <a:r>
              <a:rPr lang="en-US" altLang="zh-CN" sz="1550" dirty="0">
                <a:solidFill>
                  <a:srgbClr val="231F20"/>
                </a:solidFill>
                <a:latin typeface="Times New Roman" panose="02020603050405020304"/>
                <a:cs typeface="Times New Roman" panose="02020603050405020304"/>
              </a:rPr>
              <a:t>in the 1990s, approximately how  </a:t>
            </a:r>
            <a:r>
              <a:rPr lang="en-US" altLang="zh-CN" sz="1550" spc="-5" dirty="0">
                <a:solidFill>
                  <a:srgbClr val="231F20"/>
                </a:solidFill>
                <a:latin typeface="Times New Roman" panose="02020603050405020304"/>
                <a:cs typeface="Times New Roman" panose="02020603050405020304"/>
              </a:rPr>
              <a:t>fast would </a:t>
            </a:r>
            <a:r>
              <a:rPr lang="en-US" altLang="zh-CN" sz="1550" dirty="0">
                <a:solidFill>
                  <a:srgbClr val="231F20"/>
                </a:solidFill>
                <a:latin typeface="Times New Roman" panose="02020603050405020304"/>
                <a:cs typeface="Times New Roman" panose="02020603050405020304"/>
              </a:rPr>
              <a:t>clock rates be in</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2015</a:t>
            </a:r>
            <a:r>
              <a:rPr lang="en-US" altLang="zh-CN" sz="1550" spc="-5" dirty="0" smtClean="0">
                <a:solidFill>
                  <a:srgbClr val="231F20"/>
                </a:solidFill>
                <a:latin typeface="Times New Roman" panose="02020603050405020304"/>
                <a:cs typeface="Times New Roman" panose="02020603050405020304"/>
              </a:rPr>
              <a:t>?</a:t>
            </a:r>
            <a:endParaRPr kumimoji="0" lang="zh-CN" altLang="en-US" kern="0" dirty="0"/>
          </a:p>
        </p:txBody>
      </p:sp>
      <p:sp>
        <p:nvSpPr>
          <p:cNvPr id="4" name="矩形 3"/>
          <p:cNvSpPr/>
          <p:nvPr/>
        </p:nvSpPr>
        <p:spPr>
          <a:xfrm>
            <a:off x="1259632" y="3101712"/>
            <a:ext cx="4752528" cy="400110"/>
          </a:xfrm>
          <a:prstGeom prst="rect">
            <a:avLst/>
          </a:prstGeom>
        </p:spPr>
        <p:txBody>
          <a:bodyPr wrap="square">
            <a:spAutoFit/>
          </a:bodyPr>
          <a:lstStyle/>
          <a:p>
            <a:pPr marL="12700">
              <a:spcBef>
                <a:spcPts val="0"/>
              </a:spcBef>
              <a:tabLst>
                <a:tab pos="494665" algn="l"/>
                <a:tab pos="791845" algn="l"/>
              </a:tabLst>
            </a:pPr>
            <a:r>
              <a:rPr lang="en-US" altLang="zh-CN" sz="2000" dirty="0" smtClean="0">
                <a:solidFill>
                  <a:srgbClr val="00B050"/>
                </a:solidFill>
                <a:latin typeface="Times New Roman" panose="02020603050405020304"/>
                <a:cs typeface="Times New Roman" panose="02020603050405020304"/>
              </a:rPr>
              <a:t>3200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a:t>
            </a:r>
            <a:r>
              <a:rPr lang="en-US" altLang="zh-CN" sz="2000" spc="5" dirty="0" smtClean="0">
                <a:solidFill>
                  <a:srgbClr val="00B050"/>
                </a:solidFill>
                <a:latin typeface="Times New Roman" panose="02020603050405020304"/>
                <a:cs typeface="Times New Roman" panose="02020603050405020304"/>
              </a:rPr>
              <a:t>1.4)</a:t>
            </a:r>
            <a:r>
              <a:rPr lang="en-US" altLang="zh-CN" sz="2000" spc="7" baseline="31000" dirty="0" smtClean="0">
                <a:solidFill>
                  <a:srgbClr val="00B050"/>
                </a:solidFill>
                <a:latin typeface="Times New Roman" panose="02020603050405020304"/>
                <a:cs typeface="Times New Roman" panose="02020603050405020304"/>
              </a:rPr>
              <a:t>12 </a:t>
            </a:r>
            <a:r>
              <a:rPr lang="en-US" altLang="zh-CN" sz="2000" dirty="0">
                <a:solidFill>
                  <a:srgbClr val="00B050"/>
                </a:solidFill>
                <a:latin typeface="Times New Roman" panose="02020603050405020304"/>
                <a:cs typeface="Times New Roman" panose="02020603050405020304"/>
              </a:rPr>
              <a:t>= approximately</a:t>
            </a:r>
            <a:r>
              <a:rPr lang="en-US" altLang="zh-CN" sz="2000" spc="60"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181,420.5</a:t>
            </a:r>
            <a:endParaRPr lang="en-US" altLang="zh-CN" sz="2000" dirty="0">
              <a:solidFill>
                <a:srgbClr val="00B050"/>
              </a:solidFill>
              <a:latin typeface="Times New Roman" panose="02020603050405020304"/>
              <a:cs typeface="Times New Roman" panose="02020603050405020304"/>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08448" cy="4523997"/>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1.8 </a:t>
            </a:r>
            <a:r>
              <a:rPr lang="en-US" altLang="zh-CN" sz="1550" spc="-5" dirty="0" smtClean="0">
                <a:solidFill>
                  <a:srgbClr val="231F20"/>
                </a:solidFill>
                <a:latin typeface="Times New Roman" panose="02020603050405020304"/>
                <a:cs typeface="Times New Roman" panose="02020603050405020304"/>
              </a:rPr>
              <a:t>One </a:t>
            </a:r>
            <a:r>
              <a:rPr lang="en-US" altLang="zh-CN" sz="1550" dirty="0">
                <a:solidFill>
                  <a:srgbClr val="231F20"/>
                </a:solidFill>
                <a:latin typeface="Times New Roman" panose="02020603050405020304"/>
                <a:cs typeface="Times New Roman" panose="02020603050405020304"/>
              </a:rPr>
              <a:t>challenge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architects is that the </a:t>
            </a:r>
            <a:r>
              <a:rPr lang="en-US" altLang="zh-CN" sz="1550" spc="-5" dirty="0">
                <a:solidFill>
                  <a:srgbClr val="231F20"/>
                </a:solidFill>
                <a:latin typeface="Times New Roman" panose="02020603050405020304"/>
                <a:cs typeface="Times New Roman" panose="02020603050405020304"/>
              </a:rPr>
              <a:t>design </a:t>
            </a:r>
            <a:r>
              <a:rPr lang="en-US" altLang="zh-CN" sz="1550" dirty="0" smtClean="0">
                <a:solidFill>
                  <a:srgbClr val="231F20"/>
                </a:solidFill>
                <a:latin typeface="Times New Roman" panose="02020603050405020304"/>
                <a:cs typeface="Times New Roman" panose="02020603050405020304"/>
              </a:rPr>
              <a:t>created </a:t>
            </a:r>
            <a:r>
              <a:rPr lang="en-US" altLang="zh-CN" sz="1550" dirty="0">
                <a:solidFill>
                  <a:srgbClr val="231F20"/>
                </a:solidFill>
                <a:latin typeface="Times New Roman" panose="02020603050405020304"/>
                <a:cs typeface="Times New Roman" panose="02020603050405020304"/>
              </a:rPr>
              <a:t>today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require </a:t>
            </a:r>
            <a:r>
              <a:rPr lang="en-US" altLang="zh-CN" sz="1550" spc="-5" dirty="0">
                <a:solidFill>
                  <a:srgbClr val="231F20"/>
                </a:solidFill>
                <a:latin typeface="Times New Roman" panose="02020603050405020304"/>
                <a:cs typeface="Times New Roman" panose="02020603050405020304"/>
              </a:rPr>
              <a:t>several </a:t>
            </a:r>
            <a:r>
              <a:rPr lang="en-US" altLang="zh-CN" sz="1550" dirty="0">
                <a:solidFill>
                  <a:srgbClr val="231F20"/>
                </a:solidFill>
                <a:latin typeface="Times New Roman" panose="02020603050405020304"/>
                <a:cs typeface="Times New Roman" panose="02020603050405020304"/>
              </a:rPr>
              <a:t>years of implementation, verification,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testing  </a:t>
            </a:r>
            <a:r>
              <a:rPr lang="en-US" altLang="zh-CN" sz="1550" spc="-5" dirty="0">
                <a:solidFill>
                  <a:srgbClr val="231F20"/>
                </a:solidFill>
                <a:latin typeface="Times New Roman" panose="02020603050405020304"/>
                <a:cs typeface="Times New Roman" panose="02020603050405020304"/>
              </a:rPr>
              <a:t>before </a:t>
            </a:r>
            <a:r>
              <a:rPr lang="en-US" altLang="zh-CN" sz="1550" dirty="0">
                <a:solidFill>
                  <a:srgbClr val="231F20"/>
                </a:solidFill>
                <a:latin typeface="Times New Roman" panose="02020603050405020304"/>
                <a:cs typeface="Times New Roman" panose="02020603050405020304"/>
              </a:rPr>
              <a:t>appearing </a:t>
            </a:r>
            <a:r>
              <a:rPr lang="en-US" altLang="zh-CN" sz="1550" spc="-5" dirty="0">
                <a:solidFill>
                  <a:srgbClr val="231F20"/>
                </a:solidFill>
                <a:latin typeface="Times New Roman" panose="02020603050405020304"/>
                <a:cs typeface="Times New Roman" panose="02020603050405020304"/>
              </a:rPr>
              <a:t>on </a:t>
            </a:r>
            <a:r>
              <a:rPr lang="en-US" altLang="zh-CN" sz="1550" dirty="0">
                <a:solidFill>
                  <a:srgbClr val="231F20"/>
                </a:solidFill>
                <a:latin typeface="Times New Roman" panose="02020603050405020304"/>
                <a:cs typeface="Times New Roman" panose="02020603050405020304"/>
              </a:rPr>
              <a:t>the market. This means that the architect must </a:t>
            </a:r>
            <a:r>
              <a:rPr lang="en-US" altLang="zh-CN" sz="1550" spc="-5" dirty="0">
                <a:solidFill>
                  <a:srgbClr val="231F20"/>
                </a:solidFill>
                <a:latin typeface="Times New Roman" panose="02020603050405020304"/>
                <a:cs typeface="Times New Roman" panose="02020603050405020304"/>
              </a:rPr>
              <a:t>project </a:t>
            </a:r>
            <a:r>
              <a:rPr lang="en-US" altLang="zh-CN" sz="1550" dirty="0">
                <a:solidFill>
                  <a:srgbClr val="231F20"/>
                </a:solidFill>
                <a:latin typeface="Times New Roman" panose="02020603050405020304"/>
                <a:cs typeface="Times New Roman" panose="02020603050405020304"/>
              </a:rPr>
              <a:t>what  the technology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like several years in advance. Sometimes, this is </a:t>
            </a:r>
            <a:r>
              <a:rPr lang="en-US" altLang="zh-CN" sz="1550" spc="-5" dirty="0">
                <a:solidFill>
                  <a:srgbClr val="231F20"/>
                </a:solidFill>
                <a:latin typeface="Times New Roman" panose="02020603050405020304"/>
                <a:cs typeface="Times New Roman" panose="02020603050405020304"/>
              </a:rPr>
              <a:t>difficult  to</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do.</a:t>
            </a:r>
            <a:endParaRPr lang="en-US" altLang="zh-CN" sz="1550" dirty="0">
              <a:latin typeface="Times New Roman" panose="02020603050405020304"/>
              <a:cs typeface="Times New Roman" panose="02020603050405020304"/>
            </a:endParaRPr>
          </a:p>
          <a:p>
            <a:pPr marL="937260" marR="9525" lvl="2" indent="-342900" algn="just">
              <a:lnSpc>
                <a:spcPct val="101000"/>
              </a:lnSpc>
              <a:spcBef>
                <a:spcPts val="615"/>
              </a:spcBef>
              <a:buFont typeface="+mj-lt"/>
              <a:buAutoNum type="alphaLcPeriod" startAt="3"/>
              <a:tabLst>
                <a:tab pos="892175" algn="l"/>
              </a:tabLst>
            </a:pPr>
            <a:r>
              <a:rPr lang="en-US" altLang="zh-CN" sz="1550" dirty="0" smtClean="0">
                <a:solidFill>
                  <a:srgbClr val="231F20"/>
                </a:solidFill>
                <a:latin typeface="Times New Roman" panose="02020603050405020304"/>
                <a:cs typeface="Times New Roman" panose="02020603050405020304"/>
              </a:rPr>
              <a:t>At </a:t>
            </a:r>
            <a:r>
              <a:rPr lang="en-US" altLang="zh-CN" sz="1550" spc="-5" dirty="0">
                <a:solidFill>
                  <a:srgbClr val="231F20"/>
                </a:solidFill>
                <a:latin typeface="Times New Roman" panose="02020603050405020304"/>
                <a:cs typeface="Times New Roman" panose="02020603050405020304"/>
              </a:rPr>
              <a:t>the current rate </a:t>
            </a:r>
            <a:r>
              <a:rPr lang="en-US" altLang="zh-CN" sz="1550" dirty="0">
                <a:solidFill>
                  <a:srgbClr val="231F20"/>
                </a:solidFill>
                <a:latin typeface="Times New Roman" panose="02020603050405020304"/>
                <a:cs typeface="Times New Roman" panose="02020603050405020304"/>
              </a:rPr>
              <a:t>of increase, what </a:t>
            </a:r>
            <a:r>
              <a:rPr lang="en-US" altLang="zh-CN" sz="1550" spc="-5" dirty="0">
                <a:solidFill>
                  <a:srgbClr val="231F20"/>
                </a:solidFill>
                <a:latin typeface="Times New Roman" panose="02020603050405020304"/>
                <a:cs typeface="Times New Roman" panose="02020603050405020304"/>
              </a:rPr>
              <a:t>are </a:t>
            </a:r>
            <a:r>
              <a:rPr lang="en-US" altLang="zh-CN" sz="1550" dirty="0">
                <a:solidFill>
                  <a:srgbClr val="231F20"/>
                </a:solidFill>
                <a:latin typeface="Times New Roman" panose="02020603050405020304"/>
                <a:cs typeface="Times New Roman" panose="02020603050405020304"/>
              </a:rPr>
              <a:t>the clock rates </a:t>
            </a:r>
            <a:r>
              <a:rPr lang="en-US" altLang="zh-CN" sz="1550" spc="-5" dirty="0">
                <a:solidFill>
                  <a:srgbClr val="231F20"/>
                </a:solidFill>
                <a:latin typeface="Times New Roman" panose="02020603050405020304"/>
                <a:cs typeface="Times New Roman" panose="02020603050405020304"/>
              </a:rPr>
              <a:t>now </a:t>
            </a:r>
            <a:r>
              <a:rPr lang="en-US" altLang="zh-CN" sz="1550" spc="-5" dirty="0" smtClean="0">
                <a:solidFill>
                  <a:srgbClr val="231F20"/>
                </a:solidFill>
                <a:latin typeface="Times New Roman" panose="02020603050405020304"/>
                <a:cs typeface="Times New Roman" panose="02020603050405020304"/>
              </a:rPr>
              <a:t>pro</a:t>
            </a:r>
            <a:r>
              <a:rPr lang="en-US" altLang="zh-CN" sz="1550" dirty="0" smtClean="0">
                <a:solidFill>
                  <a:srgbClr val="231F20"/>
                </a:solidFill>
                <a:latin typeface="Times New Roman" panose="02020603050405020304"/>
                <a:cs typeface="Times New Roman" panose="02020603050405020304"/>
              </a:rPr>
              <a:t>jected </a:t>
            </a:r>
            <a:r>
              <a:rPr lang="en-US" altLang="zh-CN" sz="1550" dirty="0">
                <a:solidFill>
                  <a:srgbClr val="231F20"/>
                </a:solidFill>
                <a:latin typeface="Times New Roman" panose="02020603050405020304"/>
                <a:cs typeface="Times New Roman" panose="02020603050405020304"/>
              </a:rPr>
              <a:t>to be in</a:t>
            </a:r>
            <a:r>
              <a:rPr lang="en-US" altLang="zh-CN" sz="1550" spc="-5" dirty="0">
                <a:solidFill>
                  <a:srgbClr val="231F20"/>
                </a:solidFill>
                <a:latin typeface="Times New Roman" panose="02020603050405020304"/>
                <a:cs typeface="Times New Roman" panose="02020603050405020304"/>
              </a:rPr>
              <a:t> 2015</a:t>
            </a:r>
            <a:r>
              <a:rPr lang="en-US" altLang="zh-CN" sz="1550" spc="-5" dirty="0" smtClean="0">
                <a:solidFill>
                  <a:srgbClr val="231F20"/>
                </a:solidFill>
                <a:latin typeface="Times New Roman" panose="02020603050405020304"/>
                <a:cs typeface="Times New Roman" panose="02020603050405020304"/>
              </a:rPr>
              <a:t>?</a:t>
            </a:r>
            <a:endParaRPr kumimoji="0" lang="zh-CN" altLang="en-US" kern="0" dirty="0"/>
          </a:p>
        </p:txBody>
      </p:sp>
      <p:sp>
        <p:nvSpPr>
          <p:cNvPr id="4" name="矩形 3"/>
          <p:cNvSpPr/>
          <p:nvPr/>
        </p:nvSpPr>
        <p:spPr>
          <a:xfrm>
            <a:off x="929089" y="2880943"/>
            <a:ext cx="7704856" cy="400110"/>
          </a:xfrm>
          <a:prstGeom prst="rect">
            <a:avLst/>
          </a:prstGeom>
        </p:spPr>
        <p:txBody>
          <a:bodyPr wrap="square">
            <a:spAutoFit/>
          </a:bodyPr>
          <a:lstStyle/>
          <a:p>
            <a:pPr marL="355600" indent="-342900">
              <a:spcBef>
                <a:spcPts val="0"/>
              </a:spcBef>
              <a:buFont typeface="+mj-lt"/>
              <a:buAutoNum type="alphaLcPeriod" startAt="3"/>
              <a:tabLst>
                <a:tab pos="494665" algn="l"/>
                <a:tab pos="791845" algn="l"/>
              </a:tabLst>
            </a:pPr>
            <a:r>
              <a:rPr lang="en-US" altLang="zh-CN" sz="2000" dirty="0" smtClean="0">
                <a:solidFill>
                  <a:srgbClr val="00B050"/>
                </a:solidFill>
                <a:latin typeface="Times New Roman" panose="02020603050405020304"/>
                <a:cs typeface="Times New Roman" panose="02020603050405020304"/>
              </a:rPr>
              <a:t>3200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(1.01)</a:t>
            </a:r>
            <a:r>
              <a:rPr lang="en-US" altLang="zh-CN" sz="2000" baseline="29000" dirty="0">
                <a:solidFill>
                  <a:srgbClr val="00B050"/>
                </a:solidFill>
                <a:latin typeface="Times New Roman" panose="02020603050405020304"/>
                <a:cs typeface="Times New Roman" panose="02020603050405020304"/>
              </a:rPr>
              <a:t>12 </a:t>
            </a:r>
            <a:r>
              <a:rPr lang="en-US" altLang="zh-CN" sz="2000" dirty="0">
                <a:solidFill>
                  <a:srgbClr val="00B050"/>
                </a:solidFill>
                <a:latin typeface="Times New Roman" panose="02020603050405020304"/>
                <a:cs typeface="Times New Roman" panose="02020603050405020304"/>
              </a:rPr>
              <a:t>= approximately</a:t>
            </a:r>
            <a:r>
              <a:rPr lang="en-US" altLang="zh-CN" sz="2000" spc="-160"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3605.8</a:t>
            </a:r>
            <a:endParaRPr lang="en-US" altLang="zh-CN" sz="2000" dirty="0">
              <a:solidFill>
                <a:srgbClr val="00B050"/>
              </a:solidFill>
              <a:latin typeface="Times New Roman" panose="02020603050405020304"/>
              <a:cs typeface="Times New Roman" panose="02020603050405020304"/>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08448" cy="4523997"/>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1.8 </a:t>
            </a:r>
            <a:r>
              <a:rPr lang="en-US" altLang="zh-CN" sz="1550" spc="-5" dirty="0" smtClean="0">
                <a:solidFill>
                  <a:srgbClr val="231F20"/>
                </a:solidFill>
                <a:latin typeface="Times New Roman" panose="02020603050405020304"/>
                <a:cs typeface="Times New Roman" panose="02020603050405020304"/>
              </a:rPr>
              <a:t>One </a:t>
            </a:r>
            <a:r>
              <a:rPr lang="en-US" altLang="zh-CN" sz="1550" dirty="0">
                <a:solidFill>
                  <a:srgbClr val="231F20"/>
                </a:solidFill>
                <a:latin typeface="Times New Roman" panose="02020603050405020304"/>
                <a:cs typeface="Times New Roman" panose="02020603050405020304"/>
              </a:rPr>
              <a:t>challenge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architects is that the </a:t>
            </a:r>
            <a:r>
              <a:rPr lang="en-US" altLang="zh-CN" sz="1550" spc="-5" dirty="0">
                <a:solidFill>
                  <a:srgbClr val="231F20"/>
                </a:solidFill>
                <a:latin typeface="Times New Roman" panose="02020603050405020304"/>
                <a:cs typeface="Times New Roman" panose="02020603050405020304"/>
              </a:rPr>
              <a:t>design </a:t>
            </a:r>
            <a:r>
              <a:rPr lang="en-US" altLang="zh-CN" sz="1550" dirty="0" smtClean="0">
                <a:solidFill>
                  <a:srgbClr val="231F20"/>
                </a:solidFill>
                <a:latin typeface="Times New Roman" panose="02020603050405020304"/>
                <a:cs typeface="Times New Roman" panose="02020603050405020304"/>
              </a:rPr>
              <a:t>created </a:t>
            </a:r>
            <a:r>
              <a:rPr lang="en-US" altLang="zh-CN" sz="1550" dirty="0">
                <a:solidFill>
                  <a:srgbClr val="231F20"/>
                </a:solidFill>
                <a:latin typeface="Times New Roman" panose="02020603050405020304"/>
                <a:cs typeface="Times New Roman" panose="02020603050405020304"/>
              </a:rPr>
              <a:t>today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require </a:t>
            </a:r>
            <a:r>
              <a:rPr lang="en-US" altLang="zh-CN" sz="1550" spc="-5" dirty="0">
                <a:solidFill>
                  <a:srgbClr val="231F20"/>
                </a:solidFill>
                <a:latin typeface="Times New Roman" panose="02020603050405020304"/>
                <a:cs typeface="Times New Roman" panose="02020603050405020304"/>
              </a:rPr>
              <a:t>several </a:t>
            </a:r>
            <a:r>
              <a:rPr lang="en-US" altLang="zh-CN" sz="1550" dirty="0">
                <a:solidFill>
                  <a:srgbClr val="231F20"/>
                </a:solidFill>
                <a:latin typeface="Times New Roman" panose="02020603050405020304"/>
                <a:cs typeface="Times New Roman" panose="02020603050405020304"/>
              </a:rPr>
              <a:t>years of implementation, verification,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testing  </a:t>
            </a:r>
            <a:r>
              <a:rPr lang="en-US" altLang="zh-CN" sz="1550" spc="-5" dirty="0">
                <a:solidFill>
                  <a:srgbClr val="231F20"/>
                </a:solidFill>
                <a:latin typeface="Times New Roman" panose="02020603050405020304"/>
                <a:cs typeface="Times New Roman" panose="02020603050405020304"/>
              </a:rPr>
              <a:t>before </a:t>
            </a:r>
            <a:r>
              <a:rPr lang="en-US" altLang="zh-CN" sz="1550" dirty="0">
                <a:solidFill>
                  <a:srgbClr val="231F20"/>
                </a:solidFill>
                <a:latin typeface="Times New Roman" panose="02020603050405020304"/>
                <a:cs typeface="Times New Roman" panose="02020603050405020304"/>
              </a:rPr>
              <a:t>appearing </a:t>
            </a:r>
            <a:r>
              <a:rPr lang="en-US" altLang="zh-CN" sz="1550" spc="-5" dirty="0">
                <a:solidFill>
                  <a:srgbClr val="231F20"/>
                </a:solidFill>
                <a:latin typeface="Times New Roman" panose="02020603050405020304"/>
                <a:cs typeface="Times New Roman" panose="02020603050405020304"/>
              </a:rPr>
              <a:t>on </a:t>
            </a:r>
            <a:r>
              <a:rPr lang="en-US" altLang="zh-CN" sz="1550" dirty="0">
                <a:solidFill>
                  <a:srgbClr val="231F20"/>
                </a:solidFill>
                <a:latin typeface="Times New Roman" panose="02020603050405020304"/>
                <a:cs typeface="Times New Roman" panose="02020603050405020304"/>
              </a:rPr>
              <a:t>the market. This means that the architect must </a:t>
            </a:r>
            <a:r>
              <a:rPr lang="en-US" altLang="zh-CN" sz="1550" spc="-5" dirty="0">
                <a:solidFill>
                  <a:srgbClr val="231F20"/>
                </a:solidFill>
                <a:latin typeface="Times New Roman" panose="02020603050405020304"/>
                <a:cs typeface="Times New Roman" panose="02020603050405020304"/>
              </a:rPr>
              <a:t>project </a:t>
            </a:r>
            <a:r>
              <a:rPr lang="en-US" altLang="zh-CN" sz="1550" dirty="0">
                <a:solidFill>
                  <a:srgbClr val="231F20"/>
                </a:solidFill>
                <a:latin typeface="Times New Roman" panose="02020603050405020304"/>
                <a:cs typeface="Times New Roman" panose="02020603050405020304"/>
              </a:rPr>
              <a:t>what  the technology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like several years in advance. Sometimes, this is </a:t>
            </a:r>
            <a:r>
              <a:rPr lang="en-US" altLang="zh-CN" sz="1550" spc="-5" dirty="0">
                <a:solidFill>
                  <a:srgbClr val="231F20"/>
                </a:solidFill>
                <a:latin typeface="Times New Roman" panose="02020603050405020304"/>
                <a:cs typeface="Times New Roman" panose="02020603050405020304"/>
              </a:rPr>
              <a:t>difficult  to</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do.</a:t>
            </a:r>
            <a:endParaRPr lang="en-US" altLang="zh-CN" sz="1550" dirty="0">
              <a:latin typeface="Times New Roman" panose="02020603050405020304"/>
              <a:cs typeface="Times New Roman" panose="02020603050405020304"/>
            </a:endParaRPr>
          </a:p>
          <a:p>
            <a:pPr marL="937260" marR="6985" lvl="2" indent="-342900" algn="just">
              <a:lnSpc>
                <a:spcPct val="101000"/>
              </a:lnSpc>
              <a:spcBef>
                <a:spcPts val="635"/>
              </a:spcBef>
              <a:buFont typeface="+mj-lt"/>
              <a:buAutoNum type="alphaLcPeriod" startAt="4"/>
              <a:tabLst>
                <a:tab pos="892175" algn="l"/>
              </a:tabLst>
            </a:pPr>
            <a:r>
              <a:rPr lang="en-US" altLang="zh-CN" sz="1550" spc="5" dirty="0" smtClean="0">
                <a:solidFill>
                  <a:srgbClr val="231F20"/>
                </a:solidFill>
                <a:latin typeface="Times New Roman" panose="02020603050405020304"/>
                <a:cs typeface="Times New Roman" panose="02020603050405020304"/>
              </a:rPr>
              <a:t>What</a:t>
            </a:r>
            <a:r>
              <a:rPr lang="en-US" altLang="zh-CN" sz="1550" spc="-10" dirty="0" smtClean="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has</a:t>
            </a:r>
            <a:r>
              <a:rPr lang="en-US" altLang="zh-CN" sz="1550" spc="-3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limited</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rate</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of</a:t>
            </a:r>
            <a:r>
              <a:rPr lang="en-US" altLang="zh-CN" sz="1550" spc="-1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growth</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of</a:t>
            </a:r>
            <a:r>
              <a:rPr lang="en-US" altLang="zh-CN" sz="1550" spc="-1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1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clock</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rate,</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and</a:t>
            </a:r>
            <a:r>
              <a:rPr lang="en-US" altLang="zh-CN" sz="1550" spc="-3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what</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are  </a:t>
            </a:r>
            <a:r>
              <a:rPr lang="en-US" altLang="zh-CN" sz="1550" dirty="0">
                <a:solidFill>
                  <a:srgbClr val="231F20"/>
                </a:solidFill>
                <a:latin typeface="Times New Roman" panose="02020603050405020304"/>
                <a:cs typeface="Times New Roman" panose="02020603050405020304"/>
              </a:rPr>
              <a:t>architects doing </a:t>
            </a:r>
            <a:r>
              <a:rPr lang="en-US" altLang="zh-CN" sz="1550" spc="5" dirty="0">
                <a:solidFill>
                  <a:srgbClr val="231F20"/>
                </a:solidFill>
                <a:latin typeface="Times New Roman" panose="02020603050405020304"/>
                <a:cs typeface="Times New Roman" panose="02020603050405020304"/>
              </a:rPr>
              <a:t>with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extra </a:t>
            </a:r>
            <a:r>
              <a:rPr lang="en-US" altLang="zh-CN" sz="1550" dirty="0">
                <a:solidFill>
                  <a:srgbClr val="231F20"/>
                </a:solidFill>
                <a:latin typeface="Times New Roman" panose="02020603050405020304"/>
                <a:cs typeface="Times New Roman" panose="02020603050405020304"/>
              </a:rPr>
              <a:t>transistors now to increase</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performance</a:t>
            </a:r>
            <a:r>
              <a:rPr lang="en-US" altLang="zh-CN" sz="1550" spc="-5" dirty="0" smtClean="0">
                <a:solidFill>
                  <a:srgbClr val="231F20"/>
                </a:solidFill>
                <a:latin typeface="Times New Roman" panose="02020603050405020304"/>
                <a:cs typeface="Times New Roman" panose="02020603050405020304"/>
              </a:rPr>
              <a:t>?</a:t>
            </a:r>
            <a:endParaRPr kumimoji="0" lang="zh-CN" altLang="en-US" kern="0" dirty="0"/>
          </a:p>
        </p:txBody>
      </p:sp>
      <p:sp>
        <p:nvSpPr>
          <p:cNvPr id="4" name="矩形 3"/>
          <p:cNvSpPr/>
          <p:nvPr/>
        </p:nvSpPr>
        <p:spPr>
          <a:xfrm>
            <a:off x="1043608" y="2996952"/>
            <a:ext cx="7704856" cy="954107"/>
          </a:xfrm>
          <a:prstGeom prst="rect">
            <a:avLst/>
          </a:prstGeom>
        </p:spPr>
        <p:txBody>
          <a:bodyPr wrap="square">
            <a:spAutoFit/>
          </a:bodyPr>
          <a:lstStyle/>
          <a:p>
            <a:pPr marL="355600" indent="-342900">
              <a:spcBef>
                <a:spcPts val="0"/>
              </a:spcBef>
              <a:buFont typeface="+mj-lt"/>
              <a:buAutoNum type="alphaLcPeriod" startAt="4"/>
              <a:tabLst>
                <a:tab pos="494665" algn="l"/>
                <a:tab pos="791845" algn="l"/>
              </a:tabLst>
            </a:pPr>
            <a:r>
              <a:rPr lang="en-US" altLang="zh-CN" sz="1400" spc="-5" dirty="0" smtClean="0">
                <a:solidFill>
                  <a:srgbClr val="00B050"/>
                </a:solidFill>
                <a:latin typeface="Times New Roman" panose="02020603050405020304"/>
                <a:cs typeface="Times New Roman" panose="02020603050405020304"/>
              </a:rPr>
              <a:t>Power </a:t>
            </a:r>
            <a:r>
              <a:rPr lang="en-US" altLang="zh-CN" sz="1400" spc="-15" dirty="0">
                <a:solidFill>
                  <a:srgbClr val="00B050"/>
                </a:solidFill>
                <a:latin typeface="Times New Roman" panose="02020603050405020304"/>
                <a:cs typeface="Times New Roman" panose="02020603050405020304"/>
              </a:rPr>
              <a:t>density, </a:t>
            </a:r>
            <a:r>
              <a:rPr lang="en-US" altLang="zh-CN" sz="1400" dirty="0">
                <a:solidFill>
                  <a:srgbClr val="00B050"/>
                </a:solidFill>
                <a:latin typeface="Times New Roman" panose="02020603050405020304"/>
                <a:cs typeface="Times New Roman" panose="02020603050405020304"/>
              </a:rPr>
              <a:t>which is the </a:t>
            </a:r>
            <a:r>
              <a:rPr lang="en-US" altLang="zh-CN" sz="1400" spc="-10" dirty="0">
                <a:solidFill>
                  <a:srgbClr val="00B050"/>
                </a:solidFill>
                <a:latin typeface="Times New Roman" panose="02020603050405020304"/>
                <a:cs typeface="Times New Roman" panose="02020603050405020304"/>
              </a:rPr>
              <a:t>power </a:t>
            </a:r>
            <a:r>
              <a:rPr lang="en-US" altLang="zh-CN" sz="1400" spc="-5" dirty="0">
                <a:solidFill>
                  <a:srgbClr val="00B050"/>
                </a:solidFill>
                <a:latin typeface="Times New Roman" panose="02020603050405020304"/>
                <a:cs typeface="Times New Roman" panose="02020603050405020304"/>
              </a:rPr>
              <a:t>consumed </a:t>
            </a:r>
            <a:r>
              <a:rPr lang="en-US" altLang="zh-CN" sz="1400" spc="-10" dirty="0">
                <a:solidFill>
                  <a:srgbClr val="00B050"/>
                </a:solidFill>
                <a:latin typeface="Times New Roman" panose="02020603050405020304"/>
                <a:cs typeface="Times New Roman" panose="02020603050405020304"/>
              </a:rPr>
              <a:t>over </a:t>
            </a:r>
            <a:r>
              <a:rPr lang="en-US" altLang="zh-CN" sz="1400" dirty="0">
                <a:solidFill>
                  <a:srgbClr val="00B050"/>
                </a:solidFill>
                <a:latin typeface="Times New Roman" panose="02020603050405020304"/>
                <a:cs typeface="Times New Roman" panose="02020603050405020304"/>
              </a:rPr>
              <a:t>the increasingly small area,  </a:t>
            </a:r>
            <a:r>
              <a:rPr lang="en-US" altLang="zh-CN" sz="1400" spc="-5" dirty="0">
                <a:solidFill>
                  <a:srgbClr val="00B050"/>
                </a:solidFill>
                <a:latin typeface="Times New Roman" panose="02020603050405020304"/>
                <a:cs typeface="Times New Roman" panose="02020603050405020304"/>
              </a:rPr>
              <a:t>has created </a:t>
            </a:r>
            <a:r>
              <a:rPr lang="en-US" altLang="zh-CN" sz="1400" dirty="0">
                <a:solidFill>
                  <a:srgbClr val="00B050"/>
                </a:solidFill>
                <a:latin typeface="Times New Roman" panose="02020603050405020304"/>
                <a:cs typeface="Times New Roman" panose="02020603050405020304"/>
              </a:rPr>
              <a:t>too </a:t>
            </a:r>
            <a:r>
              <a:rPr lang="en-US" altLang="zh-CN" sz="1400" spc="-5" dirty="0">
                <a:solidFill>
                  <a:srgbClr val="00B050"/>
                </a:solidFill>
                <a:latin typeface="Times New Roman" panose="02020603050405020304"/>
                <a:cs typeface="Times New Roman" panose="02020603050405020304"/>
              </a:rPr>
              <a:t>much heat for </a:t>
            </a:r>
            <a:r>
              <a:rPr lang="en-US" altLang="zh-CN" sz="1400" dirty="0">
                <a:solidFill>
                  <a:srgbClr val="00B050"/>
                </a:solidFill>
                <a:latin typeface="Times New Roman" panose="02020603050405020304"/>
                <a:cs typeface="Times New Roman" panose="02020603050405020304"/>
              </a:rPr>
              <a:t>heat sinks to dissipate. This </a:t>
            </a:r>
            <a:r>
              <a:rPr lang="en-US" altLang="zh-CN" sz="1400" spc="-5" dirty="0">
                <a:solidFill>
                  <a:srgbClr val="00B050"/>
                </a:solidFill>
                <a:latin typeface="Times New Roman" panose="02020603050405020304"/>
                <a:cs typeface="Times New Roman" panose="02020603050405020304"/>
              </a:rPr>
              <a:t>has </a:t>
            </a:r>
            <a:r>
              <a:rPr lang="en-US" altLang="zh-CN" sz="1400" dirty="0">
                <a:solidFill>
                  <a:srgbClr val="00B050"/>
                </a:solidFill>
                <a:latin typeface="Times New Roman" panose="02020603050405020304"/>
                <a:cs typeface="Times New Roman" panose="02020603050405020304"/>
              </a:rPr>
              <a:t>limited the  </a:t>
            </a:r>
            <a:r>
              <a:rPr lang="en-US" altLang="zh-CN" sz="1400" spc="-5" dirty="0">
                <a:solidFill>
                  <a:srgbClr val="00B050"/>
                </a:solidFill>
                <a:latin typeface="Times New Roman" panose="02020603050405020304"/>
                <a:cs typeface="Times New Roman" panose="02020603050405020304"/>
              </a:rPr>
              <a:t>activity </a:t>
            </a:r>
            <a:r>
              <a:rPr lang="en-US" altLang="zh-CN" sz="1400" spc="-10" dirty="0">
                <a:solidFill>
                  <a:srgbClr val="00B050"/>
                </a:solidFill>
                <a:latin typeface="Times New Roman" panose="02020603050405020304"/>
                <a:cs typeface="Times New Roman" panose="02020603050405020304"/>
              </a:rPr>
              <a:t>of </a:t>
            </a:r>
            <a:r>
              <a:rPr lang="en-US" altLang="zh-CN" sz="1400" dirty="0">
                <a:solidFill>
                  <a:srgbClr val="00B050"/>
                </a:solidFill>
                <a:latin typeface="Times New Roman" panose="02020603050405020304"/>
                <a:cs typeface="Times New Roman" panose="02020603050405020304"/>
              </a:rPr>
              <a:t>the </a:t>
            </a:r>
            <a:r>
              <a:rPr lang="en-US" altLang="zh-CN" sz="1400" spc="-5" dirty="0">
                <a:solidFill>
                  <a:srgbClr val="00B050"/>
                </a:solidFill>
                <a:latin typeface="Times New Roman" panose="02020603050405020304"/>
                <a:cs typeface="Times New Roman" panose="02020603050405020304"/>
              </a:rPr>
              <a:t>transistors </a:t>
            </a:r>
            <a:r>
              <a:rPr lang="en-US" altLang="zh-CN" sz="1400" dirty="0">
                <a:solidFill>
                  <a:srgbClr val="00B050"/>
                </a:solidFill>
                <a:latin typeface="Times New Roman" panose="02020603050405020304"/>
                <a:cs typeface="Times New Roman" panose="02020603050405020304"/>
              </a:rPr>
              <a:t>on </a:t>
            </a:r>
            <a:r>
              <a:rPr lang="en-US" altLang="zh-CN" sz="1400" spc="-5" dirty="0">
                <a:solidFill>
                  <a:srgbClr val="00B050"/>
                </a:solidFill>
                <a:latin typeface="Times New Roman" panose="02020603050405020304"/>
                <a:cs typeface="Times New Roman" panose="02020603050405020304"/>
              </a:rPr>
              <a:t>the </a:t>
            </a:r>
            <a:r>
              <a:rPr lang="en-US" altLang="zh-CN" sz="1400" dirty="0">
                <a:solidFill>
                  <a:srgbClr val="00B050"/>
                </a:solidFill>
                <a:latin typeface="Times New Roman" panose="02020603050405020304"/>
                <a:cs typeface="Times New Roman" panose="02020603050405020304"/>
              </a:rPr>
              <a:t>chip. Instead of increasing the clock rate,  </a:t>
            </a:r>
            <a:r>
              <a:rPr lang="en-US" altLang="zh-CN" sz="1400" spc="-5" dirty="0">
                <a:solidFill>
                  <a:srgbClr val="00B050"/>
                </a:solidFill>
                <a:latin typeface="Times New Roman" panose="02020603050405020304"/>
                <a:cs typeface="Times New Roman" panose="02020603050405020304"/>
              </a:rPr>
              <a:t>manufacturers </a:t>
            </a:r>
            <a:r>
              <a:rPr lang="en-US" altLang="zh-CN" sz="1400" dirty="0">
                <a:solidFill>
                  <a:srgbClr val="00B050"/>
                </a:solidFill>
                <a:latin typeface="Times New Roman" panose="02020603050405020304"/>
                <a:cs typeface="Times New Roman" panose="02020603050405020304"/>
              </a:rPr>
              <a:t>are placing multiple cores on the</a:t>
            </a:r>
            <a:r>
              <a:rPr lang="en-US" altLang="zh-CN" sz="1400" spc="5" dirty="0">
                <a:solidFill>
                  <a:srgbClr val="00B050"/>
                </a:solidFill>
                <a:latin typeface="Times New Roman" panose="02020603050405020304"/>
                <a:cs typeface="Times New Roman" panose="02020603050405020304"/>
              </a:rPr>
              <a:t> </a:t>
            </a:r>
            <a:r>
              <a:rPr lang="en-US" altLang="zh-CN" sz="1400" spc="5" dirty="0" smtClean="0">
                <a:solidFill>
                  <a:srgbClr val="00B050"/>
                </a:solidFill>
                <a:latin typeface="Times New Roman" panose="02020603050405020304"/>
                <a:cs typeface="Times New Roman" panose="02020603050405020304"/>
              </a:rPr>
              <a:t>c</a:t>
            </a:r>
            <a:r>
              <a:rPr lang="en-US" altLang="zh-CN" sz="1400" spc="-5" dirty="0" smtClean="0">
                <a:solidFill>
                  <a:srgbClr val="00B050"/>
                </a:solidFill>
                <a:latin typeface="Times New Roman" panose="02020603050405020304"/>
                <a:cs typeface="Times New Roman" panose="02020603050405020304"/>
              </a:rPr>
              <a:t>hip.</a:t>
            </a:r>
            <a:endParaRPr lang="en-US" altLang="zh-CN" sz="1400" dirty="0">
              <a:solidFill>
                <a:srgbClr val="00B050"/>
              </a:solidFill>
              <a:latin typeface="Times New Roman" panose="02020603050405020304"/>
              <a:cs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402828"/>
            <a:ext cx="5004896" cy="582404"/>
          </a:xfrm>
          <a:prstGeom prst="rect">
            <a:avLst/>
          </a:prstGeom>
        </p:spPr>
        <p:txBody>
          <a:bodyPr wrap="none">
            <a:spAutoFit/>
          </a:bodyPr>
          <a:lstStyle/>
          <a:p>
            <a:pPr marL="342900" indent="-342900">
              <a:lnSpc>
                <a:spcPts val="4000"/>
              </a:lnSpc>
              <a:buFont typeface="Wingdings" panose="05000000000000000000" pitchFamily="2" charset="2"/>
              <a:buChar char="Ø"/>
              <a:defRPr/>
            </a:pPr>
            <a:r>
              <a:rPr lang="zh-CN" altLang="en-US" sz="3200" b="1" dirty="0"/>
              <a:t>麒麟绝唱？</a:t>
            </a:r>
            <a:r>
              <a:rPr lang="en-US" altLang="zh-CN" sz="3200" b="1" dirty="0"/>
              <a:t>——</a:t>
            </a:r>
            <a:r>
              <a:rPr lang="zh-CN" altLang="en-US" sz="3200" b="1" dirty="0"/>
              <a:t>麒麟</a:t>
            </a:r>
            <a:r>
              <a:rPr lang="en-US" altLang="zh-CN" sz="3200" b="1" dirty="0"/>
              <a:t>9000</a:t>
            </a:r>
            <a:endParaRPr lang="zh-CN" altLang="zh-CN" sz="3200" b="1" dirty="0"/>
          </a:p>
        </p:txBody>
      </p:sp>
      <p:sp>
        <p:nvSpPr>
          <p:cNvPr id="7" name="文本框 6"/>
          <p:cNvSpPr txBox="1"/>
          <p:nvPr/>
        </p:nvSpPr>
        <p:spPr>
          <a:xfrm>
            <a:off x="395536" y="966613"/>
            <a:ext cx="8352928" cy="5220970"/>
          </a:xfrm>
          <a:prstGeom prst="rect">
            <a:avLst/>
          </a:prstGeom>
          <a:noFill/>
        </p:spPr>
        <p:txBody>
          <a:bodyPr wrap="square">
            <a:spAutoFit/>
          </a:bodyPr>
          <a:lstStyle/>
          <a:p>
            <a:pPr marL="342900" indent="-342900">
              <a:lnSpc>
                <a:spcPts val="4000"/>
              </a:lnSpc>
              <a:buFont typeface="Arial" panose="020B0604020202020204" pitchFamily="34" charset="0"/>
              <a:buChar char="•"/>
              <a:defRPr/>
            </a:pPr>
            <a:r>
              <a:rPr lang="zh-CN" altLang="en-US" sz="2400" b="1" dirty="0">
                <a:solidFill>
                  <a:schemeClr val="tx1"/>
                </a:solidFill>
              </a:rPr>
              <a:t>麒麟</a:t>
            </a:r>
            <a:r>
              <a:rPr lang="en-US" altLang="zh-CN" sz="2400" b="1" dirty="0">
                <a:solidFill>
                  <a:schemeClr val="tx1"/>
                </a:solidFill>
              </a:rPr>
              <a:t>9000</a:t>
            </a:r>
            <a:r>
              <a:rPr lang="zh-CN" altLang="en-US" sz="2400" b="1" dirty="0">
                <a:solidFill>
                  <a:schemeClr val="tx1"/>
                </a:solidFill>
              </a:rPr>
              <a:t>作为全球首款</a:t>
            </a:r>
            <a:r>
              <a:rPr lang="en-US" altLang="zh-CN" sz="2400" b="1" dirty="0">
                <a:solidFill>
                  <a:schemeClr val="tx1"/>
                </a:solidFill>
              </a:rPr>
              <a:t>5nm</a:t>
            </a:r>
            <a:r>
              <a:rPr lang="zh-CN" altLang="en-US" sz="2400" b="1" dirty="0">
                <a:solidFill>
                  <a:schemeClr val="tx1"/>
                </a:solidFill>
              </a:rPr>
              <a:t>的</a:t>
            </a:r>
            <a:r>
              <a:rPr lang="en-US" altLang="zh-CN" sz="2400" b="1" dirty="0">
                <a:solidFill>
                  <a:schemeClr val="tx1"/>
                </a:solidFill>
              </a:rPr>
              <a:t>5G SoC</a:t>
            </a:r>
            <a:r>
              <a:rPr lang="zh-CN" altLang="en-US" sz="2400" b="1" dirty="0">
                <a:solidFill>
                  <a:schemeClr val="tx1"/>
                </a:solidFill>
              </a:rPr>
              <a:t>已成为世界顶尖移动芯片之一。但是由于美国的技术禁运，直到</a:t>
            </a:r>
            <a:r>
              <a:rPr lang="en-US" altLang="zh-CN" sz="2400" b="1" dirty="0">
                <a:solidFill>
                  <a:schemeClr val="tx1"/>
                </a:solidFill>
              </a:rPr>
              <a:t>2020</a:t>
            </a:r>
            <a:r>
              <a:rPr lang="zh-CN" altLang="en-US" sz="2400" b="1" dirty="0">
                <a:solidFill>
                  <a:schemeClr val="tx1"/>
                </a:solidFill>
              </a:rPr>
              <a:t>年底市面上能够生产</a:t>
            </a:r>
            <a:r>
              <a:rPr lang="en-US" altLang="zh-CN" sz="2400" b="1" dirty="0">
                <a:solidFill>
                  <a:schemeClr val="tx1"/>
                </a:solidFill>
              </a:rPr>
              <a:t>5nm</a:t>
            </a:r>
            <a:r>
              <a:rPr lang="zh-CN" altLang="en-US" sz="2400" b="1" dirty="0">
                <a:solidFill>
                  <a:schemeClr val="tx1"/>
                </a:solidFill>
              </a:rPr>
              <a:t>芯片的供应商已经无法为华为麒麟供货。</a:t>
            </a:r>
            <a:endParaRPr lang="en-US" altLang="zh-CN" sz="2400" b="1" dirty="0">
              <a:solidFill>
                <a:schemeClr val="tx1"/>
              </a:solidFill>
            </a:endParaRPr>
          </a:p>
          <a:p>
            <a:pPr marL="0" indent="0">
              <a:lnSpc>
                <a:spcPts val="4000"/>
              </a:lnSpc>
              <a:buFont typeface="Arial" panose="020B0604020202020204" pitchFamily="34" charset="0"/>
              <a:buNone/>
              <a:defRPr/>
            </a:pPr>
            <a:endParaRPr lang="zh-CN" altLang="en-US" sz="2400" b="1" dirty="0">
              <a:solidFill>
                <a:schemeClr val="tx1"/>
              </a:solidFill>
            </a:endParaRPr>
          </a:p>
          <a:p>
            <a:pPr marL="0" indent="0">
              <a:lnSpc>
                <a:spcPts val="4000"/>
              </a:lnSpc>
              <a:buFont typeface="Arial" panose="020B0604020202020204" pitchFamily="34" charset="0"/>
              <a:buNone/>
              <a:defRPr/>
            </a:pPr>
            <a:r>
              <a:rPr lang="zh-CN" altLang="en-US" sz="2400" b="1" dirty="0">
                <a:solidFill>
                  <a:schemeClr val="tx1"/>
                </a:solidFill>
              </a:rPr>
              <a:t>思考与未来：</a:t>
            </a:r>
            <a:endParaRPr lang="en-US" altLang="zh-CN" sz="2400" b="1" dirty="0">
              <a:solidFill>
                <a:schemeClr val="tx1"/>
              </a:solidFill>
            </a:endParaRPr>
          </a:p>
          <a:p>
            <a:pPr marL="342900" indent="-342900">
              <a:lnSpc>
                <a:spcPts val="4000"/>
              </a:lnSpc>
              <a:buFont typeface="Arial" panose="020B0604020202020204" pitchFamily="34" charset="0"/>
              <a:buChar char="•"/>
              <a:defRPr/>
            </a:pPr>
            <a:r>
              <a:rPr lang="zh-CN" altLang="en-US" sz="2400" b="1" dirty="0">
                <a:solidFill>
                  <a:schemeClr val="tx1"/>
                </a:solidFill>
              </a:rPr>
              <a:t>海思作为</a:t>
            </a:r>
            <a:r>
              <a:rPr lang="en-US" altLang="zh-CN" sz="2400" b="1" dirty="0">
                <a:solidFill>
                  <a:schemeClr val="tx1"/>
                </a:solidFill>
              </a:rPr>
              <a:t>Fabless</a:t>
            </a:r>
            <a:r>
              <a:rPr lang="zh-CN" altLang="en-US" sz="2400" b="1" dirty="0">
                <a:solidFill>
                  <a:schemeClr val="tx1"/>
                </a:solidFill>
              </a:rPr>
              <a:t>（无工厂）代表之一（</a:t>
            </a:r>
            <a:r>
              <a:rPr lang="en-US" altLang="zh-CN" sz="2400" b="1" dirty="0">
                <a:solidFill>
                  <a:schemeClr val="tx1"/>
                </a:solidFill>
              </a:rPr>
              <a:t>ARM</a:t>
            </a:r>
            <a:r>
              <a:rPr lang="zh-CN" altLang="en-US" sz="2400" b="1" dirty="0">
                <a:solidFill>
                  <a:schemeClr val="tx1"/>
                </a:solidFill>
              </a:rPr>
              <a:t>、</a:t>
            </a:r>
            <a:r>
              <a:rPr lang="en-US" altLang="zh-CN" sz="2400" b="1" dirty="0">
                <a:solidFill>
                  <a:schemeClr val="tx1"/>
                </a:solidFill>
              </a:rPr>
              <a:t>AMD</a:t>
            </a:r>
            <a:r>
              <a:rPr lang="zh-CN" altLang="en-US" sz="2400" b="1" dirty="0">
                <a:solidFill>
                  <a:schemeClr val="tx1"/>
                </a:solidFill>
              </a:rPr>
              <a:t>、高通都属于其中）。只做设计，无法自主生产产品，容易受制于上游原料和代工。</a:t>
            </a:r>
            <a:endParaRPr lang="en-US" altLang="zh-CN" b="1" dirty="0">
              <a:solidFill>
                <a:schemeClr val="tx1"/>
              </a:solidFill>
            </a:endParaRPr>
          </a:p>
          <a:p>
            <a:pPr marL="342900" indent="-342900">
              <a:lnSpc>
                <a:spcPts val="4000"/>
              </a:lnSpc>
              <a:buFont typeface="Arial" panose="020B0604020202020204" pitchFamily="34" charset="0"/>
              <a:buChar char="•"/>
              <a:defRPr/>
            </a:pPr>
            <a:r>
              <a:rPr lang="zh-CN" altLang="en-US" sz="2400" b="1" dirty="0">
                <a:solidFill>
                  <a:schemeClr val="tx1"/>
                </a:solidFill>
              </a:rPr>
              <a:t>因此华为已经</a:t>
            </a:r>
            <a:r>
              <a:rPr lang="zh-CN" altLang="en-US" sz="2400" b="1" dirty="0">
                <a:solidFill>
                  <a:schemeClr val="tx1"/>
                </a:solidFill>
              </a:rPr>
              <a:t>在建立自己的</a:t>
            </a:r>
            <a:r>
              <a:rPr lang="en-US" altLang="zh-CN" sz="2400" b="1" dirty="0">
                <a:solidFill>
                  <a:schemeClr val="tx1"/>
                </a:solidFill>
              </a:rPr>
              <a:t>IDM(Integrated Design and Manufacture)</a:t>
            </a:r>
            <a:r>
              <a:rPr lang="zh-CN" altLang="en-US" sz="2400" b="1" dirty="0">
                <a:solidFill>
                  <a:schemeClr val="tx1"/>
                </a:solidFill>
              </a:rPr>
              <a:t>公司，让芯片产业不再受制于人。</a:t>
            </a:r>
            <a:endParaRPr lang="zh-CN" altLang="en-US" sz="2400" b="1" dirty="0">
              <a:solidFill>
                <a:schemeClr val="tx1"/>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08448" cy="4554216"/>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1.8 </a:t>
            </a:r>
            <a:r>
              <a:rPr lang="en-US" altLang="zh-CN" sz="1550" spc="-5" dirty="0" smtClean="0">
                <a:solidFill>
                  <a:srgbClr val="231F20"/>
                </a:solidFill>
                <a:latin typeface="Times New Roman" panose="02020603050405020304"/>
                <a:cs typeface="Times New Roman" panose="02020603050405020304"/>
              </a:rPr>
              <a:t>One </a:t>
            </a:r>
            <a:r>
              <a:rPr lang="en-US" altLang="zh-CN" sz="1550" dirty="0">
                <a:solidFill>
                  <a:srgbClr val="231F20"/>
                </a:solidFill>
                <a:latin typeface="Times New Roman" panose="02020603050405020304"/>
                <a:cs typeface="Times New Roman" panose="02020603050405020304"/>
              </a:rPr>
              <a:t>challenge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architects is that the </a:t>
            </a:r>
            <a:r>
              <a:rPr lang="en-US" altLang="zh-CN" sz="1550" spc="-5" dirty="0">
                <a:solidFill>
                  <a:srgbClr val="231F20"/>
                </a:solidFill>
                <a:latin typeface="Times New Roman" panose="02020603050405020304"/>
                <a:cs typeface="Times New Roman" panose="02020603050405020304"/>
              </a:rPr>
              <a:t>design </a:t>
            </a:r>
            <a:r>
              <a:rPr lang="en-US" altLang="zh-CN" sz="1550" dirty="0" smtClean="0">
                <a:solidFill>
                  <a:srgbClr val="231F20"/>
                </a:solidFill>
                <a:latin typeface="Times New Roman" panose="02020603050405020304"/>
                <a:cs typeface="Times New Roman" panose="02020603050405020304"/>
              </a:rPr>
              <a:t>created </a:t>
            </a:r>
            <a:r>
              <a:rPr lang="en-US" altLang="zh-CN" sz="1550" dirty="0">
                <a:solidFill>
                  <a:srgbClr val="231F20"/>
                </a:solidFill>
                <a:latin typeface="Times New Roman" panose="02020603050405020304"/>
                <a:cs typeface="Times New Roman" panose="02020603050405020304"/>
              </a:rPr>
              <a:t>today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require </a:t>
            </a:r>
            <a:r>
              <a:rPr lang="en-US" altLang="zh-CN" sz="1550" spc="-5" dirty="0">
                <a:solidFill>
                  <a:srgbClr val="231F20"/>
                </a:solidFill>
                <a:latin typeface="Times New Roman" panose="02020603050405020304"/>
                <a:cs typeface="Times New Roman" panose="02020603050405020304"/>
              </a:rPr>
              <a:t>several </a:t>
            </a:r>
            <a:r>
              <a:rPr lang="en-US" altLang="zh-CN" sz="1550" dirty="0">
                <a:solidFill>
                  <a:srgbClr val="231F20"/>
                </a:solidFill>
                <a:latin typeface="Times New Roman" panose="02020603050405020304"/>
                <a:cs typeface="Times New Roman" panose="02020603050405020304"/>
              </a:rPr>
              <a:t>years of implementation, verification,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testing  </a:t>
            </a:r>
            <a:r>
              <a:rPr lang="en-US" altLang="zh-CN" sz="1550" spc="-5" dirty="0">
                <a:solidFill>
                  <a:srgbClr val="231F20"/>
                </a:solidFill>
                <a:latin typeface="Times New Roman" panose="02020603050405020304"/>
                <a:cs typeface="Times New Roman" panose="02020603050405020304"/>
              </a:rPr>
              <a:t>before </a:t>
            </a:r>
            <a:r>
              <a:rPr lang="en-US" altLang="zh-CN" sz="1550" dirty="0">
                <a:solidFill>
                  <a:srgbClr val="231F20"/>
                </a:solidFill>
                <a:latin typeface="Times New Roman" panose="02020603050405020304"/>
                <a:cs typeface="Times New Roman" panose="02020603050405020304"/>
              </a:rPr>
              <a:t>appearing </a:t>
            </a:r>
            <a:r>
              <a:rPr lang="en-US" altLang="zh-CN" sz="1550" spc="-5" dirty="0">
                <a:solidFill>
                  <a:srgbClr val="231F20"/>
                </a:solidFill>
                <a:latin typeface="Times New Roman" panose="02020603050405020304"/>
                <a:cs typeface="Times New Roman" panose="02020603050405020304"/>
              </a:rPr>
              <a:t>on </a:t>
            </a:r>
            <a:r>
              <a:rPr lang="en-US" altLang="zh-CN" sz="1550" dirty="0">
                <a:solidFill>
                  <a:srgbClr val="231F20"/>
                </a:solidFill>
                <a:latin typeface="Times New Roman" panose="02020603050405020304"/>
                <a:cs typeface="Times New Roman" panose="02020603050405020304"/>
              </a:rPr>
              <a:t>the market. This means that the architect must </a:t>
            </a:r>
            <a:r>
              <a:rPr lang="en-US" altLang="zh-CN" sz="1550" spc="-5" dirty="0">
                <a:solidFill>
                  <a:srgbClr val="231F20"/>
                </a:solidFill>
                <a:latin typeface="Times New Roman" panose="02020603050405020304"/>
                <a:cs typeface="Times New Roman" panose="02020603050405020304"/>
              </a:rPr>
              <a:t>project </a:t>
            </a:r>
            <a:r>
              <a:rPr lang="en-US" altLang="zh-CN" sz="1550" dirty="0">
                <a:solidFill>
                  <a:srgbClr val="231F20"/>
                </a:solidFill>
                <a:latin typeface="Times New Roman" panose="02020603050405020304"/>
                <a:cs typeface="Times New Roman" panose="02020603050405020304"/>
              </a:rPr>
              <a:t>what  the technology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like several years in advance. Sometimes, this is </a:t>
            </a:r>
            <a:r>
              <a:rPr lang="en-US" altLang="zh-CN" sz="1550" spc="-5" dirty="0">
                <a:solidFill>
                  <a:srgbClr val="231F20"/>
                </a:solidFill>
                <a:latin typeface="Times New Roman" panose="02020603050405020304"/>
                <a:cs typeface="Times New Roman" panose="02020603050405020304"/>
              </a:rPr>
              <a:t>difficult  to</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do.</a:t>
            </a:r>
            <a:endParaRPr lang="en-US" altLang="zh-CN" sz="1550" dirty="0">
              <a:latin typeface="Times New Roman" panose="02020603050405020304"/>
              <a:cs typeface="Times New Roman" panose="02020603050405020304"/>
            </a:endParaRPr>
          </a:p>
          <a:p>
            <a:pPr marL="891540" marR="7620" lvl="2" indent="-297180" algn="just">
              <a:lnSpc>
                <a:spcPct val="101000"/>
              </a:lnSpc>
              <a:spcBef>
                <a:spcPts val="605"/>
              </a:spcBef>
              <a:buFont typeface="Calibri" panose="020F0502020204030204"/>
              <a:buAutoNum type="alphaLcPeriod"/>
              <a:tabLst>
                <a:tab pos="892175" algn="l"/>
              </a:tabLst>
            </a:pPr>
            <a:r>
              <a:rPr lang="en-US" altLang="zh-CN" sz="1550" dirty="0" smtClean="0">
                <a:solidFill>
                  <a:srgbClr val="231F20"/>
                </a:solidFill>
                <a:latin typeface="Times New Roman" panose="02020603050405020304"/>
                <a:cs typeface="Times New Roman" panose="02020603050405020304"/>
              </a:rPr>
              <a:t>According </a:t>
            </a:r>
            <a:r>
              <a:rPr lang="en-US" altLang="zh-CN" sz="1550" dirty="0">
                <a:solidFill>
                  <a:srgbClr val="231F20"/>
                </a:solidFill>
                <a:latin typeface="Times New Roman" panose="02020603050405020304"/>
                <a:cs typeface="Times New Roman" panose="02020603050405020304"/>
              </a:rPr>
              <a:t>to the </a:t>
            </a:r>
            <a:r>
              <a:rPr lang="en-US" altLang="zh-CN" sz="1550" spc="5" dirty="0">
                <a:solidFill>
                  <a:srgbClr val="231F20"/>
                </a:solidFill>
                <a:latin typeface="Times New Roman" panose="02020603050405020304"/>
                <a:cs typeface="Times New Roman" panose="02020603050405020304"/>
              </a:rPr>
              <a:t>trend </a:t>
            </a:r>
            <a:r>
              <a:rPr lang="en-US" altLang="zh-CN" sz="1550" dirty="0">
                <a:solidFill>
                  <a:srgbClr val="231F20"/>
                </a:solidFill>
                <a:latin typeface="Times New Roman" panose="02020603050405020304"/>
                <a:cs typeface="Times New Roman" panose="02020603050405020304"/>
              </a:rPr>
              <a:t>in device scaling observed by </a:t>
            </a:r>
            <a:r>
              <a:rPr lang="en-US" altLang="zh-CN" sz="1550" spc="-15" dirty="0">
                <a:solidFill>
                  <a:srgbClr val="231F20"/>
                </a:solidFill>
                <a:latin typeface="Times New Roman" panose="02020603050405020304"/>
                <a:cs typeface="Times New Roman" panose="02020603050405020304"/>
              </a:rPr>
              <a:t>Moore’s</a:t>
            </a:r>
            <a:r>
              <a:rPr lang="en-US" altLang="zh-CN" sz="1550" spc="-245" dirty="0">
                <a:solidFill>
                  <a:srgbClr val="231F20"/>
                </a:solidFill>
                <a:latin typeface="Times New Roman" panose="02020603050405020304"/>
                <a:cs typeface="Times New Roman" panose="02020603050405020304"/>
              </a:rPr>
              <a:t> </a:t>
            </a:r>
            <a:r>
              <a:rPr lang="en-US" altLang="zh-CN" sz="1550" spc="-20" dirty="0">
                <a:solidFill>
                  <a:srgbClr val="231F20"/>
                </a:solidFill>
                <a:latin typeface="Times New Roman" panose="02020603050405020304"/>
                <a:cs typeface="Times New Roman" panose="02020603050405020304"/>
              </a:rPr>
              <a:t>law,  </a:t>
            </a:r>
            <a:r>
              <a:rPr lang="en-US" altLang="zh-CN" sz="1550" dirty="0">
                <a:solidFill>
                  <a:srgbClr val="231F20"/>
                </a:solidFill>
                <a:latin typeface="Times New Roman" panose="02020603050405020304"/>
                <a:cs typeface="Times New Roman" panose="02020603050405020304"/>
              </a:rPr>
              <a:t>the number of </a:t>
            </a:r>
            <a:r>
              <a:rPr lang="en-US" altLang="zh-CN" sz="1550" spc="-5" dirty="0">
                <a:solidFill>
                  <a:srgbClr val="231F20"/>
                </a:solidFill>
                <a:latin typeface="Times New Roman" panose="02020603050405020304"/>
                <a:cs typeface="Times New Roman" panose="02020603050405020304"/>
              </a:rPr>
              <a:t>transistors </a:t>
            </a:r>
            <a:r>
              <a:rPr lang="en-US" altLang="zh-CN" sz="1550" dirty="0">
                <a:solidFill>
                  <a:srgbClr val="231F20"/>
                </a:solidFill>
                <a:latin typeface="Times New Roman" panose="02020603050405020304"/>
                <a:cs typeface="Times New Roman" panose="02020603050405020304"/>
              </a:rPr>
              <a:t>on a chip </a:t>
            </a:r>
            <a:r>
              <a:rPr lang="en-US" altLang="zh-CN" sz="1550" spc="-5" dirty="0">
                <a:solidFill>
                  <a:srgbClr val="231F20"/>
                </a:solidFill>
                <a:latin typeface="Times New Roman" panose="02020603050405020304"/>
                <a:cs typeface="Times New Roman" panose="02020603050405020304"/>
              </a:rPr>
              <a:t>in </a:t>
            </a:r>
            <a:r>
              <a:rPr lang="en-US" altLang="zh-CN" sz="1550" dirty="0">
                <a:solidFill>
                  <a:srgbClr val="231F20"/>
                </a:solidFill>
                <a:latin typeface="Times New Roman" panose="02020603050405020304"/>
                <a:cs typeface="Times New Roman" panose="02020603050405020304"/>
              </a:rPr>
              <a:t>2015 should be how </a:t>
            </a:r>
            <a:r>
              <a:rPr lang="en-US" altLang="zh-CN" sz="1550" spc="5" dirty="0">
                <a:solidFill>
                  <a:srgbClr val="231F20"/>
                </a:solidFill>
                <a:latin typeface="Times New Roman" panose="02020603050405020304"/>
                <a:cs typeface="Times New Roman" panose="02020603050405020304"/>
              </a:rPr>
              <a:t>many </a:t>
            </a:r>
            <a:r>
              <a:rPr lang="en-US" altLang="zh-CN" sz="1550" dirty="0">
                <a:solidFill>
                  <a:srgbClr val="231F20"/>
                </a:solidFill>
                <a:latin typeface="Times New Roman" panose="02020603050405020304"/>
                <a:cs typeface="Times New Roman" panose="02020603050405020304"/>
              </a:rPr>
              <a:t>times the  number </a:t>
            </a:r>
            <a:r>
              <a:rPr lang="en-US" altLang="zh-CN" sz="1550" spc="-5" dirty="0">
                <a:solidFill>
                  <a:srgbClr val="231F20"/>
                </a:solidFill>
                <a:latin typeface="Times New Roman" panose="02020603050405020304"/>
                <a:cs typeface="Times New Roman" panose="02020603050405020304"/>
              </a:rPr>
              <a:t>in 2005?</a:t>
            </a:r>
            <a:endParaRPr lang="en-US" altLang="zh-CN" sz="1550" dirty="0">
              <a:latin typeface="Times New Roman" panose="02020603050405020304"/>
              <a:cs typeface="Times New Roman" panose="02020603050405020304"/>
            </a:endParaRPr>
          </a:p>
          <a:p>
            <a:pPr marL="891540" marR="8890" lvl="2" indent="-297180" algn="just">
              <a:lnSpc>
                <a:spcPct val="101000"/>
              </a:lnSpc>
              <a:spcBef>
                <a:spcPts val="620"/>
              </a:spcBef>
              <a:buFont typeface="Calibri" panose="020F0502020204030204"/>
              <a:buAutoNum type="alphaLcPeriod"/>
              <a:tabLst>
                <a:tab pos="892175" algn="l"/>
              </a:tabLst>
            </a:pPr>
            <a:r>
              <a:rPr lang="en-US" altLang="zh-CN" sz="1550" spc="-5" dirty="0" smtClean="0">
                <a:solidFill>
                  <a:srgbClr val="231F20"/>
                </a:solidFill>
                <a:latin typeface="Times New Roman" panose="02020603050405020304"/>
                <a:cs typeface="Times New Roman" panose="02020603050405020304"/>
              </a:rPr>
              <a:t>The </a:t>
            </a:r>
            <a:r>
              <a:rPr lang="en-US" altLang="zh-CN" sz="1550" dirty="0">
                <a:solidFill>
                  <a:srgbClr val="231F20"/>
                </a:solidFill>
                <a:latin typeface="Times New Roman" panose="02020603050405020304"/>
                <a:cs typeface="Times New Roman" panose="02020603050405020304"/>
              </a:rPr>
              <a:t>increase in clock rates once mirrored this </a:t>
            </a:r>
            <a:r>
              <a:rPr lang="en-US" altLang="zh-CN" sz="1550" spc="-5" dirty="0">
                <a:solidFill>
                  <a:srgbClr val="231F20"/>
                </a:solidFill>
                <a:latin typeface="Times New Roman" panose="02020603050405020304"/>
                <a:cs typeface="Times New Roman" panose="02020603050405020304"/>
              </a:rPr>
              <a:t>trend. </a:t>
            </a:r>
            <a:r>
              <a:rPr lang="en-US" altLang="zh-CN" sz="1550" dirty="0">
                <a:solidFill>
                  <a:srgbClr val="231F20"/>
                </a:solidFill>
                <a:latin typeface="Times New Roman" panose="02020603050405020304"/>
                <a:cs typeface="Times New Roman" panose="02020603050405020304"/>
              </a:rPr>
              <a:t>Had </a:t>
            </a:r>
            <a:r>
              <a:rPr lang="en-US" altLang="zh-CN" sz="1550" spc="-5" dirty="0">
                <a:solidFill>
                  <a:srgbClr val="231F20"/>
                </a:solidFill>
                <a:latin typeface="Times New Roman" panose="02020603050405020304"/>
                <a:cs typeface="Times New Roman" panose="02020603050405020304"/>
              </a:rPr>
              <a:t>clock  </a:t>
            </a:r>
            <a:r>
              <a:rPr lang="en-US" altLang="zh-CN" sz="1550" dirty="0">
                <a:solidFill>
                  <a:srgbClr val="231F20"/>
                </a:solidFill>
                <a:latin typeface="Times New Roman" panose="02020603050405020304"/>
                <a:cs typeface="Times New Roman" panose="02020603050405020304"/>
              </a:rPr>
              <a:t>rates continued to climb at the same rate </a:t>
            </a:r>
            <a:r>
              <a:rPr lang="en-US" altLang="zh-CN" sz="1550" spc="-10" dirty="0">
                <a:solidFill>
                  <a:srgbClr val="231F20"/>
                </a:solidFill>
                <a:latin typeface="Times New Roman" panose="02020603050405020304"/>
                <a:cs typeface="Times New Roman" panose="02020603050405020304"/>
              </a:rPr>
              <a:t>as </a:t>
            </a:r>
            <a:r>
              <a:rPr lang="en-US" altLang="zh-CN" sz="1550" dirty="0">
                <a:solidFill>
                  <a:srgbClr val="231F20"/>
                </a:solidFill>
                <a:latin typeface="Times New Roman" panose="02020603050405020304"/>
                <a:cs typeface="Times New Roman" panose="02020603050405020304"/>
              </a:rPr>
              <a:t>in the 1990s, approximately how  </a:t>
            </a:r>
            <a:r>
              <a:rPr lang="en-US" altLang="zh-CN" sz="1550" spc="-5" dirty="0">
                <a:solidFill>
                  <a:srgbClr val="231F20"/>
                </a:solidFill>
                <a:latin typeface="Times New Roman" panose="02020603050405020304"/>
                <a:cs typeface="Times New Roman" panose="02020603050405020304"/>
              </a:rPr>
              <a:t>fast would </a:t>
            </a:r>
            <a:r>
              <a:rPr lang="en-US" altLang="zh-CN" sz="1550" dirty="0">
                <a:solidFill>
                  <a:srgbClr val="231F20"/>
                </a:solidFill>
                <a:latin typeface="Times New Roman" panose="02020603050405020304"/>
                <a:cs typeface="Times New Roman" panose="02020603050405020304"/>
              </a:rPr>
              <a:t>clock rates be in</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2015?</a:t>
            </a:r>
            <a:endParaRPr lang="en-US" altLang="zh-CN" sz="1550" dirty="0">
              <a:latin typeface="Times New Roman" panose="02020603050405020304"/>
              <a:cs typeface="Times New Roman" panose="02020603050405020304"/>
            </a:endParaRPr>
          </a:p>
          <a:p>
            <a:pPr marL="891540" marR="9525" lvl="2" indent="-297180" algn="just">
              <a:lnSpc>
                <a:spcPct val="101000"/>
              </a:lnSpc>
              <a:spcBef>
                <a:spcPts val="615"/>
              </a:spcBef>
              <a:buFont typeface="Calibri" panose="020F0502020204030204"/>
              <a:buAutoNum type="alphaLcPeriod"/>
              <a:tabLst>
                <a:tab pos="892175" algn="l"/>
              </a:tabLst>
            </a:pPr>
            <a:r>
              <a:rPr lang="en-US" altLang="zh-CN" sz="1550" dirty="0" smtClean="0">
                <a:solidFill>
                  <a:srgbClr val="231F20"/>
                </a:solidFill>
                <a:latin typeface="Times New Roman" panose="02020603050405020304"/>
                <a:cs typeface="Times New Roman" panose="02020603050405020304"/>
              </a:rPr>
              <a:t>At </a:t>
            </a:r>
            <a:r>
              <a:rPr lang="en-US" altLang="zh-CN" sz="1550" spc="-5" dirty="0">
                <a:solidFill>
                  <a:srgbClr val="231F20"/>
                </a:solidFill>
                <a:latin typeface="Times New Roman" panose="02020603050405020304"/>
                <a:cs typeface="Times New Roman" panose="02020603050405020304"/>
              </a:rPr>
              <a:t>the current rate </a:t>
            </a:r>
            <a:r>
              <a:rPr lang="en-US" altLang="zh-CN" sz="1550" dirty="0">
                <a:solidFill>
                  <a:srgbClr val="231F20"/>
                </a:solidFill>
                <a:latin typeface="Times New Roman" panose="02020603050405020304"/>
                <a:cs typeface="Times New Roman" panose="02020603050405020304"/>
              </a:rPr>
              <a:t>of increase, what </a:t>
            </a:r>
            <a:r>
              <a:rPr lang="en-US" altLang="zh-CN" sz="1550" spc="-5" dirty="0">
                <a:solidFill>
                  <a:srgbClr val="231F20"/>
                </a:solidFill>
                <a:latin typeface="Times New Roman" panose="02020603050405020304"/>
                <a:cs typeface="Times New Roman" panose="02020603050405020304"/>
              </a:rPr>
              <a:t>are </a:t>
            </a:r>
            <a:r>
              <a:rPr lang="en-US" altLang="zh-CN" sz="1550" dirty="0">
                <a:solidFill>
                  <a:srgbClr val="231F20"/>
                </a:solidFill>
                <a:latin typeface="Times New Roman" panose="02020603050405020304"/>
                <a:cs typeface="Times New Roman" panose="02020603050405020304"/>
              </a:rPr>
              <a:t>the clock rates </a:t>
            </a:r>
            <a:r>
              <a:rPr lang="en-US" altLang="zh-CN" sz="1550" spc="-5" dirty="0">
                <a:solidFill>
                  <a:srgbClr val="231F20"/>
                </a:solidFill>
                <a:latin typeface="Times New Roman" panose="02020603050405020304"/>
                <a:cs typeface="Times New Roman" panose="02020603050405020304"/>
              </a:rPr>
              <a:t>now </a:t>
            </a:r>
            <a:r>
              <a:rPr lang="en-US" altLang="zh-CN" sz="1550" spc="-5" dirty="0" smtClean="0">
                <a:solidFill>
                  <a:srgbClr val="231F20"/>
                </a:solidFill>
                <a:latin typeface="Times New Roman" panose="02020603050405020304"/>
                <a:cs typeface="Times New Roman" panose="02020603050405020304"/>
              </a:rPr>
              <a:t>pro</a:t>
            </a:r>
            <a:r>
              <a:rPr lang="en-US" altLang="zh-CN" sz="1550" dirty="0" smtClean="0">
                <a:solidFill>
                  <a:srgbClr val="231F20"/>
                </a:solidFill>
                <a:latin typeface="Times New Roman" panose="02020603050405020304"/>
                <a:cs typeface="Times New Roman" panose="02020603050405020304"/>
              </a:rPr>
              <a:t>jected </a:t>
            </a:r>
            <a:r>
              <a:rPr lang="en-US" altLang="zh-CN" sz="1550" dirty="0">
                <a:solidFill>
                  <a:srgbClr val="231F20"/>
                </a:solidFill>
                <a:latin typeface="Times New Roman" panose="02020603050405020304"/>
                <a:cs typeface="Times New Roman" panose="02020603050405020304"/>
              </a:rPr>
              <a:t>to be in</a:t>
            </a:r>
            <a:r>
              <a:rPr lang="en-US" altLang="zh-CN" sz="1550" spc="-5" dirty="0">
                <a:solidFill>
                  <a:srgbClr val="231F20"/>
                </a:solidFill>
                <a:latin typeface="Times New Roman" panose="02020603050405020304"/>
                <a:cs typeface="Times New Roman" panose="02020603050405020304"/>
              </a:rPr>
              <a:t> 2015?</a:t>
            </a:r>
            <a:endParaRPr lang="en-US" altLang="zh-CN" sz="1550" dirty="0">
              <a:latin typeface="Times New Roman" panose="02020603050405020304"/>
              <a:cs typeface="Times New Roman" panose="02020603050405020304"/>
            </a:endParaRPr>
          </a:p>
          <a:p>
            <a:pPr marL="891540" marR="6985" lvl="2" indent="-297180" algn="just">
              <a:lnSpc>
                <a:spcPct val="101000"/>
              </a:lnSpc>
              <a:spcBef>
                <a:spcPts val="635"/>
              </a:spcBef>
              <a:buFont typeface="Calibri" panose="020F0502020204030204"/>
              <a:buAutoNum type="alphaLcPeriod"/>
              <a:tabLst>
                <a:tab pos="892175" algn="l"/>
              </a:tabLst>
            </a:pPr>
            <a:r>
              <a:rPr lang="en-US" altLang="zh-CN" sz="1550" spc="5" dirty="0" smtClean="0">
                <a:solidFill>
                  <a:srgbClr val="231F20"/>
                </a:solidFill>
                <a:latin typeface="Times New Roman" panose="02020603050405020304"/>
                <a:cs typeface="Times New Roman" panose="02020603050405020304"/>
              </a:rPr>
              <a:t>What</a:t>
            </a:r>
            <a:r>
              <a:rPr lang="en-US" altLang="zh-CN" sz="1550" spc="-10" dirty="0" smtClean="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has</a:t>
            </a:r>
            <a:r>
              <a:rPr lang="en-US" altLang="zh-CN" sz="1550" spc="-3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limited</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rate</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of</a:t>
            </a:r>
            <a:r>
              <a:rPr lang="en-US" altLang="zh-CN" sz="1550" spc="-1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growth</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of</a:t>
            </a:r>
            <a:r>
              <a:rPr lang="en-US" altLang="zh-CN" sz="1550" spc="-1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1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clock</a:t>
            </a:r>
            <a:r>
              <a:rPr lang="en-US" altLang="zh-CN" sz="1550" spc="-1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rate,</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and</a:t>
            </a:r>
            <a:r>
              <a:rPr lang="en-US" altLang="zh-CN" sz="1550" spc="-3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what</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are  </a:t>
            </a:r>
            <a:r>
              <a:rPr lang="en-US" altLang="zh-CN" sz="1550" dirty="0">
                <a:solidFill>
                  <a:srgbClr val="231F20"/>
                </a:solidFill>
                <a:latin typeface="Times New Roman" panose="02020603050405020304"/>
                <a:cs typeface="Times New Roman" panose="02020603050405020304"/>
              </a:rPr>
              <a:t>architects doing </a:t>
            </a:r>
            <a:r>
              <a:rPr lang="en-US" altLang="zh-CN" sz="1550" spc="5" dirty="0">
                <a:solidFill>
                  <a:srgbClr val="231F20"/>
                </a:solidFill>
                <a:latin typeface="Times New Roman" panose="02020603050405020304"/>
                <a:cs typeface="Times New Roman" panose="02020603050405020304"/>
              </a:rPr>
              <a:t>with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extra </a:t>
            </a:r>
            <a:r>
              <a:rPr lang="en-US" altLang="zh-CN" sz="1550" dirty="0">
                <a:solidFill>
                  <a:srgbClr val="231F20"/>
                </a:solidFill>
                <a:latin typeface="Times New Roman" panose="02020603050405020304"/>
                <a:cs typeface="Times New Roman" panose="02020603050405020304"/>
              </a:rPr>
              <a:t>transistors now to increase</a:t>
            </a:r>
            <a:r>
              <a:rPr lang="en-US" altLang="zh-CN" sz="1550" spc="-1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performance?</a:t>
            </a:r>
            <a:endParaRPr lang="en-US" altLang="zh-CN" sz="1550" dirty="0">
              <a:latin typeface="Times New Roman" panose="02020603050405020304"/>
              <a:cs typeface="Times New Roman" panose="02020603050405020304"/>
            </a:endParaRPr>
          </a:p>
          <a:p>
            <a:pPr marL="891540" marR="6985" lvl="2" indent="-297180" algn="just">
              <a:lnSpc>
                <a:spcPct val="101000"/>
              </a:lnSpc>
              <a:spcBef>
                <a:spcPts val="620"/>
              </a:spcBef>
              <a:buFont typeface="Calibri" panose="020F0502020204030204"/>
              <a:buAutoNum type="alphaLcPeriod"/>
              <a:tabLst>
                <a:tab pos="892175" algn="l"/>
              </a:tabLst>
            </a:pPr>
            <a:r>
              <a:rPr lang="en-US" altLang="zh-CN" sz="1550" dirty="0" smtClean="0">
                <a:solidFill>
                  <a:srgbClr val="231F20"/>
                </a:solidFill>
                <a:latin typeface="Times New Roman" panose="02020603050405020304"/>
                <a:cs typeface="Times New Roman" panose="02020603050405020304"/>
              </a:rPr>
              <a:t>The</a:t>
            </a:r>
            <a:r>
              <a:rPr lang="en-US" altLang="zh-CN" sz="1550" spc="-30" dirty="0" smtClean="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rate</a:t>
            </a:r>
            <a:r>
              <a:rPr lang="en-US" altLang="zh-CN" sz="1550" spc="-2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of</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growth</a:t>
            </a:r>
            <a:r>
              <a:rPr lang="en-US" altLang="zh-CN" sz="1550" spc="-2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for</a:t>
            </a:r>
            <a:r>
              <a:rPr lang="en-US" altLang="zh-CN" sz="1550" spc="-2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DRAM</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capacity</a:t>
            </a:r>
            <a:r>
              <a:rPr lang="en-US" altLang="zh-CN" sz="1550" spc="-2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has</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also</a:t>
            </a:r>
            <a:r>
              <a:rPr lang="en-US" altLang="zh-CN" sz="1550" spc="-2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slowed</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down.</a:t>
            </a:r>
            <a:r>
              <a:rPr lang="en-US" altLang="zh-CN" sz="1550" spc="-2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For  20 years, </a:t>
            </a:r>
            <a:r>
              <a:rPr lang="en-US" altLang="zh-CN" sz="1550" dirty="0">
                <a:solidFill>
                  <a:srgbClr val="231F20"/>
                </a:solidFill>
                <a:latin typeface="Times New Roman" panose="02020603050405020304"/>
                <a:cs typeface="Times New Roman" panose="02020603050405020304"/>
              </a:rPr>
              <a:t>DRAM capacity </a:t>
            </a:r>
            <a:r>
              <a:rPr lang="en-US" altLang="zh-CN" sz="1550" spc="-5" dirty="0">
                <a:solidFill>
                  <a:srgbClr val="231F20"/>
                </a:solidFill>
                <a:latin typeface="Times New Roman" panose="02020603050405020304"/>
                <a:cs typeface="Times New Roman" panose="02020603050405020304"/>
              </a:rPr>
              <a:t>improved </a:t>
            </a:r>
            <a:r>
              <a:rPr lang="en-US" altLang="zh-CN" sz="1550" dirty="0">
                <a:solidFill>
                  <a:srgbClr val="231F20"/>
                </a:solidFill>
                <a:latin typeface="Times New Roman" panose="02020603050405020304"/>
                <a:cs typeface="Times New Roman" panose="02020603050405020304"/>
              </a:rPr>
              <a:t>by 60% each </a:t>
            </a:r>
            <a:r>
              <a:rPr lang="en-US" altLang="zh-CN" sz="1550" spc="-20" dirty="0">
                <a:solidFill>
                  <a:srgbClr val="231F20"/>
                </a:solidFill>
                <a:latin typeface="Times New Roman" panose="02020603050405020304"/>
                <a:cs typeface="Times New Roman" panose="02020603050405020304"/>
              </a:rPr>
              <a:t>year. </a:t>
            </a:r>
            <a:r>
              <a:rPr lang="en-US" altLang="zh-CN" sz="1550" dirty="0">
                <a:solidFill>
                  <a:srgbClr val="231F20"/>
                </a:solidFill>
                <a:latin typeface="Times New Roman" panose="02020603050405020304"/>
                <a:cs typeface="Times New Roman" panose="02020603050405020304"/>
              </a:rPr>
              <a:t>That rate </a:t>
            </a:r>
            <a:r>
              <a:rPr lang="en-US" altLang="zh-CN" sz="1550" spc="-5" dirty="0">
                <a:solidFill>
                  <a:srgbClr val="231F20"/>
                </a:solidFill>
                <a:latin typeface="Times New Roman" panose="02020603050405020304"/>
                <a:cs typeface="Times New Roman" panose="02020603050405020304"/>
              </a:rPr>
              <a:t>dropped </a:t>
            </a:r>
            <a:r>
              <a:rPr lang="en-US" altLang="zh-CN" sz="1550" dirty="0">
                <a:solidFill>
                  <a:srgbClr val="231F20"/>
                </a:solidFill>
                <a:latin typeface="Times New Roman" panose="02020603050405020304"/>
                <a:cs typeface="Times New Roman" panose="02020603050405020304"/>
              </a:rPr>
              <a:t>to  40% each year </a:t>
            </a:r>
            <a:r>
              <a:rPr lang="en-US" altLang="zh-CN" sz="1550" spc="-5" dirty="0">
                <a:solidFill>
                  <a:srgbClr val="231F20"/>
                </a:solidFill>
                <a:latin typeface="Times New Roman" panose="02020603050405020304"/>
                <a:cs typeface="Times New Roman" panose="02020603050405020304"/>
              </a:rPr>
              <a:t>and now improvement </a:t>
            </a:r>
            <a:r>
              <a:rPr lang="en-US" altLang="zh-CN" sz="1550" dirty="0">
                <a:solidFill>
                  <a:srgbClr val="231F20"/>
                </a:solidFill>
                <a:latin typeface="Times New Roman" panose="02020603050405020304"/>
                <a:cs typeface="Times New Roman" panose="02020603050405020304"/>
              </a:rPr>
              <a:t>is 25 to 40% </a:t>
            </a:r>
            <a:r>
              <a:rPr lang="en-US" altLang="zh-CN" sz="1550" spc="-5" dirty="0">
                <a:solidFill>
                  <a:srgbClr val="231F20"/>
                </a:solidFill>
                <a:latin typeface="Times New Roman" panose="02020603050405020304"/>
                <a:cs typeface="Times New Roman" panose="02020603050405020304"/>
              </a:rPr>
              <a:t>per </a:t>
            </a:r>
            <a:r>
              <a:rPr lang="en-US" altLang="zh-CN" sz="1550" spc="-20" dirty="0">
                <a:solidFill>
                  <a:srgbClr val="231F20"/>
                </a:solidFill>
                <a:latin typeface="Times New Roman" panose="02020603050405020304"/>
                <a:cs typeface="Times New Roman" panose="02020603050405020304"/>
              </a:rPr>
              <a:t>year. </a:t>
            </a:r>
            <a:r>
              <a:rPr lang="en-US" altLang="zh-CN" sz="1550" spc="-10" dirty="0">
                <a:solidFill>
                  <a:srgbClr val="231F20"/>
                </a:solidFill>
                <a:latin typeface="Times New Roman" panose="02020603050405020304"/>
                <a:cs typeface="Times New Roman" panose="02020603050405020304"/>
              </a:rPr>
              <a:t>If </a:t>
            </a:r>
            <a:r>
              <a:rPr lang="en-US" altLang="zh-CN" sz="1550" dirty="0">
                <a:solidFill>
                  <a:srgbClr val="231F20"/>
                </a:solidFill>
                <a:latin typeface="Times New Roman" panose="02020603050405020304"/>
                <a:cs typeface="Times New Roman" panose="02020603050405020304"/>
              </a:rPr>
              <a:t>this </a:t>
            </a:r>
            <a:r>
              <a:rPr lang="en-US" altLang="zh-CN" sz="1550" spc="-5" dirty="0">
                <a:solidFill>
                  <a:srgbClr val="231F20"/>
                </a:solidFill>
                <a:latin typeface="Times New Roman" panose="02020603050405020304"/>
                <a:cs typeface="Times New Roman" panose="02020603050405020304"/>
              </a:rPr>
              <a:t>trend </a:t>
            </a:r>
            <a:r>
              <a:rPr lang="en-US" altLang="zh-CN" sz="1550" spc="-5" dirty="0" smtClean="0">
                <a:solidFill>
                  <a:srgbClr val="231F20"/>
                </a:solidFill>
                <a:latin typeface="Times New Roman" panose="02020603050405020304"/>
                <a:cs typeface="Times New Roman" panose="02020603050405020304"/>
              </a:rPr>
              <a:t>con</a:t>
            </a:r>
            <a:r>
              <a:rPr lang="en-US" altLang="zh-CN" sz="1550" dirty="0" smtClean="0">
                <a:solidFill>
                  <a:srgbClr val="231F20"/>
                </a:solidFill>
                <a:latin typeface="Times New Roman" panose="02020603050405020304"/>
                <a:cs typeface="Times New Roman" panose="02020603050405020304"/>
              </a:rPr>
              <a:t>tinues</a:t>
            </a:r>
            <a:r>
              <a:rPr lang="en-US" altLang="zh-CN" sz="1550" dirty="0">
                <a:solidFill>
                  <a:srgbClr val="231F20"/>
                </a:solidFill>
                <a:latin typeface="Times New Roman" panose="02020603050405020304"/>
                <a:cs typeface="Times New Roman" panose="02020603050405020304"/>
              </a:rPr>
              <a:t>, what </a:t>
            </a:r>
            <a:r>
              <a:rPr lang="en-US" altLang="zh-CN" sz="1550" spc="5" dirty="0">
                <a:solidFill>
                  <a:srgbClr val="231F20"/>
                </a:solidFill>
                <a:latin typeface="Times New Roman" panose="02020603050405020304"/>
                <a:cs typeface="Times New Roman" panose="02020603050405020304"/>
              </a:rPr>
              <a:t>will </a:t>
            </a:r>
            <a:r>
              <a:rPr lang="en-US" altLang="zh-CN" sz="1550" dirty="0">
                <a:solidFill>
                  <a:srgbClr val="231F20"/>
                </a:solidFill>
                <a:latin typeface="Times New Roman" panose="02020603050405020304"/>
                <a:cs typeface="Times New Roman" panose="02020603050405020304"/>
              </a:rPr>
              <a:t>be the approximate rate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growth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DRAM capacity </a:t>
            </a:r>
            <a:r>
              <a:rPr lang="en-US" altLang="zh-CN" sz="1550" spc="-5" dirty="0">
                <a:solidFill>
                  <a:srgbClr val="231F20"/>
                </a:solidFill>
                <a:latin typeface="Times New Roman" panose="02020603050405020304"/>
                <a:cs typeface="Times New Roman" panose="02020603050405020304"/>
              </a:rPr>
              <a:t>by  2020</a:t>
            </a:r>
            <a:r>
              <a:rPr lang="en-US" altLang="zh-CN" sz="1550" spc="-5" dirty="0" smtClean="0">
                <a:solidFill>
                  <a:srgbClr val="231F20"/>
                </a:solidFill>
                <a:latin typeface="Times New Roman" panose="02020603050405020304"/>
                <a:cs typeface="Times New Roman" panose="02020603050405020304"/>
              </a:rPr>
              <a:t>?</a:t>
            </a:r>
            <a:endParaRPr kumimoji="0" lang="zh-CN" altLang="en-US" kern="0" dirty="0"/>
          </a:p>
        </p:txBody>
      </p:sp>
      <p:sp>
        <p:nvSpPr>
          <p:cNvPr id="4" name="矩形 3"/>
          <p:cNvSpPr/>
          <p:nvPr/>
        </p:nvSpPr>
        <p:spPr>
          <a:xfrm>
            <a:off x="1043608" y="5373216"/>
            <a:ext cx="7953682" cy="1015663"/>
          </a:xfrm>
          <a:prstGeom prst="rect">
            <a:avLst/>
          </a:prstGeom>
        </p:spPr>
        <p:txBody>
          <a:bodyPr wrap="square">
            <a:spAutoFit/>
          </a:bodyPr>
          <a:lstStyle/>
          <a:p>
            <a:pPr marR="9525" algn="just"/>
            <a:r>
              <a:rPr lang="en-US" altLang="zh-CN" sz="2000" spc="-40" dirty="0">
                <a:solidFill>
                  <a:srgbClr val="00B050"/>
                </a:solidFill>
                <a:latin typeface="Calibri" panose="020F0502020204030204"/>
                <a:cs typeface="Calibri" panose="020F0502020204030204"/>
              </a:rPr>
              <a:t>e. </a:t>
            </a:r>
            <a:r>
              <a:rPr lang="en-US" altLang="zh-CN" sz="2000" spc="-5" dirty="0">
                <a:solidFill>
                  <a:srgbClr val="00B050"/>
                </a:solidFill>
                <a:latin typeface="Times New Roman" panose="02020603050405020304"/>
                <a:cs typeface="Times New Roman" panose="02020603050405020304"/>
              </a:rPr>
              <a:t>Anything in </a:t>
            </a:r>
            <a:r>
              <a:rPr lang="en-US" altLang="zh-CN" sz="2000" dirty="0">
                <a:solidFill>
                  <a:srgbClr val="00B050"/>
                </a:solidFill>
                <a:latin typeface="Times New Roman" panose="02020603050405020304"/>
                <a:cs typeface="Times New Roman" panose="02020603050405020304"/>
              </a:rPr>
              <a:t>the </a:t>
            </a:r>
            <a:r>
              <a:rPr lang="en-US" altLang="zh-CN" sz="2000" dirty="0" smtClean="0">
                <a:solidFill>
                  <a:srgbClr val="00B050"/>
                </a:solidFill>
                <a:latin typeface="Times New Roman" panose="02020603050405020304"/>
                <a:cs typeface="Times New Roman" panose="02020603050405020304"/>
              </a:rPr>
              <a:t>15–24% </a:t>
            </a:r>
            <a:r>
              <a:rPr lang="en-US" altLang="zh-CN" sz="2000" dirty="0">
                <a:solidFill>
                  <a:srgbClr val="00B050"/>
                </a:solidFill>
                <a:latin typeface="Times New Roman" panose="02020603050405020304"/>
                <a:cs typeface="Times New Roman" panose="02020603050405020304"/>
              </a:rPr>
              <a:t>range </a:t>
            </a:r>
            <a:r>
              <a:rPr lang="en-US" altLang="zh-CN" sz="2000" spc="-5" dirty="0">
                <a:solidFill>
                  <a:srgbClr val="00B050"/>
                </a:solidFill>
                <a:latin typeface="Times New Roman" panose="02020603050405020304"/>
                <a:cs typeface="Times New Roman" panose="02020603050405020304"/>
              </a:rPr>
              <a:t>would </a:t>
            </a:r>
            <a:r>
              <a:rPr lang="en-US" altLang="zh-CN" sz="2000" dirty="0">
                <a:solidFill>
                  <a:srgbClr val="00B050"/>
                </a:solidFill>
                <a:latin typeface="Times New Roman" panose="02020603050405020304"/>
                <a:cs typeface="Times New Roman" panose="02020603050405020304"/>
              </a:rPr>
              <a:t>be a reasonable conclusion based </a:t>
            </a:r>
            <a:r>
              <a:rPr lang="en-US" altLang="zh-CN" sz="2000" spc="-5" dirty="0">
                <a:solidFill>
                  <a:srgbClr val="00B050"/>
                </a:solidFill>
                <a:latin typeface="Times New Roman" panose="02020603050405020304"/>
                <a:cs typeface="Times New Roman" panose="02020603050405020304"/>
              </a:rPr>
              <a:t>on </a:t>
            </a:r>
            <a:r>
              <a:rPr lang="en-US" altLang="zh-CN" sz="2000" dirty="0" smtClean="0">
                <a:solidFill>
                  <a:srgbClr val="00B050"/>
                </a:solidFill>
                <a:latin typeface="Times New Roman" panose="02020603050405020304"/>
                <a:cs typeface="Times New Roman" panose="02020603050405020304"/>
              </a:rPr>
              <a:t>the </a:t>
            </a:r>
            <a:r>
              <a:rPr lang="en-US" altLang="zh-CN" sz="2000" dirty="0">
                <a:solidFill>
                  <a:srgbClr val="00B050"/>
                </a:solidFill>
                <a:latin typeface="Times New Roman" panose="02020603050405020304"/>
                <a:cs typeface="Times New Roman" panose="02020603050405020304"/>
              </a:rPr>
              <a:t>decline in the rate </a:t>
            </a:r>
            <a:r>
              <a:rPr lang="en-US" altLang="zh-CN" sz="2000" spc="-10" dirty="0">
                <a:solidFill>
                  <a:srgbClr val="00B050"/>
                </a:solidFill>
                <a:latin typeface="Times New Roman" panose="02020603050405020304"/>
                <a:cs typeface="Times New Roman" panose="02020603050405020304"/>
              </a:rPr>
              <a:t>over </a:t>
            </a:r>
            <a:r>
              <a:rPr lang="en-US" altLang="zh-CN" sz="2000" spc="-15" dirty="0">
                <a:solidFill>
                  <a:srgbClr val="00B050"/>
                </a:solidFill>
                <a:latin typeface="Times New Roman" panose="02020603050405020304"/>
                <a:cs typeface="Times New Roman" panose="02020603050405020304"/>
              </a:rPr>
              <a:t>history. </a:t>
            </a:r>
            <a:r>
              <a:rPr lang="en-US" altLang="zh-CN" sz="2000" dirty="0">
                <a:solidFill>
                  <a:srgbClr val="00B050"/>
                </a:solidFill>
                <a:latin typeface="Times New Roman" panose="02020603050405020304"/>
                <a:cs typeface="Times New Roman" panose="02020603050405020304"/>
              </a:rPr>
              <a:t>As the sudden stop in clock rate </a:t>
            </a:r>
            <a:r>
              <a:rPr lang="en-US" altLang="zh-CN" sz="2000" spc="-5" dirty="0">
                <a:solidFill>
                  <a:srgbClr val="00B050"/>
                </a:solidFill>
                <a:latin typeface="Times New Roman" panose="02020603050405020304"/>
                <a:cs typeface="Times New Roman" panose="02020603050405020304"/>
              </a:rPr>
              <a:t>shows,  though, </a:t>
            </a:r>
            <a:r>
              <a:rPr lang="en-US" altLang="zh-CN" sz="2000" spc="-20" dirty="0">
                <a:solidFill>
                  <a:srgbClr val="00B050"/>
                </a:solidFill>
                <a:latin typeface="Times New Roman" panose="02020603050405020304"/>
                <a:cs typeface="Times New Roman" panose="02020603050405020304"/>
              </a:rPr>
              <a:t>even </a:t>
            </a:r>
            <a:r>
              <a:rPr lang="en-US" altLang="zh-CN" sz="2000" spc="-5" dirty="0">
                <a:solidFill>
                  <a:srgbClr val="00B050"/>
                </a:solidFill>
                <a:latin typeface="Times New Roman" panose="02020603050405020304"/>
                <a:cs typeface="Times New Roman" panose="02020603050405020304"/>
              </a:rPr>
              <a:t>the </a:t>
            </a:r>
            <a:r>
              <a:rPr lang="en-US" altLang="zh-CN" sz="2000" dirty="0">
                <a:solidFill>
                  <a:srgbClr val="00B050"/>
                </a:solidFill>
                <a:latin typeface="Times New Roman" panose="02020603050405020304"/>
                <a:cs typeface="Times New Roman" panose="02020603050405020304"/>
              </a:rPr>
              <a:t>declines do </a:t>
            </a:r>
            <a:r>
              <a:rPr lang="en-US" altLang="zh-CN" sz="2000" spc="-5" dirty="0">
                <a:solidFill>
                  <a:srgbClr val="00B050"/>
                </a:solidFill>
                <a:latin typeface="Times New Roman" panose="02020603050405020304"/>
                <a:cs typeface="Times New Roman" panose="02020603050405020304"/>
              </a:rPr>
              <a:t>not always </a:t>
            </a:r>
            <a:r>
              <a:rPr lang="en-US" altLang="zh-CN" sz="2000" spc="-10" dirty="0">
                <a:solidFill>
                  <a:srgbClr val="00B050"/>
                </a:solidFill>
                <a:latin typeface="Times New Roman" panose="02020603050405020304"/>
                <a:cs typeface="Times New Roman" panose="02020603050405020304"/>
              </a:rPr>
              <a:t>follow</a:t>
            </a:r>
            <a:r>
              <a:rPr lang="en-US" altLang="zh-CN" sz="2000" spc="55"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predictions.</a:t>
            </a:r>
            <a:endParaRPr lang="en-US" altLang="zh-CN" sz="2000" dirty="0">
              <a:solidFill>
                <a:srgbClr val="00B050"/>
              </a:solidFill>
              <a:latin typeface="Times New Roman" panose="02020603050405020304"/>
              <a:cs typeface="Times New Roman" panose="02020603050405020304"/>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29600" cy="3186064"/>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1.12 </a:t>
            </a:r>
            <a:r>
              <a:rPr lang="en-US" altLang="zh-CN" sz="1550" dirty="0" smtClean="0">
                <a:solidFill>
                  <a:srgbClr val="231F20"/>
                </a:solidFill>
                <a:latin typeface="Times New Roman" panose="02020603050405020304"/>
                <a:cs typeface="Times New Roman" panose="02020603050405020304"/>
              </a:rPr>
              <a:t> </a:t>
            </a:r>
            <a:r>
              <a:rPr lang="en-US" altLang="zh-CN" sz="1550" spc="-10" dirty="0">
                <a:solidFill>
                  <a:srgbClr val="231F20"/>
                </a:solidFill>
                <a:latin typeface="Times New Roman" panose="02020603050405020304"/>
                <a:cs typeface="Times New Roman" panose="02020603050405020304"/>
              </a:rPr>
              <a:t>In </a:t>
            </a:r>
            <a:r>
              <a:rPr lang="en-US" altLang="zh-CN" sz="1550" dirty="0">
                <a:solidFill>
                  <a:srgbClr val="231F20"/>
                </a:solidFill>
                <a:latin typeface="Times New Roman" panose="02020603050405020304"/>
                <a:cs typeface="Times New Roman" panose="02020603050405020304"/>
              </a:rPr>
              <a:t>a </a:t>
            </a:r>
            <a:r>
              <a:rPr lang="en-US" altLang="zh-CN" sz="1550" spc="-5" dirty="0">
                <a:solidFill>
                  <a:srgbClr val="231F20"/>
                </a:solidFill>
                <a:latin typeface="Times New Roman" panose="02020603050405020304"/>
                <a:cs typeface="Times New Roman" panose="02020603050405020304"/>
              </a:rPr>
              <a:t>server </a:t>
            </a:r>
            <a:r>
              <a:rPr lang="en-US" altLang="zh-CN" sz="1550" dirty="0">
                <a:solidFill>
                  <a:srgbClr val="231F20"/>
                </a:solidFill>
                <a:latin typeface="Times New Roman" panose="02020603050405020304"/>
                <a:cs typeface="Times New Roman" panose="02020603050405020304"/>
              </a:rPr>
              <a:t>farm such as </a:t>
            </a:r>
            <a:r>
              <a:rPr lang="en-US" altLang="zh-CN" sz="1550" spc="5" dirty="0">
                <a:solidFill>
                  <a:srgbClr val="231F20"/>
                </a:solidFill>
                <a:latin typeface="Times New Roman" panose="02020603050405020304"/>
                <a:cs typeface="Times New Roman" panose="02020603050405020304"/>
              </a:rPr>
              <a:t>that </a:t>
            </a:r>
            <a:r>
              <a:rPr lang="en-US" altLang="zh-CN" sz="1550" dirty="0">
                <a:solidFill>
                  <a:srgbClr val="231F20"/>
                </a:solidFill>
                <a:latin typeface="Times New Roman" panose="02020603050405020304"/>
                <a:cs typeface="Times New Roman" panose="02020603050405020304"/>
              </a:rPr>
              <a:t>used by </a:t>
            </a:r>
            <a:r>
              <a:rPr lang="en-US" altLang="zh-CN" sz="1550" spc="5" dirty="0">
                <a:solidFill>
                  <a:srgbClr val="231F20"/>
                </a:solidFill>
                <a:latin typeface="Times New Roman" panose="02020603050405020304"/>
                <a:cs typeface="Times New Roman" panose="02020603050405020304"/>
              </a:rPr>
              <a:t>Amazon </a:t>
            </a:r>
            <a:r>
              <a:rPr lang="en-US" altLang="zh-CN" sz="1550" dirty="0">
                <a:solidFill>
                  <a:srgbClr val="231F20"/>
                </a:solidFill>
                <a:latin typeface="Times New Roman" panose="02020603050405020304"/>
                <a:cs typeface="Times New Roman" panose="02020603050405020304"/>
              </a:rPr>
              <a:t>or </a:t>
            </a:r>
            <a:r>
              <a:rPr lang="en-US" altLang="zh-CN" sz="1550" spc="-20" dirty="0">
                <a:solidFill>
                  <a:srgbClr val="231F20"/>
                </a:solidFill>
                <a:latin typeface="Times New Roman" panose="02020603050405020304"/>
                <a:cs typeface="Times New Roman" panose="02020603050405020304"/>
              </a:rPr>
              <a:t>eBay,  </a:t>
            </a:r>
            <a:r>
              <a:rPr lang="en-US" altLang="zh-CN" sz="1550" dirty="0">
                <a:solidFill>
                  <a:srgbClr val="231F20"/>
                </a:solidFill>
                <a:latin typeface="Times New Roman" panose="02020603050405020304"/>
                <a:cs typeface="Times New Roman" panose="02020603050405020304"/>
              </a:rPr>
              <a:t>a single </a:t>
            </a:r>
            <a:r>
              <a:rPr lang="en-US" altLang="zh-CN" sz="1550" spc="-5" dirty="0">
                <a:solidFill>
                  <a:srgbClr val="231F20"/>
                </a:solidFill>
                <a:latin typeface="Times New Roman" panose="02020603050405020304"/>
                <a:cs typeface="Times New Roman" panose="02020603050405020304"/>
              </a:rPr>
              <a:t>failure </a:t>
            </a:r>
            <a:r>
              <a:rPr lang="en-US" altLang="zh-CN" sz="1550" dirty="0">
                <a:solidFill>
                  <a:srgbClr val="231F20"/>
                </a:solidFill>
                <a:latin typeface="Times New Roman" panose="02020603050405020304"/>
                <a:cs typeface="Times New Roman" panose="02020603050405020304"/>
              </a:rPr>
              <a:t>does not cause the </a:t>
            </a:r>
            <a:r>
              <a:rPr lang="en-US" altLang="zh-CN" sz="1550" spc="-5" dirty="0">
                <a:solidFill>
                  <a:srgbClr val="231F20"/>
                </a:solidFill>
                <a:latin typeface="Times New Roman" panose="02020603050405020304"/>
                <a:cs typeface="Times New Roman" panose="02020603050405020304"/>
              </a:rPr>
              <a:t>entire </a:t>
            </a:r>
            <a:r>
              <a:rPr lang="en-US" altLang="zh-CN" sz="1550" dirty="0">
                <a:solidFill>
                  <a:srgbClr val="231F20"/>
                </a:solidFill>
                <a:latin typeface="Times New Roman" panose="02020603050405020304"/>
                <a:cs typeface="Times New Roman" panose="02020603050405020304"/>
              </a:rPr>
              <a:t>system to crash. Instead, it will reduce  the </a:t>
            </a:r>
            <a:r>
              <a:rPr lang="en-US" altLang="zh-CN" sz="1550" spc="-5" dirty="0">
                <a:solidFill>
                  <a:srgbClr val="231F20"/>
                </a:solidFill>
                <a:latin typeface="Times New Roman" panose="02020603050405020304"/>
                <a:cs typeface="Times New Roman" panose="02020603050405020304"/>
              </a:rPr>
              <a:t>number of requests that </a:t>
            </a:r>
            <a:r>
              <a:rPr lang="en-US" altLang="zh-CN" sz="1550" dirty="0">
                <a:solidFill>
                  <a:srgbClr val="231F20"/>
                </a:solidFill>
                <a:latin typeface="Times New Roman" panose="02020603050405020304"/>
                <a:cs typeface="Times New Roman" panose="02020603050405020304"/>
              </a:rPr>
              <a:t>can </a:t>
            </a:r>
            <a:r>
              <a:rPr lang="en-US" altLang="zh-CN" sz="1550" spc="-5" dirty="0">
                <a:solidFill>
                  <a:srgbClr val="231F20"/>
                </a:solidFill>
                <a:latin typeface="Times New Roman" panose="02020603050405020304"/>
                <a:cs typeface="Times New Roman" panose="02020603050405020304"/>
              </a:rPr>
              <a:t>be </a:t>
            </a:r>
            <a:r>
              <a:rPr lang="en-US" altLang="zh-CN" sz="1550" dirty="0">
                <a:solidFill>
                  <a:srgbClr val="231F20"/>
                </a:solidFill>
                <a:latin typeface="Times New Roman" panose="02020603050405020304"/>
                <a:cs typeface="Times New Roman" panose="02020603050405020304"/>
              </a:rPr>
              <a:t>satisfied at </a:t>
            </a:r>
            <a:r>
              <a:rPr lang="en-US" altLang="zh-CN" sz="1550" spc="-5" dirty="0">
                <a:solidFill>
                  <a:srgbClr val="231F20"/>
                </a:solidFill>
                <a:latin typeface="Times New Roman" panose="02020603050405020304"/>
                <a:cs typeface="Times New Roman" panose="02020603050405020304"/>
              </a:rPr>
              <a:t>any one</a:t>
            </a:r>
            <a:r>
              <a:rPr lang="en-US" altLang="zh-CN" sz="1550" spc="85"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time.</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a. If </a:t>
            </a:r>
            <a:r>
              <a:rPr lang="en-US" altLang="zh-CN" sz="1550" dirty="0">
                <a:solidFill>
                  <a:srgbClr val="231F20"/>
                </a:solidFill>
                <a:latin typeface="Times New Roman" panose="02020603050405020304"/>
                <a:cs typeface="Times New Roman" panose="02020603050405020304"/>
              </a:rPr>
              <a:t>a company has 10,000 computers, </a:t>
            </a:r>
            <a:r>
              <a:rPr lang="en-US" altLang="zh-CN" sz="1550" spc="5" dirty="0">
                <a:solidFill>
                  <a:srgbClr val="231F20"/>
                </a:solidFill>
                <a:latin typeface="Times New Roman" panose="02020603050405020304"/>
                <a:cs typeface="Times New Roman" panose="02020603050405020304"/>
              </a:rPr>
              <a:t>each with </a:t>
            </a:r>
            <a:r>
              <a:rPr lang="en-US" altLang="zh-CN" sz="1550" dirty="0">
                <a:solidFill>
                  <a:srgbClr val="231F20"/>
                </a:solidFill>
                <a:latin typeface="Times New Roman" panose="02020603050405020304"/>
                <a:cs typeface="Times New Roman" panose="02020603050405020304"/>
              </a:rPr>
              <a:t>a MTTF of </a:t>
            </a:r>
            <a:r>
              <a:rPr lang="en-US" altLang="zh-CN" sz="1550" spc="-5" dirty="0">
                <a:solidFill>
                  <a:srgbClr val="231F20"/>
                </a:solidFill>
                <a:latin typeface="Times New Roman" panose="02020603050405020304"/>
                <a:cs typeface="Times New Roman" panose="02020603050405020304"/>
              </a:rPr>
              <a:t>35  days, </a:t>
            </a:r>
            <a:r>
              <a:rPr lang="en-US" altLang="zh-CN" sz="1550" spc="-10"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it </a:t>
            </a:r>
            <a:r>
              <a:rPr lang="en-US" altLang="zh-CN" sz="1550" spc="-5" dirty="0">
                <a:solidFill>
                  <a:srgbClr val="231F20"/>
                </a:solidFill>
                <a:latin typeface="Times New Roman" panose="02020603050405020304"/>
                <a:cs typeface="Times New Roman" panose="02020603050405020304"/>
              </a:rPr>
              <a:t>experiences catastrophic </a:t>
            </a:r>
            <a:r>
              <a:rPr lang="en-US" altLang="zh-CN" sz="1550" dirty="0">
                <a:solidFill>
                  <a:srgbClr val="231F20"/>
                </a:solidFill>
                <a:latin typeface="Times New Roman" panose="02020603050405020304"/>
                <a:cs typeface="Times New Roman" panose="02020603050405020304"/>
              </a:rPr>
              <a:t>failure only </a:t>
            </a:r>
            <a:r>
              <a:rPr lang="en-US" altLang="zh-CN" sz="1550" spc="5" dirty="0">
                <a:solidFill>
                  <a:srgbClr val="231F20"/>
                </a:solidFill>
                <a:latin typeface="Times New Roman" panose="02020603050405020304"/>
                <a:cs typeface="Times New Roman" panose="02020603050405020304"/>
              </a:rPr>
              <a:t>if </a:t>
            </a:r>
            <a:r>
              <a:rPr lang="en-US" altLang="zh-CN" sz="1550" spc="-5" dirty="0">
                <a:solidFill>
                  <a:srgbClr val="231F20"/>
                </a:solidFill>
                <a:latin typeface="Times New Roman" panose="02020603050405020304"/>
                <a:cs typeface="Times New Roman" panose="02020603050405020304"/>
              </a:rPr>
              <a:t>1/3 </a:t>
            </a:r>
            <a:r>
              <a:rPr lang="en-US" altLang="zh-CN" sz="1550" dirty="0">
                <a:solidFill>
                  <a:srgbClr val="231F20"/>
                </a:solidFill>
                <a:latin typeface="Times New Roman" panose="02020603050405020304"/>
                <a:cs typeface="Times New Roman" panose="02020603050405020304"/>
              </a:rPr>
              <a:t>of the </a:t>
            </a:r>
            <a:r>
              <a:rPr lang="en-US" altLang="zh-CN" sz="1550" spc="-5" dirty="0">
                <a:solidFill>
                  <a:srgbClr val="231F20"/>
                </a:solidFill>
                <a:latin typeface="Times New Roman" panose="02020603050405020304"/>
                <a:cs typeface="Times New Roman" panose="02020603050405020304"/>
              </a:rPr>
              <a:t>computers </a:t>
            </a:r>
            <a:r>
              <a:rPr lang="en-US" altLang="zh-CN" sz="1550" dirty="0">
                <a:solidFill>
                  <a:srgbClr val="231F20"/>
                </a:solidFill>
                <a:latin typeface="Times New Roman" panose="02020603050405020304"/>
                <a:cs typeface="Times New Roman" panose="02020603050405020304"/>
              </a:rPr>
              <a:t>fail,  what is the </a:t>
            </a:r>
            <a:r>
              <a:rPr lang="en-US" altLang="zh-CN" sz="1550" spc="-5" dirty="0">
                <a:solidFill>
                  <a:srgbClr val="231F20"/>
                </a:solidFill>
                <a:latin typeface="Times New Roman" panose="02020603050405020304"/>
                <a:cs typeface="Times New Roman" panose="02020603050405020304"/>
              </a:rPr>
              <a:t>MTTF </a:t>
            </a:r>
            <a:r>
              <a:rPr lang="en-US" altLang="zh-CN" sz="1550" dirty="0">
                <a:solidFill>
                  <a:srgbClr val="231F20"/>
                </a:solidFill>
                <a:latin typeface="Times New Roman" panose="02020603050405020304"/>
                <a:cs typeface="Times New Roman" panose="02020603050405020304"/>
              </a:rPr>
              <a:t>for the </a:t>
            </a:r>
            <a:r>
              <a:rPr lang="en-US" altLang="zh-CN" sz="1550" spc="-5" dirty="0" smtClean="0">
                <a:solidFill>
                  <a:srgbClr val="231F20"/>
                </a:solidFill>
                <a:latin typeface="Times New Roman" panose="02020603050405020304"/>
                <a:cs typeface="Times New Roman" panose="02020603050405020304"/>
              </a:rPr>
              <a:t>system?</a:t>
            </a:r>
            <a:endParaRPr lang="en-US" altLang="zh-CN" sz="1550" spc="-5"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b. If </a:t>
            </a:r>
            <a:r>
              <a:rPr lang="en-US" altLang="zh-CN" sz="1550" dirty="0">
                <a:solidFill>
                  <a:srgbClr val="231F20"/>
                </a:solidFill>
                <a:latin typeface="Times New Roman" panose="02020603050405020304"/>
                <a:cs typeface="Times New Roman" panose="02020603050405020304"/>
              </a:rPr>
              <a:t>it </a:t>
            </a:r>
            <a:r>
              <a:rPr lang="en-US" altLang="zh-CN" sz="1550" spc="5" dirty="0">
                <a:solidFill>
                  <a:srgbClr val="231F20"/>
                </a:solidFill>
                <a:latin typeface="Times New Roman" panose="02020603050405020304"/>
                <a:cs typeface="Times New Roman" panose="02020603050405020304"/>
              </a:rPr>
              <a:t>costs </a:t>
            </a:r>
            <a:r>
              <a:rPr lang="en-US" altLang="zh-CN" sz="1550" dirty="0">
                <a:solidFill>
                  <a:srgbClr val="231F20"/>
                </a:solidFill>
                <a:latin typeface="Times New Roman" panose="02020603050405020304"/>
                <a:cs typeface="Times New Roman" panose="02020603050405020304"/>
              </a:rPr>
              <a:t>an extra $1000, </a:t>
            </a:r>
            <a:r>
              <a:rPr lang="en-US" altLang="zh-CN" sz="1550" spc="-5" dirty="0">
                <a:solidFill>
                  <a:srgbClr val="231F20"/>
                </a:solidFill>
                <a:latin typeface="Times New Roman" panose="02020603050405020304"/>
                <a:cs typeface="Times New Roman" panose="02020603050405020304"/>
              </a:rPr>
              <a:t>per computer, </a:t>
            </a:r>
            <a:r>
              <a:rPr lang="en-US" altLang="zh-CN" sz="1550" spc="5" dirty="0">
                <a:solidFill>
                  <a:srgbClr val="231F20"/>
                </a:solidFill>
                <a:latin typeface="Times New Roman" panose="02020603050405020304"/>
                <a:cs typeface="Times New Roman" panose="02020603050405020304"/>
              </a:rPr>
              <a:t>to </a:t>
            </a:r>
            <a:r>
              <a:rPr lang="en-US" altLang="zh-CN" sz="1550" dirty="0">
                <a:solidFill>
                  <a:srgbClr val="231F20"/>
                </a:solidFill>
                <a:latin typeface="Times New Roman" panose="02020603050405020304"/>
                <a:cs typeface="Times New Roman" panose="02020603050405020304"/>
              </a:rPr>
              <a:t>double the </a:t>
            </a:r>
            <a:r>
              <a:rPr lang="en-US" altLang="zh-CN" sz="1550" spc="-25" dirty="0">
                <a:solidFill>
                  <a:srgbClr val="231F20"/>
                </a:solidFill>
                <a:latin typeface="Times New Roman" panose="02020603050405020304"/>
                <a:cs typeface="Times New Roman" panose="02020603050405020304"/>
              </a:rPr>
              <a:t>MTTF,  </a:t>
            </a:r>
            <a:r>
              <a:rPr lang="en-US" altLang="zh-CN" sz="1550" dirty="0">
                <a:solidFill>
                  <a:srgbClr val="231F20"/>
                </a:solidFill>
                <a:latin typeface="Times New Roman" panose="02020603050405020304"/>
                <a:cs typeface="Times New Roman" panose="02020603050405020304"/>
              </a:rPr>
              <a:t>would </a:t>
            </a:r>
            <a:r>
              <a:rPr lang="en-US" altLang="zh-CN" sz="1550" spc="-5" dirty="0">
                <a:solidFill>
                  <a:srgbClr val="231F20"/>
                </a:solidFill>
                <a:latin typeface="Times New Roman" panose="02020603050405020304"/>
                <a:cs typeface="Times New Roman" panose="02020603050405020304"/>
              </a:rPr>
              <a:t>this </a:t>
            </a:r>
            <a:r>
              <a:rPr lang="en-US" altLang="zh-CN" sz="1550" dirty="0">
                <a:solidFill>
                  <a:srgbClr val="231F20"/>
                </a:solidFill>
                <a:latin typeface="Times New Roman" panose="02020603050405020304"/>
                <a:cs typeface="Times New Roman" panose="02020603050405020304"/>
              </a:rPr>
              <a:t>be a good business decision? Show your</a:t>
            </a:r>
            <a:r>
              <a:rPr lang="en-US" altLang="zh-CN" sz="1550" spc="15"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work.</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E3092"/>
                </a:solidFill>
                <a:latin typeface="Times New Roman" panose="02020603050405020304"/>
                <a:cs typeface="Times New Roman" panose="02020603050405020304"/>
              </a:rPr>
              <a:t>       c. Figure </a:t>
            </a:r>
            <a:r>
              <a:rPr lang="en-US" altLang="zh-CN" sz="1550" spc="-5" dirty="0">
                <a:solidFill>
                  <a:srgbClr val="2E3092"/>
                </a:solidFill>
                <a:latin typeface="Times New Roman" panose="02020603050405020304"/>
                <a:cs typeface="Times New Roman" panose="02020603050405020304"/>
              </a:rPr>
              <a:t>1.3 </a:t>
            </a:r>
            <a:r>
              <a:rPr lang="en-US" altLang="zh-CN" sz="1550" dirty="0">
                <a:solidFill>
                  <a:srgbClr val="231F20"/>
                </a:solidFill>
                <a:latin typeface="Times New Roman" panose="02020603050405020304"/>
                <a:cs typeface="Times New Roman" panose="02020603050405020304"/>
              </a:rPr>
              <a:t>shows, on average, the </a:t>
            </a:r>
            <a:r>
              <a:rPr lang="en-US" altLang="zh-CN" sz="1550" spc="-5" dirty="0">
                <a:solidFill>
                  <a:srgbClr val="231F20"/>
                </a:solidFill>
                <a:latin typeface="Times New Roman" panose="02020603050405020304"/>
                <a:cs typeface="Times New Roman" panose="02020603050405020304"/>
              </a:rPr>
              <a:t>cost of </a:t>
            </a:r>
            <a:r>
              <a:rPr lang="en-US" altLang="zh-CN" sz="1550" dirty="0">
                <a:solidFill>
                  <a:srgbClr val="231F20"/>
                </a:solidFill>
                <a:latin typeface="Times New Roman" panose="02020603050405020304"/>
                <a:cs typeface="Times New Roman" panose="02020603050405020304"/>
              </a:rPr>
              <a:t>downtimes, assuming  that</a:t>
            </a:r>
            <a:r>
              <a:rPr lang="en-US" altLang="zh-CN" sz="1550" spc="-5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cost</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is</a:t>
            </a:r>
            <a:r>
              <a:rPr lang="en-US" altLang="zh-CN" sz="1550" spc="-4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equal</a:t>
            </a:r>
            <a:r>
              <a:rPr lang="en-US" altLang="zh-CN" sz="1550" spc="-5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at</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all</a:t>
            </a:r>
            <a:r>
              <a:rPr lang="en-US" altLang="zh-CN" sz="1550" spc="-3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times</a:t>
            </a:r>
            <a:r>
              <a:rPr lang="en-US" altLang="zh-CN" sz="1550" spc="-2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of</a:t>
            </a:r>
            <a:r>
              <a:rPr lang="en-US" altLang="zh-CN" sz="1550" spc="-30"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the</a:t>
            </a:r>
            <a:r>
              <a:rPr lang="en-US" altLang="zh-CN" sz="1550" spc="-50" dirty="0">
                <a:solidFill>
                  <a:srgbClr val="231F20"/>
                </a:solidFill>
                <a:latin typeface="Times New Roman" panose="02020603050405020304"/>
                <a:cs typeface="Times New Roman" panose="02020603050405020304"/>
              </a:rPr>
              <a:t> </a:t>
            </a:r>
            <a:r>
              <a:rPr lang="en-US" altLang="zh-CN" sz="1550" spc="-20" dirty="0">
                <a:solidFill>
                  <a:srgbClr val="231F20"/>
                </a:solidFill>
                <a:latin typeface="Times New Roman" panose="02020603050405020304"/>
                <a:cs typeface="Times New Roman" panose="02020603050405020304"/>
              </a:rPr>
              <a:t>year.</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For</a:t>
            </a:r>
            <a:r>
              <a:rPr lang="en-US" altLang="zh-CN" sz="1550" spc="-4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retailers,</a:t>
            </a:r>
            <a:r>
              <a:rPr lang="en-US" altLang="zh-CN" sz="1550" spc="-30" dirty="0">
                <a:solidFill>
                  <a:srgbClr val="231F20"/>
                </a:solidFill>
                <a:latin typeface="Times New Roman" panose="02020603050405020304"/>
                <a:cs typeface="Times New Roman" panose="02020603050405020304"/>
              </a:rPr>
              <a:t> </a:t>
            </a:r>
            <a:r>
              <a:rPr lang="en-US" altLang="zh-CN" sz="1550" spc="-10" dirty="0">
                <a:solidFill>
                  <a:srgbClr val="231F20"/>
                </a:solidFill>
                <a:latin typeface="Times New Roman" panose="02020603050405020304"/>
                <a:cs typeface="Times New Roman" panose="02020603050405020304"/>
              </a:rPr>
              <a:t>however,</a:t>
            </a:r>
            <a:r>
              <a:rPr lang="en-US" altLang="zh-CN" sz="1550" spc="-30"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the</a:t>
            </a:r>
            <a:r>
              <a:rPr lang="en-US" altLang="zh-CN" sz="1550" spc="-30"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Christmas </a:t>
            </a:r>
            <a:r>
              <a:rPr lang="en-US" altLang="zh-CN" sz="1550" dirty="0">
                <a:solidFill>
                  <a:srgbClr val="231F20"/>
                </a:solidFill>
                <a:latin typeface="Times New Roman" panose="02020603050405020304"/>
                <a:cs typeface="Times New Roman" panose="02020603050405020304"/>
              </a:rPr>
              <a:t>season </a:t>
            </a:r>
            <a:r>
              <a:rPr lang="en-US" altLang="zh-CN" sz="1550" spc="-5" dirty="0">
                <a:solidFill>
                  <a:srgbClr val="231F20"/>
                </a:solidFill>
                <a:latin typeface="Times New Roman" panose="02020603050405020304"/>
                <a:cs typeface="Times New Roman" panose="02020603050405020304"/>
              </a:rPr>
              <a:t>is </a:t>
            </a:r>
            <a:r>
              <a:rPr lang="en-US" altLang="zh-CN" sz="1550" dirty="0">
                <a:solidFill>
                  <a:srgbClr val="231F20"/>
                </a:solidFill>
                <a:latin typeface="Times New Roman" panose="02020603050405020304"/>
                <a:cs typeface="Times New Roman" panose="02020603050405020304"/>
              </a:rPr>
              <a:t>the most profitable </a:t>
            </a:r>
            <a:r>
              <a:rPr lang="en-US" altLang="zh-CN" sz="1550" spc="-5" dirty="0">
                <a:solidFill>
                  <a:srgbClr val="231F20"/>
                </a:solidFill>
                <a:latin typeface="Times New Roman" panose="02020603050405020304"/>
                <a:cs typeface="Times New Roman" panose="02020603050405020304"/>
              </a:rPr>
              <a:t>(and therefore </a:t>
            </a:r>
            <a:r>
              <a:rPr lang="en-US" altLang="zh-CN" sz="1550" dirty="0">
                <a:solidFill>
                  <a:srgbClr val="231F20"/>
                </a:solidFill>
                <a:latin typeface="Times New Roman" panose="02020603050405020304"/>
                <a:cs typeface="Times New Roman" panose="02020603050405020304"/>
              </a:rPr>
              <a:t>the most </a:t>
            </a:r>
            <a:r>
              <a:rPr lang="en-US" altLang="zh-CN" sz="1550" spc="-5" dirty="0">
                <a:solidFill>
                  <a:srgbClr val="231F20"/>
                </a:solidFill>
                <a:latin typeface="Times New Roman" panose="02020603050405020304"/>
                <a:cs typeface="Times New Roman" panose="02020603050405020304"/>
              </a:rPr>
              <a:t>costly </a:t>
            </a:r>
            <a:r>
              <a:rPr lang="en-US" altLang="zh-CN" sz="1550" dirty="0">
                <a:solidFill>
                  <a:srgbClr val="231F20"/>
                </a:solidFill>
                <a:latin typeface="Times New Roman" panose="02020603050405020304"/>
                <a:cs typeface="Times New Roman" panose="02020603050405020304"/>
              </a:rPr>
              <a:t>time </a:t>
            </a:r>
            <a:r>
              <a:rPr lang="en-US" altLang="zh-CN" sz="1550" spc="-5" dirty="0">
                <a:solidFill>
                  <a:srgbClr val="231F20"/>
                </a:solidFill>
                <a:latin typeface="Times New Roman" panose="02020603050405020304"/>
                <a:cs typeface="Times New Roman" panose="02020603050405020304"/>
              </a:rPr>
              <a:t>to lose  sales). </a:t>
            </a:r>
            <a:r>
              <a:rPr lang="en-US" altLang="zh-CN" sz="1550" spc="-10" dirty="0">
                <a:solidFill>
                  <a:srgbClr val="231F20"/>
                </a:solidFill>
                <a:latin typeface="Times New Roman" panose="02020603050405020304"/>
                <a:cs typeface="Times New Roman" panose="02020603050405020304"/>
              </a:rPr>
              <a:t>If </a:t>
            </a:r>
            <a:r>
              <a:rPr lang="en-US" altLang="zh-CN" sz="1550" dirty="0">
                <a:solidFill>
                  <a:srgbClr val="231F20"/>
                </a:solidFill>
                <a:latin typeface="Times New Roman" panose="02020603050405020304"/>
                <a:cs typeface="Times New Roman" panose="02020603050405020304"/>
              </a:rPr>
              <a:t>a catalog </a:t>
            </a:r>
            <a:r>
              <a:rPr lang="en-US" altLang="zh-CN" sz="1550" spc="-5" dirty="0">
                <a:solidFill>
                  <a:srgbClr val="231F20"/>
                </a:solidFill>
                <a:latin typeface="Times New Roman" panose="02020603050405020304"/>
                <a:cs typeface="Times New Roman" panose="02020603050405020304"/>
              </a:rPr>
              <a:t>sales center has </a:t>
            </a:r>
            <a:r>
              <a:rPr lang="en-US" altLang="zh-CN" sz="1550" dirty="0">
                <a:solidFill>
                  <a:srgbClr val="231F20"/>
                </a:solidFill>
                <a:latin typeface="Times New Roman" panose="02020603050405020304"/>
                <a:cs typeface="Times New Roman" panose="02020603050405020304"/>
              </a:rPr>
              <a:t>twice as much </a:t>
            </a:r>
            <a:r>
              <a:rPr lang="en-US" altLang="zh-CN" sz="1550" spc="-5" dirty="0">
                <a:solidFill>
                  <a:srgbClr val="231F20"/>
                </a:solidFill>
                <a:latin typeface="Times New Roman" panose="02020603050405020304"/>
                <a:cs typeface="Times New Roman" panose="02020603050405020304"/>
              </a:rPr>
              <a:t>traffic </a:t>
            </a:r>
            <a:r>
              <a:rPr lang="en-US" altLang="zh-CN" sz="1550" dirty="0">
                <a:solidFill>
                  <a:srgbClr val="231F20"/>
                </a:solidFill>
                <a:latin typeface="Times New Roman" panose="02020603050405020304"/>
                <a:cs typeface="Times New Roman" panose="02020603050405020304"/>
              </a:rPr>
              <a:t>in the </a:t>
            </a:r>
            <a:r>
              <a:rPr lang="en-US" altLang="zh-CN" sz="1550" spc="-5" dirty="0">
                <a:solidFill>
                  <a:srgbClr val="231F20"/>
                </a:solidFill>
                <a:latin typeface="Times New Roman" panose="02020603050405020304"/>
                <a:cs typeface="Times New Roman" panose="02020603050405020304"/>
              </a:rPr>
              <a:t>fourth quarter  </a:t>
            </a:r>
            <a:r>
              <a:rPr lang="en-US" altLang="zh-CN" sz="1550" dirty="0">
                <a:solidFill>
                  <a:srgbClr val="231F20"/>
                </a:solidFill>
                <a:latin typeface="Times New Roman" panose="02020603050405020304"/>
                <a:cs typeface="Times New Roman" panose="02020603050405020304"/>
              </a:rPr>
              <a:t>as every other </a:t>
            </a:r>
            <a:r>
              <a:rPr lang="en-US" altLang="zh-CN" sz="1550" spc="-10" dirty="0">
                <a:solidFill>
                  <a:srgbClr val="231F20"/>
                </a:solidFill>
                <a:latin typeface="Times New Roman" panose="02020603050405020304"/>
                <a:cs typeface="Times New Roman" panose="02020603050405020304"/>
              </a:rPr>
              <a:t>quarter, </a:t>
            </a:r>
            <a:r>
              <a:rPr lang="en-US" altLang="zh-CN" sz="1550" spc="5" dirty="0">
                <a:solidFill>
                  <a:srgbClr val="231F20"/>
                </a:solidFill>
                <a:latin typeface="Times New Roman" panose="02020603050405020304"/>
                <a:cs typeface="Times New Roman" panose="02020603050405020304"/>
              </a:rPr>
              <a:t>what </a:t>
            </a:r>
            <a:r>
              <a:rPr lang="en-US" altLang="zh-CN" sz="1550" dirty="0">
                <a:solidFill>
                  <a:srgbClr val="231F20"/>
                </a:solidFill>
                <a:latin typeface="Times New Roman" panose="02020603050405020304"/>
                <a:cs typeface="Times New Roman" panose="02020603050405020304"/>
              </a:rPr>
              <a:t>is the average cost of downtime </a:t>
            </a:r>
            <a:r>
              <a:rPr lang="en-US" altLang="zh-CN" sz="1550" spc="-5" dirty="0">
                <a:solidFill>
                  <a:srgbClr val="231F20"/>
                </a:solidFill>
                <a:latin typeface="Times New Roman" panose="02020603050405020304"/>
                <a:cs typeface="Times New Roman" panose="02020603050405020304"/>
              </a:rPr>
              <a:t>per </a:t>
            </a:r>
            <a:r>
              <a:rPr lang="en-US" altLang="zh-CN" sz="1550" dirty="0">
                <a:solidFill>
                  <a:srgbClr val="231F20"/>
                </a:solidFill>
                <a:latin typeface="Times New Roman" panose="02020603050405020304"/>
                <a:cs typeface="Times New Roman" panose="02020603050405020304"/>
              </a:rPr>
              <a:t>hour during  the </a:t>
            </a:r>
            <a:r>
              <a:rPr lang="en-US" altLang="zh-CN" sz="1550" spc="-5" dirty="0">
                <a:solidFill>
                  <a:srgbClr val="231F20"/>
                </a:solidFill>
                <a:latin typeface="Times New Roman" panose="02020603050405020304"/>
                <a:cs typeface="Times New Roman" panose="02020603050405020304"/>
              </a:rPr>
              <a:t>fourth </a:t>
            </a:r>
            <a:r>
              <a:rPr lang="en-US" altLang="zh-CN" sz="1550" dirty="0">
                <a:solidFill>
                  <a:srgbClr val="231F20"/>
                </a:solidFill>
                <a:latin typeface="Times New Roman" panose="02020603050405020304"/>
                <a:cs typeface="Times New Roman" panose="02020603050405020304"/>
              </a:rPr>
              <a:t>quarter and </a:t>
            </a:r>
            <a:r>
              <a:rPr lang="en-US" altLang="zh-CN" sz="1550" spc="-5" dirty="0">
                <a:solidFill>
                  <a:srgbClr val="231F20"/>
                </a:solidFill>
                <a:latin typeface="Times New Roman" panose="02020603050405020304"/>
                <a:cs typeface="Times New Roman" panose="02020603050405020304"/>
              </a:rPr>
              <a:t>the rest </a:t>
            </a:r>
            <a:r>
              <a:rPr lang="en-US" altLang="zh-CN" sz="1550" dirty="0">
                <a:solidFill>
                  <a:srgbClr val="231F20"/>
                </a:solidFill>
                <a:latin typeface="Times New Roman" panose="02020603050405020304"/>
                <a:cs typeface="Times New Roman" panose="02020603050405020304"/>
              </a:rPr>
              <a:t>of the</a:t>
            </a:r>
            <a:r>
              <a:rPr lang="en-US" altLang="zh-CN" sz="1550" spc="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year</a:t>
            </a:r>
            <a:r>
              <a:rPr lang="en-US" altLang="zh-CN" sz="1550" spc="-5" dirty="0" smtClean="0">
                <a:solidFill>
                  <a:srgbClr val="231F20"/>
                </a:solidFill>
                <a:latin typeface="Times New Roman" panose="02020603050405020304"/>
                <a:cs typeface="Times New Roman" panose="02020603050405020304"/>
              </a:rPr>
              <a:t>?</a:t>
            </a:r>
            <a:endParaRPr lang="en-US" altLang="zh-CN" sz="1600" dirty="0">
              <a:latin typeface="Times New Roman" panose="02020603050405020304"/>
              <a:cs typeface="Times New Roman" panose="02020603050405020304"/>
            </a:endParaRPr>
          </a:p>
          <a:p>
            <a:pPr marL="0" marR="5080" indent="0" eaLnBrk="1" hangingPunct="1">
              <a:lnSpc>
                <a:spcPct val="101000"/>
              </a:lnSpc>
              <a:spcBef>
                <a:spcPts val="90"/>
              </a:spcBef>
              <a:buNone/>
            </a:pPr>
            <a:endParaRPr lang="en-US" altLang="zh-CN" sz="1600" dirty="0">
              <a:latin typeface="Times New Roman" panose="02020603050405020304"/>
              <a:cs typeface="Times New Roman" panose="02020603050405020304"/>
            </a:endParaRPr>
          </a:p>
          <a:p>
            <a:pPr marL="0" marR="5080" indent="0" eaLnBrk="1" hangingPunct="1">
              <a:lnSpc>
                <a:spcPct val="101000"/>
              </a:lnSpc>
              <a:spcBef>
                <a:spcPts val="90"/>
              </a:spcBef>
              <a:buNone/>
            </a:pPr>
            <a:endParaRPr lang="en-US" altLang="zh-CN" sz="1550" dirty="0">
              <a:latin typeface="Times New Roman" panose="02020603050405020304"/>
              <a:cs typeface="Times New Roman" panose="02020603050405020304"/>
            </a:endParaRPr>
          </a:p>
          <a:p>
            <a:pPr marL="12700" marR="5080" eaLnBrk="1" hangingPunct="1">
              <a:lnSpc>
                <a:spcPct val="101000"/>
              </a:lnSpc>
              <a:spcBef>
                <a:spcPts val="90"/>
              </a:spcBef>
            </a:pPr>
            <a:endParaRPr kumimoji="0" lang="en-US" altLang="zh-CN" kern="0" dirty="0" smtClean="0">
              <a:latin typeface="Times New Roman" panose="02020603050405020304"/>
              <a:cs typeface="Times New Roman" panose="02020603050405020304"/>
            </a:endParaRPr>
          </a:p>
          <a:p>
            <a:pPr marL="0" indent="0" eaLnBrk="1" hangingPunct="1">
              <a:buFont typeface="Wingdings" panose="05000000000000000000" pitchFamily="2" charset="2"/>
              <a:buNone/>
            </a:pPr>
            <a:endParaRPr kumimoji="0" lang="zh-CN" altLang="en-US" kern="0" dirty="0"/>
          </a:p>
        </p:txBody>
      </p:sp>
      <p:sp>
        <p:nvSpPr>
          <p:cNvPr id="7" name="内容占位符 2"/>
          <p:cNvSpPr txBox="1"/>
          <p:nvPr/>
        </p:nvSpPr>
        <p:spPr>
          <a:xfrm>
            <a:off x="396000" y="4005064"/>
            <a:ext cx="8229600" cy="2808312"/>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5080" indent="0" eaLnBrk="1" hangingPunct="1">
              <a:lnSpc>
                <a:spcPct val="101000"/>
              </a:lnSpc>
              <a:spcBef>
                <a:spcPts val="90"/>
              </a:spcBef>
              <a:buNone/>
            </a:pPr>
            <a:r>
              <a:rPr lang="en-US" altLang="zh-CN" sz="1600" dirty="0" smtClean="0">
                <a:solidFill>
                  <a:srgbClr val="00B050"/>
                </a:solidFill>
                <a:latin typeface="Times New Roman" panose="02020603050405020304"/>
                <a:cs typeface="Times New Roman" panose="02020603050405020304"/>
              </a:rPr>
              <a:t>a. 35/10000 </a:t>
            </a:r>
            <a:r>
              <a:rPr lang="en-US" altLang="zh-CN" sz="1600" dirty="0">
                <a:solidFill>
                  <a:srgbClr val="00B050"/>
                </a:solidFill>
                <a:latin typeface="Symbol" panose="05050102010706020507"/>
                <a:cs typeface="Symbol" panose="05050102010706020507"/>
              </a:rPr>
              <a:t></a:t>
            </a:r>
            <a:r>
              <a:rPr lang="en-US" altLang="zh-CN" sz="1600" dirty="0">
                <a:solidFill>
                  <a:srgbClr val="00B050"/>
                </a:solidFill>
                <a:latin typeface="Times New Roman" panose="02020603050405020304"/>
                <a:cs typeface="Times New Roman" panose="02020603050405020304"/>
              </a:rPr>
              <a:t> 3333 = 11.67 </a:t>
            </a:r>
            <a:r>
              <a:rPr lang="en-US" altLang="zh-CN" sz="1600" spc="5" dirty="0" smtClean="0">
                <a:solidFill>
                  <a:srgbClr val="00B050"/>
                </a:solidFill>
                <a:latin typeface="Times New Roman" panose="02020603050405020304"/>
                <a:cs typeface="Times New Roman" panose="02020603050405020304"/>
              </a:rPr>
              <a:t>days</a:t>
            </a:r>
            <a:endParaRPr lang="en-US" altLang="zh-CN" sz="1600" spc="5" dirty="0" smtClean="0">
              <a:solidFill>
                <a:srgbClr val="00B05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600" spc="-25" dirty="0">
                <a:solidFill>
                  <a:srgbClr val="00B050"/>
                </a:solidFill>
                <a:latin typeface="Calibri" panose="020F0502020204030204"/>
                <a:cs typeface="Calibri" panose="020F0502020204030204"/>
              </a:rPr>
              <a:t>b. </a:t>
            </a:r>
            <a:r>
              <a:rPr lang="en-US" altLang="zh-CN" sz="1600" spc="-5" dirty="0">
                <a:solidFill>
                  <a:srgbClr val="00B050"/>
                </a:solidFill>
                <a:latin typeface="Times New Roman" panose="02020603050405020304"/>
                <a:cs typeface="Times New Roman" panose="02020603050405020304"/>
              </a:rPr>
              <a:t>There </a:t>
            </a:r>
            <a:r>
              <a:rPr lang="en-US" altLang="zh-CN" sz="1600" dirty="0">
                <a:solidFill>
                  <a:srgbClr val="00B050"/>
                </a:solidFill>
                <a:latin typeface="Times New Roman" panose="02020603050405020304"/>
                <a:cs typeface="Times New Roman" panose="02020603050405020304"/>
              </a:rPr>
              <a:t>are </a:t>
            </a:r>
            <a:r>
              <a:rPr lang="en-US" altLang="zh-CN" sz="1600" spc="-10" dirty="0">
                <a:solidFill>
                  <a:srgbClr val="00B050"/>
                </a:solidFill>
                <a:latin typeface="Times New Roman" panose="02020603050405020304"/>
                <a:cs typeface="Times New Roman" panose="02020603050405020304"/>
              </a:rPr>
              <a:t>several </a:t>
            </a:r>
            <a:r>
              <a:rPr lang="en-US" altLang="zh-CN" sz="1600" spc="-5" dirty="0">
                <a:solidFill>
                  <a:srgbClr val="00B050"/>
                </a:solidFill>
                <a:latin typeface="Times New Roman" panose="02020603050405020304"/>
                <a:cs typeface="Times New Roman" panose="02020603050405020304"/>
              </a:rPr>
              <a:t>correct </a:t>
            </a:r>
            <a:r>
              <a:rPr lang="en-US" altLang="zh-CN" sz="1600" dirty="0">
                <a:solidFill>
                  <a:srgbClr val="00B050"/>
                </a:solidFill>
                <a:latin typeface="Times New Roman" panose="02020603050405020304"/>
                <a:cs typeface="Times New Roman" panose="02020603050405020304"/>
              </a:rPr>
              <a:t>answers. </a:t>
            </a:r>
            <a:r>
              <a:rPr lang="en-US" altLang="zh-CN" sz="1600" spc="-5" dirty="0">
                <a:solidFill>
                  <a:srgbClr val="00B050"/>
                </a:solidFill>
                <a:latin typeface="Times New Roman" panose="02020603050405020304"/>
                <a:cs typeface="Times New Roman" panose="02020603050405020304"/>
              </a:rPr>
              <a:t>One would be </a:t>
            </a:r>
            <a:r>
              <a:rPr lang="en-US" altLang="zh-CN" sz="1600" dirty="0">
                <a:solidFill>
                  <a:srgbClr val="00B050"/>
                </a:solidFill>
                <a:latin typeface="Times New Roman" panose="02020603050405020304"/>
                <a:cs typeface="Times New Roman" panose="02020603050405020304"/>
              </a:rPr>
              <a:t>that, with the </a:t>
            </a:r>
            <a:r>
              <a:rPr lang="en-US" altLang="zh-CN" sz="1600" spc="-5" dirty="0">
                <a:solidFill>
                  <a:srgbClr val="00B050"/>
                </a:solidFill>
                <a:latin typeface="Times New Roman" panose="02020603050405020304"/>
                <a:cs typeface="Times New Roman" panose="02020603050405020304"/>
              </a:rPr>
              <a:t>current </a:t>
            </a:r>
            <a:r>
              <a:rPr lang="en-US" altLang="zh-CN" sz="1600" dirty="0" smtClean="0">
                <a:solidFill>
                  <a:srgbClr val="00B050"/>
                </a:solidFill>
                <a:latin typeface="Times New Roman" panose="02020603050405020304"/>
                <a:cs typeface="Times New Roman" panose="02020603050405020304"/>
              </a:rPr>
              <a:t>system</a:t>
            </a:r>
            <a:r>
              <a:rPr lang="en-US" altLang="zh-CN" sz="1600" dirty="0">
                <a:solidFill>
                  <a:srgbClr val="00B050"/>
                </a:solidFill>
                <a:latin typeface="Times New Roman" panose="02020603050405020304"/>
                <a:cs typeface="Times New Roman" panose="02020603050405020304"/>
              </a:rPr>
              <a:t>, one </a:t>
            </a:r>
            <a:r>
              <a:rPr lang="en-US" altLang="zh-CN" sz="1600" spc="-5" dirty="0">
                <a:solidFill>
                  <a:srgbClr val="00B050"/>
                </a:solidFill>
                <a:latin typeface="Times New Roman" panose="02020603050405020304"/>
                <a:cs typeface="Times New Roman" panose="02020603050405020304"/>
              </a:rPr>
              <a:t>computer fails approximately </a:t>
            </a:r>
            <a:r>
              <a:rPr lang="en-US" altLang="zh-CN" sz="1600" spc="-15" dirty="0">
                <a:solidFill>
                  <a:srgbClr val="00B050"/>
                </a:solidFill>
                <a:latin typeface="Times New Roman" panose="02020603050405020304"/>
                <a:cs typeface="Times New Roman" panose="02020603050405020304"/>
              </a:rPr>
              <a:t>every </a:t>
            </a:r>
            <a:r>
              <a:rPr lang="en-US" altLang="zh-CN" sz="1600" dirty="0">
                <a:solidFill>
                  <a:srgbClr val="00B050"/>
                </a:solidFill>
                <a:latin typeface="Times New Roman" panose="02020603050405020304"/>
                <a:cs typeface="Times New Roman" panose="02020603050405020304"/>
              </a:rPr>
              <a:t>5 minutes. 5 </a:t>
            </a:r>
            <a:r>
              <a:rPr lang="en-US" altLang="zh-CN" sz="1600" spc="-5" dirty="0">
                <a:solidFill>
                  <a:srgbClr val="00B050"/>
                </a:solidFill>
                <a:latin typeface="Times New Roman" panose="02020603050405020304"/>
                <a:cs typeface="Times New Roman" panose="02020603050405020304"/>
              </a:rPr>
              <a:t>minutes </a:t>
            </a:r>
            <a:r>
              <a:rPr lang="en-US" altLang="zh-CN" sz="1600" dirty="0">
                <a:solidFill>
                  <a:srgbClr val="00B050"/>
                </a:solidFill>
                <a:latin typeface="Times New Roman" panose="02020603050405020304"/>
                <a:cs typeface="Times New Roman" panose="02020603050405020304"/>
              </a:rPr>
              <a:t>is </a:t>
            </a:r>
            <a:r>
              <a:rPr lang="en-US" altLang="zh-CN" sz="1600" spc="-5" dirty="0">
                <a:solidFill>
                  <a:srgbClr val="00B050"/>
                </a:solidFill>
                <a:latin typeface="Times New Roman" panose="02020603050405020304"/>
                <a:cs typeface="Times New Roman" panose="02020603050405020304"/>
              </a:rPr>
              <a:t>unlikely  </a:t>
            </a:r>
            <a:r>
              <a:rPr lang="en-US" altLang="zh-CN" sz="1600" dirty="0">
                <a:solidFill>
                  <a:srgbClr val="00B050"/>
                </a:solidFill>
                <a:latin typeface="Times New Roman" panose="02020603050405020304"/>
                <a:cs typeface="Times New Roman" panose="02020603050405020304"/>
              </a:rPr>
              <a:t>to be </a:t>
            </a:r>
            <a:r>
              <a:rPr lang="en-US" altLang="zh-CN" sz="1600" spc="-5" dirty="0">
                <a:solidFill>
                  <a:srgbClr val="00B050"/>
                </a:solidFill>
                <a:latin typeface="Times New Roman" panose="02020603050405020304"/>
                <a:cs typeface="Times New Roman" panose="02020603050405020304"/>
              </a:rPr>
              <a:t>enough </a:t>
            </a:r>
            <a:r>
              <a:rPr lang="en-US" altLang="zh-CN" sz="1600" dirty="0">
                <a:solidFill>
                  <a:srgbClr val="00B050"/>
                </a:solidFill>
                <a:latin typeface="Times New Roman" panose="02020603050405020304"/>
                <a:cs typeface="Times New Roman" panose="02020603050405020304"/>
              </a:rPr>
              <a:t>time to </a:t>
            </a:r>
            <a:r>
              <a:rPr lang="en-US" altLang="zh-CN" sz="1600" spc="-5" dirty="0">
                <a:solidFill>
                  <a:srgbClr val="00B050"/>
                </a:solidFill>
                <a:latin typeface="Times New Roman" panose="02020603050405020304"/>
                <a:cs typeface="Times New Roman" panose="02020603050405020304"/>
              </a:rPr>
              <a:t>isolate </a:t>
            </a:r>
            <a:r>
              <a:rPr lang="en-US" altLang="zh-CN" sz="1600" dirty="0">
                <a:solidFill>
                  <a:srgbClr val="00B050"/>
                </a:solidFill>
                <a:latin typeface="Times New Roman" panose="02020603050405020304"/>
                <a:cs typeface="Times New Roman" panose="02020603050405020304"/>
              </a:rPr>
              <a:t>the </a:t>
            </a:r>
            <a:r>
              <a:rPr lang="en-US" altLang="zh-CN" sz="1600" spc="-10" dirty="0">
                <a:solidFill>
                  <a:srgbClr val="00B050"/>
                </a:solidFill>
                <a:latin typeface="Times New Roman" panose="02020603050405020304"/>
                <a:cs typeface="Times New Roman" panose="02020603050405020304"/>
              </a:rPr>
              <a:t>computer, </a:t>
            </a:r>
            <a:r>
              <a:rPr lang="en-US" altLang="zh-CN" sz="1600" spc="-5" dirty="0">
                <a:solidFill>
                  <a:srgbClr val="00B050"/>
                </a:solidFill>
                <a:latin typeface="Times New Roman" panose="02020603050405020304"/>
                <a:cs typeface="Times New Roman" panose="02020603050405020304"/>
              </a:rPr>
              <a:t>swap </a:t>
            </a:r>
            <a:r>
              <a:rPr lang="en-US" altLang="zh-CN" sz="1600" dirty="0">
                <a:solidFill>
                  <a:srgbClr val="00B050"/>
                </a:solidFill>
                <a:latin typeface="Times New Roman" panose="02020603050405020304"/>
                <a:cs typeface="Times New Roman" panose="02020603050405020304"/>
              </a:rPr>
              <a:t>it out, </a:t>
            </a:r>
            <a:r>
              <a:rPr lang="en-US" altLang="zh-CN" sz="1600" spc="-5" dirty="0">
                <a:solidFill>
                  <a:srgbClr val="00B050"/>
                </a:solidFill>
                <a:latin typeface="Times New Roman" panose="02020603050405020304"/>
                <a:cs typeface="Times New Roman" panose="02020603050405020304"/>
              </a:rPr>
              <a:t>and </a:t>
            </a:r>
            <a:r>
              <a:rPr lang="en-US" altLang="zh-CN" sz="1600" dirty="0">
                <a:solidFill>
                  <a:srgbClr val="00B050"/>
                </a:solidFill>
                <a:latin typeface="Times New Roman" panose="02020603050405020304"/>
                <a:cs typeface="Times New Roman" panose="02020603050405020304"/>
              </a:rPr>
              <a:t>get the </a:t>
            </a:r>
            <a:r>
              <a:rPr lang="en-US" altLang="zh-CN" sz="1600" spc="-5" dirty="0">
                <a:solidFill>
                  <a:srgbClr val="00B050"/>
                </a:solidFill>
                <a:latin typeface="Times New Roman" panose="02020603050405020304"/>
                <a:cs typeface="Times New Roman" panose="02020603050405020304"/>
              </a:rPr>
              <a:t>computer  back </a:t>
            </a:r>
            <a:r>
              <a:rPr lang="en-US" altLang="zh-CN" sz="1600" dirty="0">
                <a:solidFill>
                  <a:srgbClr val="00B050"/>
                </a:solidFill>
                <a:latin typeface="Times New Roman" panose="02020603050405020304"/>
                <a:cs typeface="Times New Roman" panose="02020603050405020304"/>
              </a:rPr>
              <a:t>on line </a:t>
            </a:r>
            <a:r>
              <a:rPr lang="en-US" altLang="zh-CN" sz="1600" spc="-5" dirty="0">
                <a:solidFill>
                  <a:srgbClr val="00B050"/>
                </a:solidFill>
                <a:latin typeface="Times New Roman" panose="02020603050405020304"/>
                <a:cs typeface="Times New Roman" panose="02020603050405020304"/>
              </a:rPr>
              <a:t>again. 10 </a:t>
            </a:r>
            <a:r>
              <a:rPr lang="en-US" altLang="zh-CN" sz="1600" dirty="0">
                <a:solidFill>
                  <a:srgbClr val="00B050"/>
                </a:solidFill>
                <a:latin typeface="Times New Roman" panose="02020603050405020304"/>
                <a:cs typeface="Times New Roman" panose="02020603050405020304"/>
              </a:rPr>
              <a:t>minutes, </a:t>
            </a:r>
            <a:r>
              <a:rPr lang="en-US" altLang="zh-CN" sz="1600" spc="-20" dirty="0">
                <a:solidFill>
                  <a:srgbClr val="00B050"/>
                </a:solidFill>
                <a:latin typeface="Times New Roman" panose="02020603050405020304"/>
                <a:cs typeface="Times New Roman" panose="02020603050405020304"/>
              </a:rPr>
              <a:t>however, </a:t>
            </a:r>
            <a:r>
              <a:rPr lang="en-US" altLang="zh-CN" sz="1600" spc="5" dirty="0">
                <a:solidFill>
                  <a:srgbClr val="00B050"/>
                </a:solidFill>
                <a:latin typeface="Times New Roman" panose="02020603050405020304"/>
                <a:cs typeface="Times New Roman" panose="02020603050405020304"/>
              </a:rPr>
              <a:t>is </a:t>
            </a:r>
            <a:r>
              <a:rPr lang="en-US" altLang="zh-CN" sz="1600" dirty="0">
                <a:solidFill>
                  <a:srgbClr val="00B050"/>
                </a:solidFill>
                <a:latin typeface="Times New Roman" panose="02020603050405020304"/>
                <a:cs typeface="Times New Roman" panose="02020603050405020304"/>
              </a:rPr>
              <a:t>much </a:t>
            </a:r>
            <a:r>
              <a:rPr lang="en-US" altLang="zh-CN" sz="1600" spc="-5" dirty="0">
                <a:solidFill>
                  <a:srgbClr val="00B050"/>
                </a:solidFill>
                <a:latin typeface="Times New Roman" panose="02020603050405020304"/>
                <a:cs typeface="Times New Roman" panose="02020603050405020304"/>
              </a:rPr>
              <a:t>more </a:t>
            </a:r>
            <a:r>
              <a:rPr lang="en-US" altLang="zh-CN" sz="1600" spc="-15" dirty="0">
                <a:solidFill>
                  <a:srgbClr val="00B050"/>
                </a:solidFill>
                <a:latin typeface="Times New Roman" panose="02020603050405020304"/>
                <a:cs typeface="Times New Roman" panose="02020603050405020304"/>
              </a:rPr>
              <a:t>likely. </a:t>
            </a:r>
            <a:r>
              <a:rPr lang="en-US" altLang="zh-CN" sz="1600" dirty="0">
                <a:solidFill>
                  <a:srgbClr val="00B050"/>
                </a:solidFill>
                <a:latin typeface="Times New Roman" panose="02020603050405020304"/>
                <a:cs typeface="Times New Roman" panose="02020603050405020304"/>
              </a:rPr>
              <a:t>In </a:t>
            </a:r>
            <a:r>
              <a:rPr lang="en-US" altLang="zh-CN" sz="1600" spc="-10" dirty="0">
                <a:solidFill>
                  <a:srgbClr val="00B050"/>
                </a:solidFill>
                <a:latin typeface="Times New Roman" panose="02020603050405020304"/>
                <a:cs typeface="Times New Roman" panose="02020603050405020304"/>
              </a:rPr>
              <a:t>any </a:t>
            </a:r>
            <a:r>
              <a:rPr lang="en-US" altLang="zh-CN" sz="1600" spc="-5" dirty="0">
                <a:solidFill>
                  <a:srgbClr val="00B050"/>
                </a:solidFill>
                <a:latin typeface="Times New Roman" panose="02020603050405020304"/>
                <a:cs typeface="Times New Roman" panose="02020603050405020304"/>
              </a:rPr>
              <a:t>case, </a:t>
            </a:r>
            <a:r>
              <a:rPr lang="en-US" altLang="zh-CN" sz="1600" dirty="0">
                <a:solidFill>
                  <a:srgbClr val="00B050"/>
                </a:solidFill>
                <a:latin typeface="Times New Roman" panose="02020603050405020304"/>
                <a:cs typeface="Times New Roman" panose="02020603050405020304"/>
              </a:rPr>
              <a:t>it  </a:t>
            </a:r>
            <a:r>
              <a:rPr lang="en-US" altLang="zh-CN" sz="1600" spc="-5" dirty="0">
                <a:solidFill>
                  <a:srgbClr val="00B050"/>
                </a:solidFill>
                <a:latin typeface="Times New Roman" panose="02020603050405020304"/>
                <a:cs typeface="Times New Roman" panose="02020603050405020304"/>
              </a:rPr>
              <a:t>would </a:t>
            </a:r>
            <a:r>
              <a:rPr lang="en-US" altLang="zh-CN" sz="1600" dirty="0">
                <a:solidFill>
                  <a:srgbClr val="00B050"/>
                </a:solidFill>
                <a:latin typeface="Times New Roman" panose="02020603050405020304"/>
                <a:cs typeface="Times New Roman" panose="02020603050405020304"/>
              </a:rPr>
              <a:t>greatly </a:t>
            </a:r>
            <a:r>
              <a:rPr lang="en-US" altLang="zh-CN" sz="1600" spc="-5" dirty="0">
                <a:solidFill>
                  <a:srgbClr val="00B050"/>
                </a:solidFill>
                <a:latin typeface="Times New Roman" panose="02020603050405020304"/>
                <a:cs typeface="Times New Roman" panose="02020603050405020304"/>
              </a:rPr>
              <a:t>extend </a:t>
            </a:r>
            <a:r>
              <a:rPr lang="en-US" altLang="zh-CN" sz="1600" dirty="0">
                <a:solidFill>
                  <a:srgbClr val="00B050"/>
                </a:solidFill>
                <a:latin typeface="Times New Roman" panose="02020603050405020304"/>
                <a:cs typeface="Times New Roman" panose="02020603050405020304"/>
              </a:rPr>
              <a:t>the </a:t>
            </a:r>
            <a:r>
              <a:rPr lang="en-US" altLang="zh-CN" sz="1600" spc="-5" dirty="0">
                <a:solidFill>
                  <a:srgbClr val="00B050"/>
                </a:solidFill>
                <a:latin typeface="Times New Roman" panose="02020603050405020304"/>
                <a:cs typeface="Times New Roman" panose="02020603050405020304"/>
              </a:rPr>
              <a:t>amount of </a:t>
            </a:r>
            <a:r>
              <a:rPr lang="en-US" altLang="zh-CN" sz="1600" dirty="0">
                <a:solidFill>
                  <a:srgbClr val="00B050"/>
                </a:solidFill>
                <a:latin typeface="Times New Roman" panose="02020603050405020304"/>
                <a:cs typeface="Times New Roman" panose="02020603050405020304"/>
              </a:rPr>
              <a:t>time </a:t>
            </a:r>
            <a:r>
              <a:rPr lang="en-US" altLang="zh-CN" sz="1600" spc="-5" dirty="0">
                <a:solidFill>
                  <a:srgbClr val="00B050"/>
                </a:solidFill>
                <a:latin typeface="Times New Roman" panose="02020603050405020304"/>
                <a:cs typeface="Times New Roman" panose="02020603050405020304"/>
              </a:rPr>
              <a:t>before 1/3 of the computers </a:t>
            </a:r>
            <a:r>
              <a:rPr lang="en-US" altLang="zh-CN" sz="1600" spc="-15" dirty="0">
                <a:solidFill>
                  <a:srgbClr val="00B050"/>
                </a:solidFill>
                <a:latin typeface="Times New Roman" panose="02020603050405020304"/>
                <a:cs typeface="Times New Roman" panose="02020603050405020304"/>
              </a:rPr>
              <a:t>have  </a:t>
            </a:r>
            <a:r>
              <a:rPr lang="en-US" altLang="zh-CN" sz="1600" spc="-5" dirty="0">
                <a:solidFill>
                  <a:srgbClr val="00B050"/>
                </a:solidFill>
                <a:latin typeface="Times New Roman" panose="02020603050405020304"/>
                <a:cs typeface="Times New Roman" panose="02020603050405020304"/>
              </a:rPr>
              <a:t>failed </a:t>
            </a:r>
            <a:r>
              <a:rPr lang="en-US" altLang="zh-CN" sz="1600" dirty="0">
                <a:solidFill>
                  <a:srgbClr val="00B050"/>
                </a:solidFill>
                <a:latin typeface="Times New Roman" panose="02020603050405020304"/>
                <a:cs typeface="Times New Roman" panose="02020603050405020304"/>
              </a:rPr>
              <a:t>at once. </a:t>
            </a:r>
            <a:r>
              <a:rPr lang="en-US" altLang="zh-CN" sz="1600" spc="-5" dirty="0">
                <a:solidFill>
                  <a:srgbClr val="00B050"/>
                </a:solidFill>
                <a:latin typeface="Times New Roman" panose="02020603050405020304"/>
                <a:cs typeface="Times New Roman" panose="02020603050405020304"/>
              </a:rPr>
              <a:t>Because the cost </a:t>
            </a:r>
            <a:r>
              <a:rPr lang="en-US" altLang="zh-CN" sz="1600" dirty="0">
                <a:solidFill>
                  <a:srgbClr val="00B050"/>
                </a:solidFill>
                <a:latin typeface="Times New Roman" panose="02020603050405020304"/>
                <a:cs typeface="Times New Roman" panose="02020603050405020304"/>
              </a:rPr>
              <a:t>of </a:t>
            </a:r>
            <a:r>
              <a:rPr lang="en-US" altLang="zh-CN" sz="1600" spc="-5" dirty="0">
                <a:solidFill>
                  <a:srgbClr val="00B050"/>
                </a:solidFill>
                <a:latin typeface="Times New Roman" panose="02020603050405020304"/>
                <a:cs typeface="Times New Roman" panose="02020603050405020304"/>
              </a:rPr>
              <a:t>downtime </a:t>
            </a:r>
            <a:r>
              <a:rPr lang="en-US" altLang="zh-CN" sz="1600" dirty="0">
                <a:solidFill>
                  <a:srgbClr val="00B050"/>
                </a:solidFill>
                <a:latin typeface="Times New Roman" panose="02020603050405020304"/>
                <a:cs typeface="Times New Roman" panose="02020603050405020304"/>
              </a:rPr>
              <a:t>is </a:t>
            </a:r>
            <a:r>
              <a:rPr lang="en-US" altLang="zh-CN" sz="1600" spc="5" dirty="0">
                <a:solidFill>
                  <a:srgbClr val="00B050"/>
                </a:solidFill>
                <a:latin typeface="Times New Roman" panose="02020603050405020304"/>
                <a:cs typeface="Times New Roman" panose="02020603050405020304"/>
              </a:rPr>
              <a:t>so </a:t>
            </a:r>
            <a:r>
              <a:rPr lang="en-US" altLang="zh-CN" sz="1600" spc="-5" dirty="0">
                <a:solidFill>
                  <a:srgbClr val="00B050"/>
                </a:solidFill>
                <a:latin typeface="Times New Roman" panose="02020603050405020304"/>
                <a:cs typeface="Times New Roman" panose="02020603050405020304"/>
              </a:rPr>
              <a:t>huge, being </a:t>
            </a:r>
            <a:r>
              <a:rPr lang="en-US" altLang="zh-CN" sz="1600" dirty="0">
                <a:solidFill>
                  <a:srgbClr val="00B050"/>
                </a:solidFill>
                <a:latin typeface="Times New Roman" panose="02020603050405020304"/>
                <a:cs typeface="Times New Roman" panose="02020603050405020304"/>
              </a:rPr>
              <a:t>able to </a:t>
            </a:r>
            <a:r>
              <a:rPr lang="en-US" altLang="zh-CN" sz="1600" spc="-5" dirty="0">
                <a:solidFill>
                  <a:srgbClr val="00B050"/>
                </a:solidFill>
                <a:latin typeface="Times New Roman" panose="02020603050405020304"/>
                <a:cs typeface="Times New Roman" panose="02020603050405020304"/>
              </a:rPr>
              <a:t>extend  </a:t>
            </a:r>
            <a:r>
              <a:rPr lang="en-US" altLang="zh-CN" sz="1600" dirty="0">
                <a:solidFill>
                  <a:srgbClr val="00B050"/>
                </a:solidFill>
                <a:latin typeface="Times New Roman" panose="02020603050405020304"/>
                <a:cs typeface="Times New Roman" panose="02020603050405020304"/>
              </a:rPr>
              <a:t>this is </a:t>
            </a:r>
            <a:r>
              <a:rPr lang="en-US" altLang="zh-CN" sz="1600" spc="-5" dirty="0">
                <a:solidFill>
                  <a:srgbClr val="00B050"/>
                </a:solidFill>
                <a:latin typeface="Times New Roman" panose="02020603050405020304"/>
                <a:cs typeface="Times New Roman" panose="02020603050405020304"/>
              </a:rPr>
              <a:t>very</a:t>
            </a:r>
            <a:r>
              <a:rPr lang="en-US" altLang="zh-CN" sz="1600" spc="10" dirty="0">
                <a:solidFill>
                  <a:srgbClr val="00B050"/>
                </a:solidFill>
                <a:latin typeface="Times New Roman" panose="02020603050405020304"/>
                <a:cs typeface="Times New Roman" panose="02020603050405020304"/>
              </a:rPr>
              <a:t> </a:t>
            </a:r>
            <a:r>
              <a:rPr lang="en-US" altLang="zh-CN" sz="1600" spc="-5" dirty="0">
                <a:solidFill>
                  <a:srgbClr val="00B050"/>
                </a:solidFill>
                <a:latin typeface="Times New Roman" panose="02020603050405020304"/>
                <a:cs typeface="Times New Roman" panose="02020603050405020304"/>
              </a:rPr>
              <a:t>valuable</a:t>
            </a:r>
            <a:r>
              <a:rPr lang="en-US" altLang="zh-CN" sz="1600" spc="-5" dirty="0" smtClean="0">
                <a:solidFill>
                  <a:srgbClr val="00B050"/>
                </a:solidFill>
                <a:latin typeface="Times New Roman" panose="02020603050405020304"/>
                <a:cs typeface="Times New Roman" panose="02020603050405020304"/>
              </a:rPr>
              <a:t>.</a:t>
            </a:r>
            <a:endParaRPr lang="en-US" altLang="zh-CN" sz="1600" spc="-5" dirty="0" smtClean="0">
              <a:solidFill>
                <a:srgbClr val="00B05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600" dirty="0" smtClean="0">
                <a:solidFill>
                  <a:srgbClr val="00B050"/>
                </a:solidFill>
                <a:latin typeface="Times New Roman" panose="02020603050405020304"/>
                <a:cs typeface="Times New Roman" panose="02020603050405020304"/>
              </a:rPr>
              <a:t>c.                                                     $90,000 </a:t>
            </a:r>
            <a:r>
              <a:rPr lang="en-US" altLang="zh-CN" sz="1600" dirty="0">
                <a:solidFill>
                  <a:srgbClr val="00B050"/>
                </a:solidFill>
                <a:latin typeface="Times New Roman" panose="02020603050405020304"/>
                <a:cs typeface="Times New Roman" panose="02020603050405020304"/>
              </a:rPr>
              <a:t>= (x + x + x +</a:t>
            </a:r>
            <a:r>
              <a:rPr lang="en-US" altLang="zh-CN" sz="1600" spc="15" dirty="0">
                <a:solidFill>
                  <a:srgbClr val="00B050"/>
                </a:solidFill>
                <a:latin typeface="Times New Roman" panose="02020603050405020304"/>
                <a:cs typeface="Times New Roman" panose="02020603050405020304"/>
              </a:rPr>
              <a:t> </a:t>
            </a:r>
            <a:r>
              <a:rPr lang="en-US" altLang="zh-CN" sz="1600" dirty="0">
                <a:solidFill>
                  <a:srgbClr val="00B050"/>
                </a:solidFill>
                <a:latin typeface="Times New Roman" panose="02020603050405020304"/>
                <a:cs typeface="Times New Roman" panose="02020603050405020304"/>
              </a:rPr>
              <a:t>2x)/</a:t>
            </a:r>
            <a:r>
              <a:rPr lang="en-US" altLang="zh-CN" sz="1600" dirty="0" smtClean="0">
                <a:solidFill>
                  <a:srgbClr val="00B050"/>
                </a:solidFill>
                <a:latin typeface="Times New Roman" panose="02020603050405020304"/>
                <a:cs typeface="Times New Roman" panose="02020603050405020304"/>
              </a:rPr>
              <a:t>4</a:t>
            </a:r>
            <a:endParaRPr lang="en-US" altLang="zh-CN" sz="1600" dirty="0" smtClean="0">
              <a:solidFill>
                <a:srgbClr val="00B05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600" spc="-5" dirty="0">
                <a:solidFill>
                  <a:srgbClr val="00B050"/>
                </a:solidFill>
                <a:latin typeface="Times New Roman" panose="02020603050405020304"/>
                <a:cs typeface="Times New Roman" panose="02020603050405020304"/>
              </a:rPr>
              <a:t> </a:t>
            </a:r>
            <a:r>
              <a:rPr lang="en-US" altLang="zh-CN" sz="1600" spc="-5" dirty="0" smtClean="0">
                <a:solidFill>
                  <a:srgbClr val="00B050"/>
                </a:solidFill>
                <a:latin typeface="Times New Roman" panose="02020603050405020304"/>
                <a:cs typeface="Times New Roman" panose="02020603050405020304"/>
              </a:rPr>
              <a:t>                                                       $360,000 </a:t>
            </a:r>
            <a:r>
              <a:rPr lang="en-US" altLang="zh-CN" sz="1600" dirty="0">
                <a:solidFill>
                  <a:srgbClr val="00B050"/>
                </a:solidFill>
                <a:latin typeface="Times New Roman" panose="02020603050405020304"/>
                <a:cs typeface="Times New Roman" panose="02020603050405020304"/>
              </a:rPr>
              <a:t>=</a:t>
            </a:r>
            <a:r>
              <a:rPr lang="en-US" altLang="zh-CN" sz="1600" spc="15" dirty="0">
                <a:solidFill>
                  <a:srgbClr val="00B050"/>
                </a:solidFill>
                <a:latin typeface="Times New Roman" panose="02020603050405020304"/>
                <a:cs typeface="Times New Roman" panose="02020603050405020304"/>
              </a:rPr>
              <a:t> </a:t>
            </a:r>
            <a:r>
              <a:rPr lang="en-US" altLang="zh-CN" sz="1600" spc="-10" dirty="0" smtClean="0">
                <a:solidFill>
                  <a:srgbClr val="00B050"/>
                </a:solidFill>
                <a:latin typeface="Times New Roman" panose="02020603050405020304"/>
                <a:cs typeface="Times New Roman" panose="02020603050405020304"/>
              </a:rPr>
              <a:t>5x</a:t>
            </a:r>
            <a:endParaRPr lang="en-US" altLang="zh-CN" sz="1600" spc="-10" dirty="0" smtClean="0">
              <a:solidFill>
                <a:srgbClr val="00B05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600" spc="-10" dirty="0">
                <a:solidFill>
                  <a:srgbClr val="00B050"/>
                </a:solidFill>
                <a:latin typeface="Times New Roman" panose="02020603050405020304"/>
                <a:cs typeface="Times New Roman" panose="02020603050405020304"/>
              </a:rPr>
              <a:t> </a:t>
            </a:r>
            <a:r>
              <a:rPr lang="en-US" altLang="zh-CN" sz="1600" spc="-10" dirty="0" smtClean="0">
                <a:solidFill>
                  <a:srgbClr val="00B050"/>
                </a:solidFill>
                <a:latin typeface="Times New Roman" panose="02020603050405020304"/>
                <a:cs typeface="Times New Roman" panose="02020603050405020304"/>
              </a:rPr>
              <a:t>                                                        </a:t>
            </a:r>
            <a:r>
              <a:rPr lang="en-US" altLang="zh-CN" sz="1600" dirty="0" smtClean="0">
                <a:solidFill>
                  <a:srgbClr val="00B050"/>
                </a:solidFill>
                <a:latin typeface="Times New Roman" panose="02020603050405020304"/>
                <a:cs typeface="Times New Roman" panose="02020603050405020304"/>
              </a:rPr>
              <a:t>$72,000 </a:t>
            </a:r>
            <a:r>
              <a:rPr lang="en-US" altLang="zh-CN" sz="1600" dirty="0">
                <a:solidFill>
                  <a:srgbClr val="00B050"/>
                </a:solidFill>
                <a:latin typeface="Times New Roman" panose="02020603050405020304"/>
                <a:cs typeface="Times New Roman" panose="02020603050405020304"/>
              </a:rPr>
              <a:t>=</a:t>
            </a:r>
            <a:r>
              <a:rPr lang="en-US" altLang="zh-CN" sz="1600" spc="-5" dirty="0">
                <a:solidFill>
                  <a:srgbClr val="00B050"/>
                </a:solidFill>
                <a:latin typeface="Times New Roman" panose="02020603050405020304"/>
                <a:cs typeface="Times New Roman" panose="02020603050405020304"/>
              </a:rPr>
              <a:t> </a:t>
            </a:r>
            <a:r>
              <a:rPr lang="en-US" altLang="zh-CN" sz="1600" dirty="0" smtClean="0">
                <a:solidFill>
                  <a:srgbClr val="00B050"/>
                </a:solidFill>
                <a:latin typeface="Times New Roman" panose="02020603050405020304"/>
                <a:cs typeface="Times New Roman" panose="02020603050405020304"/>
              </a:rPr>
              <a:t>x</a:t>
            </a:r>
            <a:endParaRPr lang="en-US" altLang="zh-CN" sz="1600" dirty="0" smtClean="0">
              <a:solidFill>
                <a:srgbClr val="00B05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600" dirty="0">
                <a:solidFill>
                  <a:srgbClr val="00B050"/>
                </a:solidFill>
                <a:latin typeface="Times New Roman" panose="02020603050405020304"/>
                <a:cs typeface="Times New Roman" panose="02020603050405020304"/>
              </a:rPr>
              <a:t> </a:t>
            </a:r>
            <a:r>
              <a:rPr lang="en-US" altLang="zh-CN" sz="1600" dirty="0" smtClean="0">
                <a:solidFill>
                  <a:srgbClr val="00B050"/>
                </a:solidFill>
                <a:latin typeface="Times New Roman" panose="02020603050405020304"/>
                <a:cs typeface="Times New Roman" panose="02020603050405020304"/>
              </a:rPr>
              <a:t>                                                       4th </a:t>
            </a:r>
            <a:r>
              <a:rPr lang="en-US" altLang="zh-CN" sz="1600" spc="-5" dirty="0">
                <a:solidFill>
                  <a:srgbClr val="00B050"/>
                </a:solidFill>
                <a:latin typeface="Times New Roman" panose="02020603050405020304"/>
                <a:cs typeface="Times New Roman" panose="02020603050405020304"/>
              </a:rPr>
              <a:t>quarter </a:t>
            </a:r>
            <a:r>
              <a:rPr lang="en-US" altLang="zh-CN" sz="1600" dirty="0">
                <a:solidFill>
                  <a:srgbClr val="00B050"/>
                </a:solidFill>
                <a:latin typeface="Times New Roman" panose="02020603050405020304"/>
                <a:cs typeface="Times New Roman" panose="02020603050405020304"/>
              </a:rPr>
              <a:t>=</a:t>
            </a:r>
            <a:r>
              <a:rPr lang="en-US" altLang="zh-CN" sz="1600" spc="10" dirty="0">
                <a:solidFill>
                  <a:srgbClr val="00B050"/>
                </a:solidFill>
                <a:latin typeface="Times New Roman" panose="02020603050405020304"/>
                <a:cs typeface="Times New Roman" panose="02020603050405020304"/>
              </a:rPr>
              <a:t> </a:t>
            </a:r>
            <a:r>
              <a:rPr lang="en-US" altLang="zh-CN" sz="1600" spc="-5" dirty="0">
                <a:solidFill>
                  <a:srgbClr val="00B050"/>
                </a:solidFill>
                <a:latin typeface="Times New Roman" panose="02020603050405020304"/>
                <a:cs typeface="Times New Roman" panose="02020603050405020304"/>
              </a:rPr>
              <a:t>$</a:t>
            </a:r>
            <a:r>
              <a:rPr lang="en-US" altLang="zh-CN" sz="1600" spc="-5" dirty="0" smtClean="0">
                <a:solidFill>
                  <a:srgbClr val="00B050"/>
                </a:solidFill>
                <a:latin typeface="Times New Roman" panose="02020603050405020304"/>
                <a:cs typeface="Times New Roman" panose="02020603050405020304"/>
              </a:rPr>
              <a:t>144,000/</a:t>
            </a:r>
            <a:r>
              <a:rPr lang="en-US" altLang="zh-CN" sz="1600" spc="-5" dirty="0" err="1" smtClean="0">
                <a:solidFill>
                  <a:srgbClr val="00B050"/>
                </a:solidFill>
                <a:latin typeface="Times New Roman" panose="02020603050405020304"/>
                <a:cs typeface="Times New Roman" panose="02020603050405020304"/>
              </a:rPr>
              <a:t>hr</a:t>
            </a:r>
            <a:endParaRPr kumimoji="0" lang="zh-CN" altLang="en-US" kern="0" dirty="0">
              <a:solidFill>
                <a:srgbClr val="00B050"/>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29600" cy="3690120"/>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1.13 </a:t>
            </a:r>
            <a:r>
              <a:rPr lang="en-US" altLang="zh-CN" sz="1550" dirty="0" smtClean="0">
                <a:solidFill>
                  <a:srgbClr val="231F20"/>
                </a:solidFill>
                <a:latin typeface="Times New Roman" panose="02020603050405020304"/>
                <a:cs typeface="Times New Roman" panose="02020603050405020304"/>
              </a:rPr>
              <a:t> </a:t>
            </a:r>
            <a:r>
              <a:rPr lang="en-US" altLang="zh-CN" sz="1550" spc="-40" dirty="0">
                <a:solidFill>
                  <a:srgbClr val="231F20"/>
                </a:solidFill>
                <a:latin typeface="Times New Roman" panose="02020603050405020304"/>
                <a:cs typeface="Times New Roman" panose="02020603050405020304"/>
              </a:rPr>
              <a:t>Your </a:t>
            </a:r>
            <a:r>
              <a:rPr lang="en-US" altLang="zh-CN" sz="1550" dirty="0">
                <a:solidFill>
                  <a:srgbClr val="231F20"/>
                </a:solidFill>
                <a:latin typeface="Times New Roman" panose="02020603050405020304"/>
                <a:cs typeface="Times New Roman" panose="02020603050405020304"/>
              </a:rPr>
              <a:t>company </a:t>
            </a:r>
            <a:r>
              <a:rPr lang="en-US" altLang="zh-CN" sz="1550" spc="5" dirty="0">
                <a:solidFill>
                  <a:srgbClr val="231F20"/>
                </a:solidFill>
                <a:latin typeface="Times New Roman" panose="02020603050405020304"/>
                <a:cs typeface="Times New Roman" panose="02020603050405020304"/>
              </a:rPr>
              <a:t>is </a:t>
            </a:r>
            <a:r>
              <a:rPr lang="en-US" altLang="zh-CN" sz="1550" spc="-5" dirty="0">
                <a:solidFill>
                  <a:srgbClr val="231F20"/>
                </a:solidFill>
                <a:latin typeface="Times New Roman" panose="02020603050405020304"/>
                <a:cs typeface="Times New Roman" panose="02020603050405020304"/>
              </a:rPr>
              <a:t>trying to </a:t>
            </a:r>
            <a:r>
              <a:rPr lang="en-US" altLang="zh-CN" sz="1550" dirty="0">
                <a:solidFill>
                  <a:srgbClr val="231F20"/>
                </a:solidFill>
                <a:latin typeface="Times New Roman" panose="02020603050405020304"/>
                <a:cs typeface="Times New Roman" panose="02020603050405020304"/>
              </a:rPr>
              <a:t>choose between purchasing the  Opteron or Itanium 2. </a:t>
            </a:r>
            <a:r>
              <a:rPr lang="en-US" altLang="zh-CN" sz="1550" spc="-50"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have analyzed your </a:t>
            </a:r>
            <a:r>
              <a:rPr lang="en-US" altLang="zh-CN" sz="1550" spc="-10" dirty="0">
                <a:solidFill>
                  <a:srgbClr val="231F20"/>
                </a:solidFill>
                <a:latin typeface="Times New Roman" panose="02020603050405020304"/>
                <a:cs typeface="Times New Roman" panose="02020603050405020304"/>
              </a:rPr>
              <a:t>company’s </a:t>
            </a:r>
            <a:r>
              <a:rPr lang="en-US" altLang="zh-CN" sz="1550" dirty="0">
                <a:solidFill>
                  <a:srgbClr val="231F20"/>
                </a:solidFill>
                <a:latin typeface="Times New Roman" panose="02020603050405020304"/>
                <a:cs typeface="Times New Roman" panose="02020603050405020304"/>
              </a:rPr>
              <a:t>applications, and </a:t>
            </a:r>
            <a:r>
              <a:rPr lang="en-US" altLang="zh-CN" sz="1550" spc="5" dirty="0">
                <a:solidFill>
                  <a:srgbClr val="231F20"/>
                </a:solidFill>
                <a:latin typeface="Times New Roman" panose="02020603050405020304"/>
                <a:cs typeface="Times New Roman" panose="02020603050405020304"/>
              </a:rPr>
              <a:t>60%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the time </a:t>
            </a:r>
            <a:r>
              <a:rPr lang="en-US" altLang="zh-CN" sz="1550" spc="5" dirty="0">
                <a:solidFill>
                  <a:srgbClr val="231F20"/>
                </a:solidFill>
                <a:latin typeface="Times New Roman" panose="02020603050405020304"/>
                <a:cs typeface="Times New Roman" panose="02020603050405020304"/>
              </a:rPr>
              <a:t>it </a:t>
            </a:r>
            <a:r>
              <a:rPr lang="en-US" altLang="zh-CN" sz="1550" dirty="0">
                <a:solidFill>
                  <a:srgbClr val="231F20"/>
                </a:solidFill>
                <a:latin typeface="Times New Roman" panose="02020603050405020304"/>
                <a:cs typeface="Times New Roman" panose="02020603050405020304"/>
              </a:rPr>
              <a:t>will </a:t>
            </a:r>
            <a:r>
              <a:rPr lang="en-US" altLang="zh-CN" sz="1550" spc="-5" dirty="0">
                <a:solidFill>
                  <a:srgbClr val="231F20"/>
                </a:solidFill>
                <a:latin typeface="Times New Roman" panose="02020603050405020304"/>
                <a:cs typeface="Times New Roman" panose="02020603050405020304"/>
              </a:rPr>
              <a:t>be </a:t>
            </a:r>
            <a:r>
              <a:rPr lang="en-US" altLang="zh-CN" sz="1550" dirty="0">
                <a:solidFill>
                  <a:srgbClr val="231F20"/>
                </a:solidFill>
                <a:latin typeface="Times New Roman" panose="02020603050405020304"/>
                <a:cs typeface="Times New Roman" panose="02020603050405020304"/>
              </a:rPr>
              <a:t>running applications similar to </a:t>
            </a:r>
            <a:r>
              <a:rPr lang="en-US" altLang="zh-CN" sz="1550" dirty="0" err="1">
                <a:solidFill>
                  <a:srgbClr val="231F20"/>
                </a:solidFill>
                <a:latin typeface="Times New Roman" panose="02020603050405020304"/>
                <a:cs typeface="Times New Roman" panose="02020603050405020304"/>
              </a:rPr>
              <a:t>wupwise</a:t>
            </a:r>
            <a:r>
              <a:rPr lang="en-US" altLang="zh-CN" sz="1550" dirty="0">
                <a:solidFill>
                  <a:srgbClr val="231F20"/>
                </a:solidFill>
                <a:latin typeface="Times New Roman" panose="02020603050405020304"/>
                <a:cs typeface="Times New Roman" panose="02020603050405020304"/>
              </a:rPr>
              <a:t>, 20% of the time  applications similar </a:t>
            </a:r>
            <a:r>
              <a:rPr lang="en-US" altLang="zh-CN" sz="1550" spc="5" dirty="0">
                <a:solidFill>
                  <a:srgbClr val="231F20"/>
                </a:solidFill>
                <a:latin typeface="Times New Roman" panose="02020603050405020304"/>
                <a:cs typeface="Times New Roman" panose="02020603050405020304"/>
              </a:rPr>
              <a:t>to </a:t>
            </a:r>
            <a:r>
              <a:rPr lang="en-US" altLang="zh-CN" sz="1550" spc="-5" dirty="0" err="1">
                <a:solidFill>
                  <a:srgbClr val="231F20"/>
                </a:solidFill>
                <a:latin typeface="Times New Roman" panose="02020603050405020304"/>
                <a:cs typeface="Times New Roman" panose="02020603050405020304"/>
              </a:rPr>
              <a:t>ammp</a:t>
            </a:r>
            <a:r>
              <a:rPr lang="en-US" altLang="zh-CN" sz="1550" spc="-5" dirty="0">
                <a:solidFill>
                  <a:srgbClr val="231F20"/>
                </a:solidFill>
                <a:latin typeface="Times New Roman" panose="02020603050405020304"/>
                <a:cs typeface="Times New Roman" panose="02020603050405020304"/>
              </a:rPr>
              <a:t>, and 20% </a:t>
            </a:r>
            <a:r>
              <a:rPr lang="en-US" altLang="zh-CN" sz="1550" dirty="0">
                <a:solidFill>
                  <a:srgbClr val="231F20"/>
                </a:solidFill>
                <a:latin typeface="Times New Roman" panose="02020603050405020304"/>
                <a:cs typeface="Times New Roman" panose="02020603050405020304"/>
              </a:rPr>
              <a:t>of </a:t>
            </a:r>
            <a:r>
              <a:rPr lang="en-US" altLang="zh-CN" sz="1550" spc="-5" dirty="0">
                <a:solidFill>
                  <a:srgbClr val="231F20"/>
                </a:solidFill>
                <a:latin typeface="Times New Roman" panose="02020603050405020304"/>
                <a:cs typeface="Times New Roman" panose="02020603050405020304"/>
              </a:rPr>
              <a:t>the </a:t>
            </a:r>
            <a:r>
              <a:rPr lang="en-US" altLang="zh-CN" sz="1550" dirty="0">
                <a:solidFill>
                  <a:srgbClr val="231F20"/>
                </a:solidFill>
                <a:latin typeface="Times New Roman" panose="02020603050405020304"/>
                <a:cs typeface="Times New Roman" panose="02020603050405020304"/>
              </a:rPr>
              <a:t>time applications similar to</a:t>
            </a:r>
            <a:r>
              <a:rPr lang="en-US" altLang="zh-CN" sz="1550" spc="60" dirty="0">
                <a:solidFill>
                  <a:srgbClr val="231F20"/>
                </a:solidFill>
                <a:latin typeface="Times New Roman" panose="02020603050405020304"/>
                <a:cs typeface="Times New Roman" panose="02020603050405020304"/>
              </a:rPr>
              <a:t> </a:t>
            </a:r>
            <a:r>
              <a:rPr lang="en-US" altLang="zh-CN" sz="1550" dirty="0" err="1">
                <a:solidFill>
                  <a:srgbClr val="231F20"/>
                </a:solidFill>
                <a:latin typeface="Times New Roman" panose="02020603050405020304"/>
                <a:cs typeface="Times New Roman" panose="02020603050405020304"/>
              </a:rPr>
              <a:t>apsi</a:t>
            </a:r>
            <a:r>
              <a:rPr lang="en-US" altLang="zh-CN" sz="1550" dirty="0" smtClean="0">
                <a:solidFill>
                  <a:srgbClr val="231F20"/>
                </a:solidFill>
                <a:latin typeface="Times New Roman" panose="02020603050405020304"/>
                <a:cs typeface="Times New Roman" panose="02020603050405020304"/>
              </a:rPr>
              <a:t>. </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a. If </a:t>
            </a:r>
            <a:r>
              <a:rPr lang="en-US" altLang="zh-CN" sz="1550" spc="-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were choosing </a:t>
            </a:r>
            <a:r>
              <a:rPr lang="en-US" altLang="zh-CN" sz="1550" spc="-5" dirty="0">
                <a:solidFill>
                  <a:srgbClr val="231F20"/>
                </a:solidFill>
                <a:latin typeface="Times New Roman" panose="02020603050405020304"/>
                <a:cs typeface="Times New Roman" panose="02020603050405020304"/>
              </a:rPr>
              <a:t>just </a:t>
            </a:r>
            <a:r>
              <a:rPr lang="en-US" altLang="zh-CN" sz="1550" dirty="0">
                <a:solidFill>
                  <a:srgbClr val="231F20"/>
                </a:solidFill>
                <a:latin typeface="Times New Roman" panose="02020603050405020304"/>
                <a:cs typeface="Times New Roman" panose="02020603050405020304"/>
              </a:rPr>
              <a:t>based on overall SPEC performance, which  would </a:t>
            </a:r>
            <a:r>
              <a:rPr lang="en-US" altLang="zh-CN" sz="1550" spc="-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choose </a:t>
            </a:r>
            <a:r>
              <a:rPr lang="en-US" altLang="zh-CN" sz="1550" spc="-5" dirty="0">
                <a:solidFill>
                  <a:srgbClr val="231F20"/>
                </a:solidFill>
                <a:latin typeface="Times New Roman" panose="02020603050405020304"/>
                <a:cs typeface="Times New Roman" panose="02020603050405020304"/>
              </a:rPr>
              <a:t>and</a:t>
            </a:r>
            <a:r>
              <a:rPr lang="en-US" altLang="zh-CN" sz="1550" spc="40"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why?</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b. What </a:t>
            </a:r>
            <a:r>
              <a:rPr lang="en-US" altLang="zh-CN" sz="1550" dirty="0">
                <a:solidFill>
                  <a:srgbClr val="231F20"/>
                </a:solidFill>
                <a:latin typeface="Times New Roman" panose="02020603050405020304"/>
                <a:cs typeface="Times New Roman" panose="02020603050405020304"/>
              </a:rPr>
              <a:t>is the weighted </a:t>
            </a:r>
            <a:r>
              <a:rPr lang="en-US" altLang="zh-CN" sz="1550" spc="-5" dirty="0">
                <a:solidFill>
                  <a:srgbClr val="231F20"/>
                </a:solidFill>
                <a:latin typeface="Times New Roman" panose="02020603050405020304"/>
                <a:cs typeface="Times New Roman" panose="02020603050405020304"/>
              </a:rPr>
              <a:t>average </a:t>
            </a:r>
            <a:r>
              <a:rPr lang="en-US" altLang="zh-CN" sz="1550" dirty="0">
                <a:solidFill>
                  <a:srgbClr val="231F20"/>
                </a:solidFill>
                <a:latin typeface="Times New Roman" panose="02020603050405020304"/>
                <a:cs typeface="Times New Roman" panose="02020603050405020304"/>
              </a:rPr>
              <a:t>of execution time ratios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this mix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applications for the Opteron and Itanium</a:t>
            </a:r>
            <a:r>
              <a:rPr lang="en-US" altLang="zh-CN" sz="1550" spc="5" dirty="0">
                <a:solidFill>
                  <a:srgbClr val="231F20"/>
                </a:solidFill>
                <a:latin typeface="Times New Roman" panose="02020603050405020304"/>
                <a:cs typeface="Times New Roman" panose="02020603050405020304"/>
              </a:rPr>
              <a:t> </a:t>
            </a:r>
            <a:r>
              <a:rPr lang="en-US" altLang="zh-CN" sz="1550" spc="-5" dirty="0" smtClean="0">
                <a:solidFill>
                  <a:srgbClr val="231F20"/>
                </a:solidFill>
                <a:latin typeface="Times New Roman" panose="02020603050405020304"/>
                <a:cs typeface="Times New Roman" panose="02020603050405020304"/>
              </a:rPr>
              <a:t>2?</a:t>
            </a:r>
            <a:endParaRPr lang="en-US" altLang="zh-CN" sz="1550" spc="-5"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c. What </a:t>
            </a:r>
            <a:r>
              <a:rPr lang="en-US" altLang="zh-CN" sz="1550" dirty="0">
                <a:solidFill>
                  <a:srgbClr val="231F20"/>
                </a:solidFill>
                <a:latin typeface="Times New Roman" panose="02020603050405020304"/>
                <a:cs typeface="Times New Roman" panose="02020603050405020304"/>
              </a:rPr>
              <a:t>is the </a:t>
            </a:r>
            <a:r>
              <a:rPr lang="en-US" altLang="zh-CN" sz="1550" spc="-5" dirty="0">
                <a:solidFill>
                  <a:srgbClr val="231F20"/>
                </a:solidFill>
                <a:latin typeface="Times New Roman" panose="02020603050405020304"/>
                <a:cs typeface="Times New Roman" panose="02020603050405020304"/>
              </a:rPr>
              <a:t>speedup </a:t>
            </a:r>
            <a:r>
              <a:rPr lang="en-US" altLang="zh-CN" sz="1550" dirty="0">
                <a:solidFill>
                  <a:srgbClr val="231F20"/>
                </a:solidFill>
                <a:latin typeface="Times New Roman" panose="02020603050405020304"/>
                <a:cs typeface="Times New Roman" panose="02020603050405020304"/>
              </a:rPr>
              <a:t>of </a:t>
            </a:r>
            <a:r>
              <a:rPr lang="en-US" altLang="zh-CN" sz="1550" spc="-5" dirty="0">
                <a:solidFill>
                  <a:srgbClr val="231F20"/>
                </a:solidFill>
                <a:latin typeface="Times New Roman" panose="02020603050405020304"/>
                <a:cs typeface="Times New Roman" panose="02020603050405020304"/>
              </a:rPr>
              <a:t>the Opteron over </a:t>
            </a:r>
            <a:r>
              <a:rPr lang="en-US" altLang="zh-CN" sz="1550" dirty="0">
                <a:solidFill>
                  <a:srgbClr val="231F20"/>
                </a:solidFill>
                <a:latin typeface="Times New Roman" panose="02020603050405020304"/>
                <a:cs typeface="Times New Roman" panose="02020603050405020304"/>
              </a:rPr>
              <a:t>the Itanium</a:t>
            </a:r>
            <a:r>
              <a:rPr lang="en-US" altLang="zh-CN" sz="1550" spc="45" dirty="0">
                <a:solidFill>
                  <a:srgbClr val="231F20"/>
                </a:solidFill>
                <a:latin typeface="Times New Roman" panose="02020603050405020304"/>
                <a:cs typeface="Times New Roman" panose="02020603050405020304"/>
              </a:rPr>
              <a:t> </a:t>
            </a:r>
            <a:r>
              <a:rPr lang="en-US" altLang="zh-CN" sz="1550" dirty="0">
                <a:solidFill>
                  <a:srgbClr val="231F20"/>
                </a:solidFill>
                <a:latin typeface="Times New Roman" panose="02020603050405020304"/>
                <a:cs typeface="Times New Roman" panose="02020603050405020304"/>
              </a:rPr>
              <a:t>2?</a:t>
            </a:r>
            <a:endParaRPr lang="en-US" altLang="zh-CN" sz="1550" dirty="0">
              <a:latin typeface="Times New Roman" panose="02020603050405020304"/>
              <a:cs typeface="Times New Roman" panose="02020603050405020304"/>
            </a:endParaRPr>
          </a:p>
          <a:p>
            <a:pPr marL="12700" marR="5080" eaLnBrk="1" hangingPunct="1">
              <a:lnSpc>
                <a:spcPct val="101000"/>
              </a:lnSpc>
              <a:spcBef>
                <a:spcPts val="90"/>
              </a:spcBef>
            </a:pPr>
            <a:endParaRPr kumimoji="0" lang="en-US" altLang="zh-CN" kern="0" dirty="0" smtClean="0">
              <a:latin typeface="Times New Roman" panose="02020603050405020304"/>
              <a:cs typeface="Times New Roman" panose="02020603050405020304"/>
            </a:endParaRPr>
          </a:p>
          <a:p>
            <a:pPr marL="0" indent="0" eaLnBrk="1" hangingPunct="1">
              <a:buFont typeface="Wingdings" panose="05000000000000000000" pitchFamily="2" charset="2"/>
              <a:buNone/>
            </a:pPr>
            <a:endParaRPr kumimoji="0" lang="zh-CN" altLang="en-US" kern="0" dirty="0"/>
          </a:p>
        </p:txBody>
      </p:sp>
      <p:sp>
        <p:nvSpPr>
          <p:cNvPr id="4" name="矩形 3"/>
          <p:cNvSpPr/>
          <p:nvPr/>
        </p:nvSpPr>
        <p:spPr>
          <a:xfrm>
            <a:off x="683568" y="3933056"/>
            <a:ext cx="7416824" cy="1015663"/>
          </a:xfrm>
          <a:prstGeom prst="rect">
            <a:avLst/>
          </a:prstGeom>
        </p:spPr>
        <p:txBody>
          <a:bodyPr wrap="square">
            <a:spAutoFit/>
          </a:bodyPr>
          <a:lstStyle/>
          <a:p>
            <a:pPr marL="0" lvl="1">
              <a:lnSpc>
                <a:spcPct val="100000"/>
              </a:lnSpc>
              <a:spcBef>
                <a:spcPts val="0"/>
              </a:spcBef>
              <a:buAutoNum type="alphaLcPeriod"/>
              <a:tabLst>
                <a:tab pos="2150110" algn="l"/>
                <a:tab pos="2150745" algn="l"/>
                <a:tab pos="2447925" algn="l"/>
              </a:tabLst>
            </a:pPr>
            <a:r>
              <a:rPr lang="en-US" altLang="zh-CN" sz="2000" dirty="0" smtClean="0">
                <a:solidFill>
                  <a:srgbClr val="00B050"/>
                </a:solidFill>
                <a:latin typeface="Times New Roman" panose="02020603050405020304"/>
                <a:cs typeface="Times New Roman" panose="02020603050405020304"/>
              </a:rPr>
              <a:t>Itanium</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because </a:t>
            </a:r>
            <a:r>
              <a:rPr lang="en-US" altLang="zh-CN" sz="2000" dirty="0">
                <a:solidFill>
                  <a:srgbClr val="00B050"/>
                </a:solidFill>
                <a:latin typeface="Times New Roman" panose="02020603050405020304"/>
                <a:cs typeface="Times New Roman" panose="02020603050405020304"/>
              </a:rPr>
              <a:t>it has a </a:t>
            </a:r>
            <a:r>
              <a:rPr lang="en-US" altLang="zh-CN" sz="2000" spc="-5" dirty="0">
                <a:solidFill>
                  <a:srgbClr val="00B050"/>
                </a:solidFill>
                <a:latin typeface="Times New Roman" panose="02020603050405020304"/>
                <a:cs typeface="Times New Roman" panose="02020603050405020304"/>
              </a:rPr>
              <a:t>lower overall execution</a:t>
            </a:r>
            <a:r>
              <a:rPr lang="en-US" altLang="zh-CN" sz="2000" spc="10"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time.</a:t>
            </a:r>
            <a:endParaRPr lang="en-US" altLang="zh-CN" sz="2000" dirty="0" smtClean="0">
              <a:solidFill>
                <a:srgbClr val="00B050"/>
              </a:solidFill>
              <a:latin typeface="Times New Roman" panose="02020603050405020304"/>
              <a:cs typeface="Times New Roman" panose="02020603050405020304"/>
            </a:endParaRPr>
          </a:p>
          <a:p>
            <a:pPr marL="0" lvl="1">
              <a:lnSpc>
                <a:spcPct val="100000"/>
              </a:lnSpc>
              <a:spcBef>
                <a:spcPts val="0"/>
              </a:spcBef>
              <a:buAutoNum type="alphaLcPeriod"/>
              <a:tabLst>
                <a:tab pos="2150110" algn="l"/>
                <a:tab pos="2150745" algn="l"/>
                <a:tab pos="2447925" algn="l"/>
              </a:tabLst>
            </a:pPr>
            <a:r>
              <a:rPr lang="en-US" altLang="zh-CN" sz="2000" dirty="0" smtClean="0">
                <a:solidFill>
                  <a:srgbClr val="00B050"/>
                </a:solidFill>
                <a:latin typeface="Times New Roman" panose="02020603050405020304"/>
                <a:cs typeface="Times New Roman" panose="02020603050405020304"/>
              </a:rPr>
              <a:t>Opteron</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0.6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0.92 + </a:t>
            </a:r>
            <a:r>
              <a:rPr lang="en-US" altLang="zh-CN" sz="2000" spc="-5" dirty="0">
                <a:solidFill>
                  <a:srgbClr val="00B050"/>
                </a:solidFill>
                <a:latin typeface="Times New Roman" panose="02020603050405020304"/>
                <a:cs typeface="Times New Roman" panose="02020603050405020304"/>
              </a:rPr>
              <a:t>0.2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1.03 + 0.2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0.65 =</a:t>
            </a:r>
            <a:r>
              <a:rPr lang="en-US" altLang="zh-CN" sz="2000" spc="25"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0.888</a:t>
            </a:r>
            <a:endParaRPr lang="en-US" altLang="zh-CN" sz="2000" dirty="0" smtClean="0">
              <a:solidFill>
                <a:srgbClr val="00B050"/>
              </a:solidFill>
              <a:latin typeface="Times New Roman" panose="02020603050405020304"/>
              <a:cs typeface="Times New Roman" panose="02020603050405020304"/>
            </a:endParaRPr>
          </a:p>
          <a:p>
            <a:pPr marL="0" lvl="1">
              <a:lnSpc>
                <a:spcPct val="100000"/>
              </a:lnSpc>
              <a:spcBef>
                <a:spcPts val="0"/>
              </a:spcBef>
              <a:buAutoNum type="alphaLcPeriod"/>
              <a:tabLst>
                <a:tab pos="2150110" algn="l"/>
                <a:tab pos="2150745" algn="l"/>
                <a:tab pos="2447925" algn="l"/>
              </a:tabLst>
            </a:pPr>
            <a:r>
              <a:rPr lang="en-US" altLang="zh-CN" sz="2000" spc="-5" dirty="0" smtClean="0">
                <a:solidFill>
                  <a:srgbClr val="00B050"/>
                </a:solidFill>
                <a:latin typeface="Times New Roman" panose="02020603050405020304"/>
                <a:cs typeface="Times New Roman" panose="02020603050405020304"/>
              </a:rPr>
              <a:t>1/0.888 </a:t>
            </a:r>
            <a:r>
              <a:rPr lang="en-US" altLang="zh-CN" sz="2000" dirty="0">
                <a:solidFill>
                  <a:srgbClr val="00B050"/>
                </a:solidFill>
                <a:latin typeface="Times New Roman" panose="02020603050405020304"/>
                <a:cs typeface="Times New Roman" panose="02020603050405020304"/>
              </a:rPr>
              <a:t>=</a:t>
            </a:r>
            <a:r>
              <a:rPr lang="en-US" altLang="zh-CN" sz="2000" spc="15"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1.126</a:t>
            </a:r>
            <a:endParaRPr lang="en-US" altLang="zh-CN" sz="2000" dirty="0">
              <a:solidFill>
                <a:srgbClr val="00B050"/>
              </a:solidFill>
              <a:latin typeface="Times New Roman" panose="02020603050405020304"/>
              <a:cs typeface="Times New Roman" panose="02020603050405020304"/>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229600" cy="3690120"/>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eaLnBrk="1" hangingPunct="1">
              <a:lnSpc>
                <a:spcPct val="101000"/>
              </a:lnSpc>
              <a:spcBef>
                <a:spcPts val="90"/>
              </a:spcBef>
            </a:pPr>
            <a:r>
              <a:rPr kumimoji="0" lang="en-US" altLang="zh-CN" kern="0" spc="-10" dirty="0" smtClean="0">
                <a:solidFill>
                  <a:srgbClr val="231F20"/>
                </a:solidFill>
                <a:latin typeface="Calibri" panose="020F0502020204030204"/>
                <a:cs typeface="Calibri" panose="020F0502020204030204"/>
              </a:rPr>
              <a:t>1.17 </a:t>
            </a:r>
            <a:r>
              <a:rPr lang="en-US" altLang="zh-CN" sz="1550" spc="-40" dirty="0" smtClean="0">
                <a:solidFill>
                  <a:srgbClr val="231F20"/>
                </a:solidFill>
                <a:latin typeface="Times New Roman" panose="02020603050405020304"/>
                <a:cs typeface="Times New Roman" panose="02020603050405020304"/>
              </a:rPr>
              <a:t>Your </a:t>
            </a:r>
            <a:r>
              <a:rPr lang="en-US" altLang="zh-CN" sz="1550" dirty="0">
                <a:solidFill>
                  <a:srgbClr val="231F20"/>
                </a:solidFill>
                <a:latin typeface="Times New Roman" panose="02020603050405020304"/>
                <a:cs typeface="Times New Roman" panose="02020603050405020304"/>
              </a:rPr>
              <a:t>company </a:t>
            </a:r>
            <a:r>
              <a:rPr lang="en-US" altLang="zh-CN" sz="1550" spc="-5" dirty="0">
                <a:solidFill>
                  <a:srgbClr val="231F20"/>
                </a:solidFill>
                <a:latin typeface="Times New Roman" panose="02020603050405020304"/>
                <a:cs typeface="Times New Roman" panose="02020603050405020304"/>
              </a:rPr>
              <a:t>has just </a:t>
            </a:r>
            <a:r>
              <a:rPr lang="en-US" altLang="zh-CN" sz="1550" dirty="0">
                <a:solidFill>
                  <a:srgbClr val="231F20"/>
                </a:solidFill>
                <a:latin typeface="Times New Roman" panose="02020603050405020304"/>
                <a:cs typeface="Times New Roman" panose="02020603050405020304"/>
              </a:rPr>
              <a:t>bought a </a:t>
            </a:r>
            <a:r>
              <a:rPr lang="en-US" altLang="zh-CN" sz="1550" spc="-5" dirty="0">
                <a:solidFill>
                  <a:srgbClr val="231F20"/>
                </a:solidFill>
                <a:latin typeface="Times New Roman" panose="02020603050405020304"/>
                <a:cs typeface="Times New Roman" panose="02020603050405020304"/>
              </a:rPr>
              <a:t>new </a:t>
            </a:r>
            <a:r>
              <a:rPr lang="en-US" altLang="zh-CN" sz="1550" dirty="0">
                <a:solidFill>
                  <a:srgbClr val="231F20"/>
                </a:solidFill>
                <a:latin typeface="Times New Roman" panose="02020603050405020304"/>
                <a:cs typeface="Times New Roman" panose="02020603050405020304"/>
              </a:rPr>
              <a:t>Intel </a:t>
            </a:r>
            <a:r>
              <a:rPr lang="en-US" altLang="zh-CN" sz="1550" spc="-5" dirty="0">
                <a:solidFill>
                  <a:srgbClr val="231F20"/>
                </a:solidFill>
                <a:latin typeface="Times New Roman" panose="02020603050405020304"/>
                <a:cs typeface="Times New Roman" panose="02020603050405020304"/>
              </a:rPr>
              <a:t>Core i5 </a:t>
            </a:r>
            <a:r>
              <a:rPr lang="en-US" altLang="zh-CN" sz="1550" dirty="0" smtClean="0">
                <a:solidFill>
                  <a:srgbClr val="231F20"/>
                </a:solidFill>
                <a:latin typeface="Times New Roman" panose="02020603050405020304"/>
                <a:cs typeface="Times New Roman" panose="02020603050405020304"/>
              </a:rPr>
              <a:t>dual-core </a:t>
            </a:r>
            <a:r>
              <a:rPr lang="en-US" altLang="zh-CN" sz="1550" spc="-10" dirty="0">
                <a:solidFill>
                  <a:srgbClr val="231F20"/>
                </a:solidFill>
                <a:latin typeface="Times New Roman" panose="02020603050405020304"/>
                <a:cs typeface="Times New Roman" panose="02020603050405020304"/>
              </a:rPr>
              <a:t>processor,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you have been tasked </a:t>
            </a:r>
            <a:r>
              <a:rPr lang="en-US" altLang="zh-CN" sz="1550" spc="5" dirty="0">
                <a:solidFill>
                  <a:srgbClr val="231F20"/>
                </a:solidFill>
                <a:latin typeface="Times New Roman" panose="02020603050405020304"/>
                <a:cs typeface="Times New Roman" panose="02020603050405020304"/>
              </a:rPr>
              <a:t>with </a:t>
            </a:r>
            <a:r>
              <a:rPr lang="en-US" altLang="zh-CN" sz="1550" dirty="0">
                <a:solidFill>
                  <a:srgbClr val="231F20"/>
                </a:solidFill>
                <a:latin typeface="Times New Roman" panose="02020603050405020304"/>
                <a:cs typeface="Times New Roman" panose="02020603050405020304"/>
              </a:rPr>
              <a:t>optimizing your software </a:t>
            </a:r>
            <a:r>
              <a:rPr lang="en-US" altLang="zh-CN" sz="1550" spc="-5" dirty="0">
                <a:solidFill>
                  <a:srgbClr val="231F20"/>
                </a:solidFill>
                <a:latin typeface="Times New Roman" panose="02020603050405020304"/>
                <a:cs typeface="Times New Roman" panose="02020603050405020304"/>
              </a:rPr>
              <a:t>for </a:t>
            </a:r>
            <a:r>
              <a:rPr lang="en-US" altLang="zh-CN" sz="1550" dirty="0">
                <a:solidFill>
                  <a:srgbClr val="231F20"/>
                </a:solidFill>
                <a:latin typeface="Times New Roman" panose="02020603050405020304"/>
                <a:cs typeface="Times New Roman" panose="02020603050405020304"/>
              </a:rPr>
              <a:t>this  </a:t>
            </a:r>
            <a:r>
              <a:rPr lang="en-US" altLang="zh-CN" sz="1550" spc="-10" dirty="0">
                <a:solidFill>
                  <a:srgbClr val="231F20"/>
                </a:solidFill>
                <a:latin typeface="Times New Roman" panose="02020603050405020304"/>
                <a:cs typeface="Times New Roman" panose="02020603050405020304"/>
              </a:rPr>
              <a:t>processor. </a:t>
            </a:r>
            <a:r>
              <a:rPr lang="en-US" altLang="zh-CN" sz="1550" spc="-5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will </a:t>
            </a:r>
            <a:r>
              <a:rPr lang="en-US" altLang="zh-CN" sz="1550" spc="-5" dirty="0">
                <a:solidFill>
                  <a:srgbClr val="231F20"/>
                </a:solidFill>
                <a:latin typeface="Times New Roman" panose="02020603050405020304"/>
                <a:cs typeface="Times New Roman" panose="02020603050405020304"/>
              </a:rPr>
              <a:t>run </a:t>
            </a:r>
            <a:r>
              <a:rPr lang="en-US" altLang="zh-CN" sz="1550" spc="5" dirty="0">
                <a:solidFill>
                  <a:srgbClr val="231F20"/>
                </a:solidFill>
                <a:latin typeface="Times New Roman" panose="02020603050405020304"/>
                <a:cs typeface="Times New Roman" panose="02020603050405020304"/>
              </a:rPr>
              <a:t>two </a:t>
            </a:r>
            <a:r>
              <a:rPr lang="en-US" altLang="zh-CN" sz="1550" dirty="0">
                <a:solidFill>
                  <a:srgbClr val="231F20"/>
                </a:solidFill>
                <a:latin typeface="Times New Roman" panose="02020603050405020304"/>
                <a:cs typeface="Times New Roman" panose="02020603050405020304"/>
              </a:rPr>
              <a:t>applications on this dual core, </a:t>
            </a:r>
            <a:r>
              <a:rPr lang="en-US" altLang="zh-CN" sz="1550" spc="-5" dirty="0">
                <a:solidFill>
                  <a:srgbClr val="231F20"/>
                </a:solidFill>
                <a:latin typeface="Times New Roman" panose="02020603050405020304"/>
                <a:cs typeface="Times New Roman" panose="02020603050405020304"/>
              </a:rPr>
              <a:t>but the </a:t>
            </a:r>
            <a:r>
              <a:rPr lang="en-US" altLang="zh-CN" sz="1550" dirty="0">
                <a:solidFill>
                  <a:srgbClr val="231F20"/>
                </a:solidFill>
                <a:latin typeface="Times New Roman" panose="02020603050405020304"/>
                <a:cs typeface="Times New Roman" panose="02020603050405020304"/>
              </a:rPr>
              <a:t>resource  requirements are </a:t>
            </a:r>
            <a:r>
              <a:rPr lang="en-US" altLang="zh-CN" sz="1550" spc="-5" dirty="0">
                <a:solidFill>
                  <a:srgbClr val="231F20"/>
                </a:solidFill>
                <a:latin typeface="Times New Roman" panose="02020603050405020304"/>
                <a:cs typeface="Times New Roman" panose="02020603050405020304"/>
              </a:rPr>
              <a:t>not </a:t>
            </a:r>
            <a:r>
              <a:rPr lang="en-US" altLang="zh-CN" sz="1550" dirty="0">
                <a:solidFill>
                  <a:srgbClr val="231F20"/>
                </a:solidFill>
                <a:latin typeface="Times New Roman" panose="02020603050405020304"/>
                <a:cs typeface="Times New Roman" panose="02020603050405020304"/>
              </a:rPr>
              <a:t>equal. The first </a:t>
            </a:r>
            <a:r>
              <a:rPr lang="en-US" altLang="zh-CN" sz="1550" spc="5" dirty="0">
                <a:solidFill>
                  <a:srgbClr val="231F20"/>
                </a:solidFill>
                <a:latin typeface="Times New Roman" panose="02020603050405020304"/>
                <a:cs typeface="Times New Roman" panose="02020603050405020304"/>
              </a:rPr>
              <a:t>application </a:t>
            </a:r>
            <a:r>
              <a:rPr lang="en-US" altLang="zh-CN" sz="1550" dirty="0">
                <a:solidFill>
                  <a:srgbClr val="231F20"/>
                </a:solidFill>
                <a:latin typeface="Times New Roman" panose="02020603050405020304"/>
                <a:cs typeface="Times New Roman" panose="02020603050405020304"/>
              </a:rPr>
              <a:t>requires </a:t>
            </a:r>
            <a:r>
              <a:rPr lang="en-US" altLang="zh-CN" sz="1550" spc="5" dirty="0">
                <a:solidFill>
                  <a:srgbClr val="231F20"/>
                </a:solidFill>
                <a:latin typeface="Times New Roman" panose="02020603050405020304"/>
                <a:cs typeface="Times New Roman" panose="02020603050405020304"/>
              </a:rPr>
              <a:t>80% </a:t>
            </a:r>
            <a:r>
              <a:rPr lang="en-US" altLang="zh-CN" sz="1550" spc="-5" dirty="0">
                <a:solidFill>
                  <a:srgbClr val="231F20"/>
                </a:solidFill>
                <a:latin typeface="Times New Roman" panose="02020603050405020304"/>
                <a:cs typeface="Times New Roman" panose="02020603050405020304"/>
              </a:rPr>
              <a:t>of </a:t>
            </a:r>
            <a:r>
              <a:rPr lang="en-US" altLang="zh-CN" sz="1550" dirty="0">
                <a:solidFill>
                  <a:srgbClr val="231F20"/>
                </a:solidFill>
                <a:latin typeface="Times New Roman" panose="02020603050405020304"/>
                <a:cs typeface="Times New Roman" panose="02020603050405020304"/>
              </a:rPr>
              <a:t>the resources,  </a:t>
            </a:r>
            <a:r>
              <a:rPr lang="en-US" altLang="zh-CN" sz="1550" spc="-5" dirty="0">
                <a:solidFill>
                  <a:srgbClr val="231F20"/>
                </a:solidFill>
                <a:latin typeface="Times New Roman" panose="02020603050405020304"/>
                <a:cs typeface="Times New Roman" panose="02020603050405020304"/>
              </a:rPr>
              <a:t>and </a:t>
            </a:r>
            <a:r>
              <a:rPr lang="en-US" altLang="zh-CN" sz="1550" dirty="0">
                <a:solidFill>
                  <a:srgbClr val="231F20"/>
                </a:solidFill>
                <a:latin typeface="Times New Roman" panose="02020603050405020304"/>
                <a:cs typeface="Times New Roman" panose="02020603050405020304"/>
              </a:rPr>
              <a:t>the other </a:t>
            </a:r>
            <a:r>
              <a:rPr lang="en-US" altLang="zh-CN" sz="1550" spc="-5" dirty="0">
                <a:solidFill>
                  <a:srgbClr val="231F20"/>
                </a:solidFill>
                <a:latin typeface="Times New Roman" panose="02020603050405020304"/>
                <a:cs typeface="Times New Roman" panose="02020603050405020304"/>
              </a:rPr>
              <a:t>only 20% of </a:t>
            </a:r>
            <a:r>
              <a:rPr lang="en-US" altLang="zh-CN" sz="1550" dirty="0">
                <a:solidFill>
                  <a:srgbClr val="231F20"/>
                </a:solidFill>
                <a:latin typeface="Times New Roman" panose="02020603050405020304"/>
                <a:cs typeface="Times New Roman" panose="02020603050405020304"/>
              </a:rPr>
              <a:t>the </a:t>
            </a:r>
            <a:r>
              <a:rPr lang="en-US" altLang="zh-CN" sz="1550" spc="-5" dirty="0">
                <a:solidFill>
                  <a:srgbClr val="231F20"/>
                </a:solidFill>
                <a:latin typeface="Times New Roman" panose="02020603050405020304"/>
                <a:cs typeface="Times New Roman" panose="02020603050405020304"/>
              </a:rPr>
              <a:t>resources. </a:t>
            </a:r>
            <a:r>
              <a:rPr lang="en-US" altLang="zh-CN" sz="1550" dirty="0">
                <a:solidFill>
                  <a:srgbClr val="231F20"/>
                </a:solidFill>
                <a:latin typeface="Times New Roman" panose="02020603050405020304"/>
                <a:cs typeface="Times New Roman" panose="02020603050405020304"/>
              </a:rPr>
              <a:t>Assume </a:t>
            </a:r>
            <a:r>
              <a:rPr lang="en-US" altLang="zh-CN" sz="1550" spc="-5" dirty="0">
                <a:solidFill>
                  <a:srgbClr val="231F20"/>
                </a:solidFill>
                <a:latin typeface="Times New Roman" panose="02020603050405020304"/>
                <a:cs typeface="Times New Roman" panose="02020603050405020304"/>
              </a:rPr>
              <a:t>that when you </a:t>
            </a:r>
            <a:r>
              <a:rPr lang="en-US" altLang="zh-CN" sz="1550" dirty="0">
                <a:solidFill>
                  <a:srgbClr val="231F20"/>
                </a:solidFill>
                <a:latin typeface="Times New Roman" panose="02020603050405020304"/>
                <a:cs typeface="Times New Roman" panose="02020603050405020304"/>
              </a:rPr>
              <a:t>parallelize a </a:t>
            </a:r>
            <a:r>
              <a:rPr lang="en-US" altLang="zh-CN" sz="1550" spc="-10" dirty="0" smtClean="0">
                <a:solidFill>
                  <a:srgbClr val="231F20"/>
                </a:solidFill>
                <a:latin typeface="Times New Roman" panose="02020603050405020304"/>
                <a:cs typeface="Times New Roman" panose="02020603050405020304"/>
              </a:rPr>
              <a:t>por</a:t>
            </a:r>
            <a:r>
              <a:rPr lang="en-US" altLang="zh-CN" sz="1550" dirty="0" smtClean="0">
                <a:solidFill>
                  <a:srgbClr val="231F20"/>
                </a:solidFill>
                <a:latin typeface="Times New Roman" panose="02020603050405020304"/>
                <a:cs typeface="Times New Roman" panose="02020603050405020304"/>
              </a:rPr>
              <a:t>tion </a:t>
            </a:r>
            <a:r>
              <a:rPr lang="en-US" altLang="zh-CN" sz="1550" dirty="0">
                <a:solidFill>
                  <a:srgbClr val="231F20"/>
                </a:solidFill>
                <a:latin typeface="Times New Roman" panose="02020603050405020304"/>
                <a:cs typeface="Times New Roman" panose="02020603050405020304"/>
              </a:rPr>
              <a:t>of the program, the speedup for that portion </a:t>
            </a:r>
            <a:r>
              <a:rPr lang="en-US" altLang="zh-CN" sz="1550" spc="5" dirty="0">
                <a:solidFill>
                  <a:srgbClr val="231F20"/>
                </a:solidFill>
                <a:latin typeface="Times New Roman" panose="02020603050405020304"/>
                <a:cs typeface="Times New Roman" panose="02020603050405020304"/>
              </a:rPr>
              <a:t>is</a:t>
            </a:r>
            <a:r>
              <a:rPr lang="en-US" altLang="zh-CN" sz="1550" spc="-40" dirty="0">
                <a:solidFill>
                  <a:srgbClr val="231F20"/>
                </a:solidFill>
                <a:latin typeface="Times New Roman" panose="02020603050405020304"/>
                <a:cs typeface="Times New Roman" panose="02020603050405020304"/>
              </a:rPr>
              <a:t> </a:t>
            </a:r>
            <a:r>
              <a:rPr lang="en-US" altLang="zh-CN" sz="1550" spc="-5" dirty="0" smtClean="0">
                <a:solidFill>
                  <a:srgbClr val="231F20"/>
                </a:solidFill>
                <a:latin typeface="Times New Roman" panose="02020603050405020304"/>
                <a:cs typeface="Times New Roman" panose="02020603050405020304"/>
              </a:rPr>
              <a:t>2.</a:t>
            </a:r>
            <a:endParaRPr lang="en-US" altLang="zh-CN" sz="1550" spc="-5"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a. Given </a:t>
            </a:r>
            <a:r>
              <a:rPr lang="en-US" altLang="zh-CN" sz="1550" dirty="0">
                <a:solidFill>
                  <a:srgbClr val="231F20"/>
                </a:solidFill>
                <a:latin typeface="Times New Roman" panose="02020603050405020304"/>
                <a:cs typeface="Times New Roman" panose="02020603050405020304"/>
              </a:rPr>
              <a:t>that </a:t>
            </a:r>
            <a:r>
              <a:rPr lang="en-US" altLang="zh-CN" sz="1550" spc="-5" dirty="0">
                <a:solidFill>
                  <a:srgbClr val="231F20"/>
                </a:solidFill>
                <a:latin typeface="Times New Roman" panose="02020603050405020304"/>
                <a:cs typeface="Times New Roman" panose="02020603050405020304"/>
              </a:rPr>
              <a:t>40% </a:t>
            </a:r>
            <a:r>
              <a:rPr lang="en-US" altLang="zh-CN" sz="1550" dirty="0">
                <a:solidFill>
                  <a:srgbClr val="231F20"/>
                </a:solidFill>
                <a:latin typeface="Times New Roman" panose="02020603050405020304"/>
                <a:cs typeface="Times New Roman" panose="02020603050405020304"/>
              </a:rPr>
              <a:t>of the </a:t>
            </a:r>
            <a:r>
              <a:rPr lang="en-US" altLang="zh-CN" sz="1550" spc="-5" dirty="0">
                <a:solidFill>
                  <a:srgbClr val="231F20"/>
                </a:solidFill>
                <a:latin typeface="Times New Roman" panose="02020603050405020304"/>
                <a:cs typeface="Times New Roman" panose="02020603050405020304"/>
              </a:rPr>
              <a:t>first </a:t>
            </a:r>
            <a:r>
              <a:rPr lang="en-US" altLang="zh-CN" sz="1550" dirty="0">
                <a:solidFill>
                  <a:srgbClr val="231F20"/>
                </a:solidFill>
                <a:latin typeface="Times New Roman" panose="02020603050405020304"/>
                <a:cs typeface="Times New Roman" panose="02020603050405020304"/>
              </a:rPr>
              <a:t>application is parallelizable, how </a:t>
            </a:r>
            <a:r>
              <a:rPr lang="en-US" altLang="zh-CN" sz="1550" spc="-5" dirty="0" smtClean="0">
                <a:solidFill>
                  <a:srgbClr val="231F20"/>
                </a:solidFill>
                <a:latin typeface="Times New Roman" panose="02020603050405020304"/>
                <a:cs typeface="Times New Roman" panose="02020603050405020304"/>
              </a:rPr>
              <a:t>much </a:t>
            </a:r>
            <a:r>
              <a:rPr lang="en-US" altLang="zh-CN" sz="1550" spc="-5" dirty="0">
                <a:solidFill>
                  <a:srgbClr val="231F20"/>
                </a:solidFill>
                <a:latin typeface="Times New Roman" panose="02020603050405020304"/>
                <a:cs typeface="Times New Roman" panose="02020603050405020304"/>
              </a:rPr>
              <a:t>speedup </a:t>
            </a:r>
            <a:r>
              <a:rPr lang="en-US" altLang="zh-CN" sz="1550" dirty="0">
                <a:solidFill>
                  <a:srgbClr val="231F20"/>
                </a:solidFill>
                <a:latin typeface="Times New Roman" panose="02020603050405020304"/>
                <a:cs typeface="Times New Roman" panose="02020603050405020304"/>
              </a:rPr>
              <a:t>would </a:t>
            </a:r>
            <a:r>
              <a:rPr lang="en-US" altLang="zh-CN" sz="1550" spc="-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achieve </a:t>
            </a:r>
            <a:r>
              <a:rPr lang="en-US" altLang="zh-CN" sz="1550" spc="5" dirty="0">
                <a:solidFill>
                  <a:srgbClr val="231F20"/>
                </a:solidFill>
                <a:latin typeface="Times New Roman" panose="02020603050405020304"/>
                <a:cs typeface="Times New Roman" panose="02020603050405020304"/>
              </a:rPr>
              <a:t>with </a:t>
            </a:r>
            <a:r>
              <a:rPr lang="en-US" altLang="zh-CN" sz="1550" dirty="0">
                <a:solidFill>
                  <a:srgbClr val="231F20"/>
                </a:solidFill>
                <a:latin typeface="Times New Roman" panose="02020603050405020304"/>
                <a:cs typeface="Times New Roman" panose="02020603050405020304"/>
              </a:rPr>
              <a:t>that application if </a:t>
            </a:r>
            <a:r>
              <a:rPr lang="en-US" altLang="zh-CN" sz="1550" spc="-5" dirty="0">
                <a:solidFill>
                  <a:srgbClr val="231F20"/>
                </a:solidFill>
                <a:latin typeface="Times New Roman" panose="02020603050405020304"/>
                <a:cs typeface="Times New Roman" panose="02020603050405020304"/>
              </a:rPr>
              <a:t>run </a:t>
            </a:r>
            <a:r>
              <a:rPr lang="en-US" altLang="zh-CN" sz="1550" dirty="0">
                <a:solidFill>
                  <a:srgbClr val="231F20"/>
                </a:solidFill>
                <a:latin typeface="Times New Roman" panose="02020603050405020304"/>
                <a:cs typeface="Times New Roman" panose="02020603050405020304"/>
              </a:rPr>
              <a:t>in</a:t>
            </a:r>
            <a:r>
              <a:rPr lang="en-US" altLang="zh-CN" sz="1550" spc="35"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isolation?</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b. Given </a:t>
            </a:r>
            <a:r>
              <a:rPr lang="en-US" altLang="zh-CN" sz="1550" spc="-5" dirty="0">
                <a:solidFill>
                  <a:srgbClr val="231F20"/>
                </a:solidFill>
                <a:latin typeface="Times New Roman" panose="02020603050405020304"/>
                <a:cs typeface="Times New Roman" panose="02020603050405020304"/>
              </a:rPr>
              <a:t>that </a:t>
            </a:r>
            <a:r>
              <a:rPr lang="en-US" altLang="zh-CN" sz="1550" dirty="0">
                <a:solidFill>
                  <a:srgbClr val="231F20"/>
                </a:solidFill>
                <a:latin typeface="Times New Roman" panose="02020603050405020304"/>
                <a:cs typeface="Times New Roman" panose="02020603050405020304"/>
              </a:rPr>
              <a:t>99% of the </a:t>
            </a:r>
            <a:r>
              <a:rPr lang="en-US" altLang="zh-CN" sz="1550" spc="-5" dirty="0">
                <a:solidFill>
                  <a:srgbClr val="231F20"/>
                </a:solidFill>
                <a:latin typeface="Times New Roman" panose="02020603050405020304"/>
                <a:cs typeface="Times New Roman" panose="02020603050405020304"/>
              </a:rPr>
              <a:t>second </a:t>
            </a:r>
            <a:r>
              <a:rPr lang="en-US" altLang="zh-CN" sz="1550" dirty="0">
                <a:solidFill>
                  <a:srgbClr val="231F20"/>
                </a:solidFill>
                <a:latin typeface="Times New Roman" panose="02020603050405020304"/>
                <a:cs typeface="Times New Roman" panose="02020603050405020304"/>
              </a:rPr>
              <a:t>application is parallelizable, how </a:t>
            </a:r>
            <a:r>
              <a:rPr lang="en-US" altLang="zh-CN" sz="1550" spc="-5" dirty="0" smtClean="0">
                <a:solidFill>
                  <a:srgbClr val="231F20"/>
                </a:solidFill>
                <a:latin typeface="Times New Roman" panose="02020603050405020304"/>
                <a:cs typeface="Times New Roman" panose="02020603050405020304"/>
              </a:rPr>
              <a:t>much </a:t>
            </a:r>
            <a:r>
              <a:rPr lang="en-US" altLang="zh-CN" sz="1550" spc="-5" dirty="0">
                <a:solidFill>
                  <a:srgbClr val="231F20"/>
                </a:solidFill>
                <a:latin typeface="Times New Roman" panose="02020603050405020304"/>
                <a:cs typeface="Times New Roman" panose="02020603050405020304"/>
              </a:rPr>
              <a:t>speedup </a:t>
            </a:r>
            <a:r>
              <a:rPr lang="en-US" altLang="zh-CN" sz="1550" dirty="0">
                <a:solidFill>
                  <a:srgbClr val="231F20"/>
                </a:solidFill>
                <a:latin typeface="Times New Roman" panose="02020603050405020304"/>
                <a:cs typeface="Times New Roman" panose="02020603050405020304"/>
              </a:rPr>
              <a:t>would </a:t>
            </a:r>
            <a:r>
              <a:rPr lang="en-US" altLang="zh-CN" sz="1550" spc="-5" dirty="0">
                <a:solidFill>
                  <a:srgbClr val="231F20"/>
                </a:solidFill>
                <a:latin typeface="Times New Roman" panose="02020603050405020304"/>
                <a:cs typeface="Times New Roman" panose="02020603050405020304"/>
              </a:rPr>
              <a:t>this </a:t>
            </a:r>
            <a:r>
              <a:rPr lang="en-US" altLang="zh-CN" sz="1550" dirty="0">
                <a:solidFill>
                  <a:srgbClr val="231F20"/>
                </a:solidFill>
                <a:latin typeface="Times New Roman" panose="02020603050405020304"/>
                <a:cs typeface="Times New Roman" panose="02020603050405020304"/>
              </a:rPr>
              <a:t>application </a:t>
            </a:r>
            <a:r>
              <a:rPr lang="en-US" altLang="zh-CN" sz="1550" spc="-5" dirty="0">
                <a:solidFill>
                  <a:srgbClr val="231F20"/>
                </a:solidFill>
                <a:latin typeface="Times New Roman" panose="02020603050405020304"/>
                <a:cs typeface="Times New Roman" panose="02020603050405020304"/>
              </a:rPr>
              <a:t>observe </a:t>
            </a:r>
            <a:r>
              <a:rPr lang="en-US" altLang="zh-CN" sz="1550" dirty="0">
                <a:solidFill>
                  <a:srgbClr val="231F20"/>
                </a:solidFill>
                <a:latin typeface="Times New Roman" panose="02020603050405020304"/>
                <a:cs typeface="Times New Roman" panose="02020603050405020304"/>
              </a:rPr>
              <a:t>if run in</a:t>
            </a:r>
            <a:r>
              <a:rPr lang="en-US" altLang="zh-CN" sz="1550" spc="30" dirty="0">
                <a:solidFill>
                  <a:srgbClr val="231F20"/>
                </a:solidFill>
                <a:latin typeface="Times New Roman" panose="02020603050405020304"/>
                <a:cs typeface="Times New Roman" panose="02020603050405020304"/>
              </a:rPr>
              <a:t> </a:t>
            </a:r>
            <a:r>
              <a:rPr lang="en-US" altLang="zh-CN" sz="1550" dirty="0" smtClean="0">
                <a:solidFill>
                  <a:srgbClr val="231F20"/>
                </a:solidFill>
                <a:latin typeface="Times New Roman" panose="02020603050405020304"/>
                <a:cs typeface="Times New Roman" panose="02020603050405020304"/>
              </a:rPr>
              <a:t>isolation?</a:t>
            </a:r>
            <a:endParaRPr lang="en-US" altLang="zh-CN" sz="1550"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c. Given </a:t>
            </a:r>
            <a:r>
              <a:rPr lang="en-US" altLang="zh-CN" sz="1550" dirty="0">
                <a:solidFill>
                  <a:srgbClr val="231F20"/>
                </a:solidFill>
                <a:latin typeface="Times New Roman" panose="02020603050405020304"/>
                <a:cs typeface="Times New Roman" panose="02020603050405020304"/>
              </a:rPr>
              <a:t>that </a:t>
            </a:r>
            <a:r>
              <a:rPr lang="en-US" altLang="zh-CN" sz="1550" spc="-5" dirty="0">
                <a:solidFill>
                  <a:srgbClr val="231F20"/>
                </a:solidFill>
                <a:latin typeface="Times New Roman" panose="02020603050405020304"/>
                <a:cs typeface="Times New Roman" panose="02020603050405020304"/>
              </a:rPr>
              <a:t>40% </a:t>
            </a:r>
            <a:r>
              <a:rPr lang="en-US" altLang="zh-CN" sz="1550" dirty="0">
                <a:solidFill>
                  <a:srgbClr val="231F20"/>
                </a:solidFill>
                <a:latin typeface="Times New Roman" panose="02020603050405020304"/>
                <a:cs typeface="Times New Roman" panose="02020603050405020304"/>
              </a:rPr>
              <a:t>of the </a:t>
            </a:r>
            <a:r>
              <a:rPr lang="en-US" altLang="zh-CN" sz="1550" spc="-5" dirty="0">
                <a:solidFill>
                  <a:srgbClr val="231F20"/>
                </a:solidFill>
                <a:latin typeface="Times New Roman" panose="02020603050405020304"/>
                <a:cs typeface="Times New Roman" panose="02020603050405020304"/>
              </a:rPr>
              <a:t>first </a:t>
            </a:r>
            <a:r>
              <a:rPr lang="en-US" altLang="zh-CN" sz="1550" dirty="0">
                <a:solidFill>
                  <a:srgbClr val="231F20"/>
                </a:solidFill>
                <a:latin typeface="Times New Roman" panose="02020603050405020304"/>
                <a:cs typeface="Times New Roman" panose="02020603050405020304"/>
              </a:rPr>
              <a:t>application is parallelizable, how  much </a:t>
            </a:r>
            <a:r>
              <a:rPr lang="en-US" altLang="zh-CN" sz="1550" i="1" dirty="0">
                <a:solidFill>
                  <a:srgbClr val="231F20"/>
                </a:solidFill>
                <a:latin typeface="Times New Roman" panose="02020603050405020304"/>
                <a:cs typeface="Times New Roman" panose="02020603050405020304"/>
              </a:rPr>
              <a:t>overall system speedup </a:t>
            </a:r>
            <a:r>
              <a:rPr lang="en-US" altLang="zh-CN" sz="1550" dirty="0">
                <a:solidFill>
                  <a:srgbClr val="231F20"/>
                </a:solidFill>
                <a:latin typeface="Times New Roman" panose="02020603050405020304"/>
                <a:cs typeface="Times New Roman" panose="02020603050405020304"/>
              </a:rPr>
              <a:t>would </a:t>
            </a:r>
            <a:r>
              <a:rPr lang="en-US" altLang="zh-CN" sz="1550" spc="-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observe </a:t>
            </a:r>
            <a:r>
              <a:rPr lang="en-US" altLang="zh-CN" sz="1550" spc="-5" dirty="0">
                <a:solidFill>
                  <a:srgbClr val="231F20"/>
                </a:solidFill>
                <a:latin typeface="Times New Roman" panose="02020603050405020304"/>
                <a:cs typeface="Times New Roman" panose="02020603050405020304"/>
              </a:rPr>
              <a:t>if you </a:t>
            </a:r>
            <a:r>
              <a:rPr lang="en-US" altLang="zh-CN" sz="1550" dirty="0">
                <a:solidFill>
                  <a:srgbClr val="231F20"/>
                </a:solidFill>
                <a:latin typeface="Times New Roman" panose="02020603050405020304"/>
                <a:cs typeface="Times New Roman" panose="02020603050405020304"/>
              </a:rPr>
              <a:t>parallelized</a:t>
            </a:r>
            <a:r>
              <a:rPr lang="en-US" altLang="zh-CN" sz="1550" spc="55" dirty="0">
                <a:solidFill>
                  <a:srgbClr val="231F20"/>
                </a:solidFill>
                <a:latin typeface="Times New Roman" panose="02020603050405020304"/>
                <a:cs typeface="Times New Roman" panose="02020603050405020304"/>
              </a:rPr>
              <a:t> </a:t>
            </a:r>
            <a:r>
              <a:rPr lang="en-US" altLang="zh-CN" sz="1550" spc="-5" dirty="0" smtClean="0">
                <a:solidFill>
                  <a:srgbClr val="231F20"/>
                </a:solidFill>
                <a:latin typeface="Times New Roman" panose="02020603050405020304"/>
                <a:cs typeface="Times New Roman" panose="02020603050405020304"/>
              </a:rPr>
              <a:t>it?</a:t>
            </a:r>
            <a:endParaRPr lang="en-US" altLang="zh-CN" sz="1550" spc="-5" dirty="0" smtClean="0">
              <a:solidFill>
                <a:srgbClr val="231F20"/>
              </a:solidFill>
              <a:latin typeface="Times New Roman" panose="02020603050405020304"/>
              <a:cs typeface="Times New Roman" panose="02020603050405020304"/>
            </a:endParaRPr>
          </a:p>
          <a:p>
            <a:pPr marL="0" marR="5080" indent="0" eaLnBrk="1" hangingPunct="1">
              <a:lnSpc>
                <a:spcPct val="101000"/>
              </a:lnSpc>
              <a:spcBef>
                <a:spcPts val="90"/>
              </a:spcBef>
              <a:buNone/>
            </a:pPr>
            <a:r>
              <a:rPr lang="en-US" altLang="zh-CN" sz="1550" dirty="0" smtClean="0">
                <a:solidFill>
                  <a:srgbClr val="231F20"/>
                </a:solidFill>
                <a:latin typeface="Times New Roman" panose="02020603050405020304"/>
                <a:cs typeface="Times New Roman" panose="02020603050405020304"/>
              </a:rPr>
              <a:t>       d. Given </a:t>
            </a:r>
            <a:r>
              <a:rPr lang="en-US" altLang="zh-CN" sz="1550" spc="-5" dirty="0">
                <a:solidFill>
                  <a:srgbClr val="231F20"/>
                </a:solidFill>
                <a:latin typeface="Times New Roman" panose="02020603050405020304"/>
                <a:cs typeface="Times New Roman" panose="02020603050405020304"/>
              </a:rPr>
              <a:t>that </a:t>
            </a:r>
            <a:r>
              <a:rPr lang="en-US" altLang="zh-CN" sz="1550" dirty="0">
                <a:solidFill>
                  <a:srgbClr val="231F20"/>
                </a:solidFill>
                <a:latin typeface="Times New Roman" panose="02020603050405020304"/>
                <a:cs typeface="Times New Roman" panose="02020603050405020304"/>
              </a:rPr>
              <a:t>99% of the </a:t>
            </a:r>
            <a:r>
              <a:rPr lang="en-US" altLang="zh-CN" sz="1550" spc="-5" dirty="0">
                <a:solidFill>
                  <a:srgbClr val="231F20"/>
                </a:solidFill>
                <a:latin typeface="Times New Roman" panose="02020603050405020304"/>
                <a:cs typeface="Times New Roman" panose="02020603050405020304"/>
              </a:rPr>
              <a:t>second </a:t>
            </a:r>
            <a:r>
              <a:rPr lang="en-US" altLang="zh-CN" sz="1550" dirty="0">
                <a:solidFill>
                  <a:srgbClr val="231F20"/>
                </a:solidFill>
                <a:latin typeface="Times New Roman" panose="02020603050405020304"/>
                <a:cs typeface="Times New Roman" panose="02020603050405020304"/>
              </a:rPr>
              <a:t>application is parallelizable, how </a:t>
            </a:r>
            <a:r>
              <a:rPr lang="en-US" altLang="zh-CN" sz="1550" spc="-5" dirty="0" smtClean="0">
                <a:solidFill>
                  <a:srgbClr val="231F20"/>
                </a:solidFill>
                <a:latin typeface="Times New Roman" panose="02020603050405020304"/>
                <a:cs typeface="Times New Roman" panose="02020603050405020304"/>
              </a:rPr>
              <a:t>much </a:t>
            </a:r>
            <a:r>
              <a:rPr lang="en-US" altLang="zh-CN" sz="1550" dirty="0">
                <a:solidFill>
                  <a:srgbClr val="231F20"/>
                </a:solidFill>
                <a:latin typeface="Times New Roman" panose="02020603050405020304"/>
                <a:cs typeface="Times New Roman" panose="02020603050405020304"/>
              </a:rPr>
              <a:t>overall </a:t>
            </a:r>
            <a:r>
              <a:rPr lang="en-US" altLang="zh-CN" sz="1550" spc="-5" dirty="0">
                <a:solidFill>
                  <a:srgbClr val="231F20"/>
                </a:solidFill>
                <a:latin typeface="Times New Roman" panose="02020603050405020304"/>
                <a:cs typeface="Times New Roman" panose="02020603050405020304"/>
              </a:rPr>
              <a:t>system speedup would you observe </a:t>
            </a:r>
            <a:r>
              <a:rPr lang="en-US" altLang="zh-CN" sz="1550" spc="5" dirty="0">
                <a:solidFill>
                  <a:srgbClr val="231F20"/>
                </a:solidFill>
                <a:latin typeface="Times New Roman" panose="02020603050405020304"/>
                <a:cs typeface="Times New Roman" panose="02020603050405020304"/>
              </a:rPr>
              <a:t>if </a:t>
            </a:r>
            <a:r>
              <a:rPr lang="en-US" altLang="zh-CN" sz="1550" spc="-5" dirty="0">
                <a:solidFill>
                  <a:srgbClr val="231F20"/>
                </a:solidFill>
                <a:latin typeface="Times New Roman" panose="02020603050405020304"/>
                <a:cs typeface="Times New Roman" panose="02020603050405020304"/>
              </a:rPr>
              <a:t>you </a:t>
            </a:r>
            <a:r>
              <a:rPr lang="en-US" altLang="zh-CN" sz="1550" dirty="0">
                <a:solidFill>
                  <a:srgbClr val="231F20"/>
                </a:solidFill>
                <a:latin typeface="Times New Roman" panose="02020603050405020304"/>
                <a:cs typeface="Times New Roman" panose="02020603050405020304"/>
              </a:rPr>
              <a:t>parallelized</a:t>
            </a:r>
            <a:r>
              <a:rPr lang="en-US" altLang="zh-CN" sz="1550" spc="105" dirty="0">
                <a:solidFill>
                  <a:srgbClr val="231F20"/>
                </a:solidFill>
                <a:latin typeface="Times New Roman" panose="02020603050405020304"/>
                <a:cs typeface="Times New Roman" panose="02020603050405020304"/>
              </a:rPr>
              <a:t> </a:t>
            </a:r>
            <a:r>
              <a:rPr lang="en-US" altLang="zh-CN" sz="1550" spc="5" dirty="0">
                <a:solidFill>
                  <a:srgbClr val="231F20"/>
                </a:solidFill>
                <a:latin typeface="Times New Roman" panose="02020603050405020304"/>
                <a:cs typeface="Times New Roman" panose="02020603050405020304"/>
              </a:rPr>
              <a:t>it?</a:t>
            </a:r>
            <a:endParaRPr lang="en-US" altLang="zh-CN" sz="1550" dirty="0">
              <a:latin typeface="Times New Roman" panose="02020603050405020304"/>
              <a:cs typeface="Times New Roman" panose="02020603050405020304"/>
            </a:endParaRPr>
          </a:p>
          <a:p>
            <a:pPr marL="12700" marR="5080" eaLnBrk="1" hangingPunct="1">
              <a:lnSpc>
                <a:spcPct val="101000"/>
              </a:lnSpc>
              <a:spcBef>
                <a:spcPts val="90"/>
              </a:spcBef>
            </a:pPr>
            <a:endParaRPr kumimoji="0" lang="en-US" altLang="zh-CN" kern="0" dirty="0" smtClean="0">
              <a:latin typeface="Times New Roman" panose="02020603050405020304"/>
              <a:cs typeface="Times New Roman" panose="02020603050405020304"/>
            </a:endParaRPr>
          </a:p>
          <a:p>
            <a:pPr marL="0" indent="0" eaLnBrk="1" hangingPunct="1">
              <a:buFont typeface="Wingdings" panose="05000000000000000000" pitchFamily="2" charset="2"/>
              <a:buNone/>
            </a:pPr>
            <a:endParaRPr kumimoji="0" lang="zh-CN" altLang="en-US" kern="0" dirty="0"/>
          </a:p>
        </p:txBody>
      </p:sp>
      <p:sp>
        <p:nvSpPr>
          <p:cNvPr id="4" name="矩形 3"/>
          <p:cNvSpPr/>
          <p:nvPr/>
        </p:nvSpPr>
        <p:spPr>
          <a:xfrm>
            <a:off x="550360" y="4509120"/>
            <a:ext cx="7920880" cy="1554272"/>
          </a:xfrm>
          <a:prstGeom prst="rect">
            <a:avLst/>
          </a:prstGeom>
        </p:spPr>
        <p:txBody>
          <a:bodyPr wrap="square">
            <a:spAutoFit/>
          </a:bodyPr>
          <a:lstStyle/>
          <a:p>
            <a:pPr marL="12700">
              <a:lnSpc>
                <a:spcPct val="100000"/>
              </a:lnSpc>
              <a:spcBef>
                <a:spcPts val="630"/>
              </a:spcBef>
              <a:tabLst>
                <a:tab pos="594360" algn="l"/>
                <a:tab pos="891540" algn="l"/>
              </a:tabLst>
            </a:pPr>
            <a:r>
              <a:rPr lang="en-US" altLang="zh-CN" sz="2000" spc="-30" dirty="0" smtClean="0">
                <a:solidFill>
                  <a:srgbClr val="00B050"/>
                </a:solidFill>
                <a:latin typeface="Calibri" panose="020F0502020204030204"/>
                <a:cs typeface="Calibri" panose="020F0502020204030204"/>
              </a:rPr>
              <a:t>a. </a:t>
            </a:r>
            <a:r>
              <a:rPr lang="en-US" altLang="zh-CN" sz="2000" dirty="0" smtClean="0">
                <a:solidFill>
                  <a:srgbClr val="00B050"/>
                </a:solidFill>
                <a:latin typeface="Times New Roman" panose="02020603050405020304"/>
                <a:cs typeface="Times New Roman" panose="02020603050405020304"/>
              </a:rPr>
              <a:t>1</a:t>
            </a:r>
            <a:r>
              <a:rPr lang="en-US" altLang="zh-CN" sz="2000" dirty="0">
                <a:solidFill>
                  <a:srgbClr val="00B050"/>
                </a:solidFill>
                <a:latin typeface="Times New Roman" panose="02020603050405020304"/>
                <a:cs typeface="Times New Roman" panose="02020603050405020304"/>
              </a:rPr>
              <a:t>/(0.6 + 0.4/2) = </a:t>
            </a:r>
            <a:r>
              <a:rPr lang="en-US" altLang="zh-CN" sz="2000" dirty="0" smtClean="0">
                <a:solidFill>
                  <a:srgbClr val="00B050"/>
                </a:solidFill>
                <a:latin typeface="Times New Roman" panose="02020603050405020304"/>
                <a:cs typeface="Times New Roman" panose="02020603050405020304"/>
              </a:rPr>
              <a:t>1.25</a:t>
            </a:r>
            <a:endParaRPr lang="en-US" altLang="zh-CN" sz="2000" dirty="0" smtClean="0">
              <a:solidFill>
                <a:srgbClr val="00B050"/>
              </a:solidFill>
              <a:latin typeface="Times New Roman" panose="02020603050405020304"/>
              <a:cs typeface="Times New Roman" panose="02020603050405020304"/>
            </a:endParaRPr>
          </a:p>
          <a:p>
            <a:pPr marL="12700">
              <a:lnSpc>
                <a:spcPct val="100000"/>
              </a:lnSpc>
              <a:spcBef>
                <a:spcPts val="630"/>
              </a:spcBef>
              <a:tabLst>
                <a:tab pos="594360" algn="l"/>
                <a:tab pos="891540" algn="l"/>
              </a:tabLst>
            </a:pPr>
            <a:r>
              <a:rPr lang="en-US" altLang="zh-CN" sz="2000" spc="-25" dirty="0" smtClean="0">
                <a:solidFill>
                  <a:srgbClr val="00B050"/>
                </a:solidFill>
                <a:latin typeface="Calibri" panose="020F0502020204030204"/>
                <a:cs typeface="Calibri" panose="020F0502020204030204"/>
              </a:rPr>
              <a:t>b. </a:t>
            </a:r>
            <a:r>
              <a:rPr lang="en-US" altLang="zh-CN" sz="2000" spc="-5" dirty="0" smtClean="0">
                <a:solidFill>
                  <a:srgbClr val="00B050"/>
                </a:solidFill>
                <a:latin typeface="Times New Roman" panose="02020603050405020304"/>
                <a:cs typeface="Times New Roman" panose="02020603050405020304"/>
              </a:rPr>
              <a:t>1</a:t>
            </a:r>
            <a:r>
              <a:rPr lang="en-US" altLang="zh-CN" sz="2000" spc="-5" dirty="0">
                <a:solidFill>
                  <a:srgbClr val="00B050"/>
                </a:solidFill>
                <a:latin typeface="Times New Roman" panose="02020603050405020304"/>
                <a:cs typeface="Times New Roman" panose="02020603050405020304"/>
              </a:rPr>
              <a:t>/(0.01 </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0.99/2) </a:t>
            </a:r>
            <a:r>
              <a:rPr lang="en-US" altLang="zh-CN" sz="2000" dirty="0">
                <a:solidFill>
                  <a:srgbClr val="00B050"/>
                </a:solidFill>
                <a:latin typeface="Times New Roman" panose="02020603050405020304"/>
                <a:cs typeface="Times New Roman" panose="02020603050405020304"/>
              </a:rPr>
              <a:t>=</a:t>
            </a:r>
            <a:r>
              <a:rPr lang="en-US" altLang="zh-CN" sz="2000" spc="35"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1.98</a:t>
            </a:r>
            <a:endParaRPr lang="en-US" altLang="zh-CN" sz="2000" dirty="0" smtClean="0">
              <a:solidFill>
                <a:srgbClr val="00B050"/>
              </a:solidFill>
              <a:latin typeface="Times New Roman" panose="02020603050405020304"/>
              <a:cs typeface="Times New Roman" panose="02020603050405020304"/>
            </a:endParaRPr>
          </a:p>
          <a:p>
            <a:pPr marL="12700">
              <a:lnSpc>
                <a:spcPct val="100000"/>
              </a:lnSpc>
              <a:spcBef>
                <a:spcPts val="630"/>
              </a:spcBef>
              <a:tabLst>
                <a:tab pos="594360" algn="l"/>
                <a:tab pos="891540" algn="l"/>
              </a:tabLst>
            </a:pPr>
            <a:r>
              <a:rPr lang="en-US" altLang="zh-CN" sz="2000" spc="-30" dirty="0" smtClean="0">
                <a:solidFill>
                  <a:srgbClr val="00B050"/>
                </a:solidFill>
                <a:latin typeface="Calibri" panose="020F0502020204030204"/>
                <a:cs typeface="Calibri" panose="020F0502020204030204"/>
              </a:rPr>
              <a:t>c.  </a:t>
            </a:r>
            <a:r>
              <a:rPr lang="en-US" altLang="zh-CN" sz="2000" dirty="0" smtClean="0">
                <a:solidFill>
                  <a:srgbClr val="00B050"/>
                </a:solidFill>
                <a:latin typeface="Times New Roman" panose="02020603050405020304"/>
                <a:cs typeface="Times New Roman" panose="02020603050405020304"/>
              </a:rPr>
              <a:t>1</a:t>
            </a:r>
            <a:r>
              <a:rPr lang="en-US" altLang="zh-CN" sz="2000" dirty="0">
                <a:solidFill>
                  <a:srgbClr val="00B050"/>
                </a:solidFill>
                <a:latin typeface="Times New Roman" panose="02020603050405020304"/>
                <a:cs typeface="Times New Roman" panose="02020603050405020304"/>
              </a:rPr>
              <a:t>/(0.2 + 0.8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0.6 </a:t>
            </a:r>
            <a:r>
              <a:rPr lang="en-US" altLang="zh-CN" sz="2000" dirty="0">
                <a:solidFill>
                  <a:srgbClr val="00B050"/>
                </a:solidFill>
                <a:latin typeface="Times New Roman" panose="02020603050405020304"/>
                <a:cs typeface="Times New Roman" panose="02020603050405020304"/>
              </a:rPr>
              <a:t>+ 0.8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0.4/2) = 1/(.2 + </a:t>
            </a:r>
            <a:r>
              <a:rPr lang="en-US" altLang="zh-CN" sz="2000" spc="-5" dirty="0">
                <a:solidFill>
                  <a:srgbClr val="00B050"/>
                </a:solidFill>
                <a:latin typeface="Times New Roman" panose="02020603050405020304"/>
                <a:cs typeface="Times New Roman" panose="02020603050405020304"/>
              </a:rPr>
              <a:t>.48 </a:t>
            </a:r>
            <a:r>
              <a:rPr lang="en-US" altLang="zh-CN" sz="2000" dirty="0">
                <a:solidFill>
                  <a:srgbClr val="00B050"/>
                </a:solidFill>
                <a:latin typeface="Times New Roman" panose="02020603050405020304"/>
                <a:cs typeface="Times New Roman" panose="02020603050405020304"/>
              </a:rPr>
              <a:t>+ .16) =</a:t>
            </a:r>
            <a:r>
              <a:rPr lang="en-US" altLang="zh-CN" sz="2000" spc="40" dirty="0">
                <a:solidFill>
                  <a:srgbClr val="00B050"/>
                </a:solidFill>
                <a:latin typeface="Times New Roman" panose="02020603050405020304"/>
                <a:cs typeface="Times New Roman" panose="02020603050405020304"/>
              </a:rPr>
              <a:t> </a:t>
            </a:r>
            <a:r>
              <a:rPr lang="en-US" altLang="zh-CN" sz="2000" dirty="0" smtClean="0">
                <a:solidFill>
                  <a:srgbClr val="00B050"/>
                </a:solidFill>
                <a:latin typeface="Times New Roman" panose="02020603050405020304"/>
                <a:cs typeface="Times New Roman" panose="02020603050405020304"/>
              </a:rPr>
              <a:t>1.19</a:t>
            </a:r>
            <a:endParaRPr lang="en-US" altLang="zh-CN" sz="2000" dirty="0" smtClean="0">
              <a:solidFill>
                <a:srgbClr val="00B050"/>
              </a:solidFill>
              <a:latin typeface="Times New Roman" panose="02020603050405020304"/>
              <a:cs typeface="Times New Roman" panose="02020603050405020304"/>
            </a:endParaRPr>
          </a:p>
          <a:p>
            <a:pPr marL="12700">
              <a:lnSpc>
                <a:spcPct val="100000"/>
              </a:lnSpc>
              <a:spcBef>
                <a:spcPts val="630"/>
              </a:spcBef>
              <a:tabLst>
                <a:tab pos="594360" algn="l"/>
                <a:tab pos="891540" algn="l"/>
              </a:tabLst>
            </a:pPr>
            <a:r>
              <a:rPr lang="en-US" altLang="zh-CN" sz="2000" spc="-25" dirty="0" smtClean="0">
                <a:solidFill>
                  <a:srgbClr val="00B050"/>
                </a:solidFill>
                <a:latin typeface="Calibri" panose="020F0502020204030204"/>
                <a:cs typeface="Calibri" panose="020F0502020204030204"/>
              </a:rPr>
              <a:t>d.  </a:t>
            </a:r>
            <a:r>
              <a:rPr lang="en-US" altLang="zh-CN" sz="2000" dirty="0" smtClean="0">
                <a:solidFill>
                  <a:srgbClr val="00B050"/>
                </a:solidFill>
                <a:latin typeface="Times New Roman" panose="02020603050405020304"/>
                <a:cs typeface="Times New Roman" panose="02020603050405020304"/>
              </a:rPr>
              <a:t>1</a:t>
            </a:r>
            <a:r>
              <a:rPr lang="en-US" altLang="zh-CN" sz="2000" dirty="0">
                <a:solidFill>
                  <a:srgbClr val="00B050"/>
                </a:solidFill>
                <a:latin typeface="Times New Roman" panose="02020603050405020304"/>
                <a:cs typeface="Times New Roman" panose="02020603050405020304"/>
              </a:rPr>
              <a:t>/(0.8 + 0.2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a:t>
            </a:r>
            <a:r>
              <a:rPr lang="en-US" altLang="zh-CN" sz="2000" spc="-5" dirty="0">
                <a:solidFill>
                  <a:srgbClr val="00B050"/>
                </a:solidFill>
                <a:latin typeface="Times New Roman" panose="02020603050405020304"/>
                <a:cs typeface="Times New Roman" panose="02020603050405020304"/>
              </a:rPr>
              <a:t>.01 </a:t>
            </a:r>
            <a:r>
              <a:rPr lang="en-US" altLang="zh-CN" sz="2000" dirty="0">
                <a:solidFill>
                  <a:srgbClr val="00B050"/>
                </a:solidFill>
                <a:latin typeface="Times New Roman" panose="02020603050405020304"/>
                <a:cs typeface="Times New Roman" panose="02020603050405020304"/>
              </a:rPr>
              <a:t>+ 0.2 </a:t>
            </a:r>
            <a:r>
              <a:rPr lang="en-US" altLang="zh-CN" sz="2000" dirty="0">
                <a:solidFill>
                  <a:srgbClr val="00B050"/>
                </a:solidFill>
                <a:latin typeface="Symbol" panose="05050102010706020507"/>
                <a:cs typeface="Symbol" panose="05050102010706020507"/>
              </a:rPr>
              <a:t></a:t>
            </a:r>
            <a:r>
              <a:rPr lang="en-US" altLang="zh-CN" sz="2000" dirty="0">
                <a:solidFill>
                  <a:srgbClr val="00B050"/>
                </a:solidFill>
                <a:latin typeface="Times New Roman" panose="02020603050405020304"/>
                <a:cs typeface="Times New Roman" panose="02020603050405020304"/>
              </a:rPr>
              <a:t> 0.99/2) = 1/(0.8 + 0.002 + </a:t>
            </a:r>
            <a:r>
              <a:rPr lang="en-US" altLang="zh-CN" sz="2000" spc="-5" dirty="0">
                <a:solidFill>
                  <a:srgbClr val="00B050"/>
                </a:solidFill>
                <a:latin typeface="Times New Roman" panose="02020603050405020304"/>
                <a:cs typeface="Times New Roman" panose="02020603050405020304"/>
              </a:rPr>
              <a:t>0.099) </a:t>
            </a:r>
            <a:r>
              <a:rPr lang="en-US" altLang="zh-CN" sz="2000" dirty="0">
                <a:solidFill>
                  <a:srgbClr val="00B050"/>
                </a:solidFill>
                <a:latin typeface="Times New Roman" panose="02020603050405020304"/>
                <a:cs typeface="Times New Roman" panose="02020603050405020304"/>
              </a:rPr>
              <a:t>=</a:t>
            </a:r>
            <a:r>
              <a:rPr lang="en-US" altLang="zh-CN" sz="2000" spc="75" dirty="0">
                <a:solidFill>
                  <a:srgbClr val="00B050"/>
                </a:solidFill>
                <a:latin typeface="Times New Roman" panose="02020603050405020304"/>
                <a:cs typeface="Times New Roman" panose="02020603050405020304"/>
              </a:rPr>
              <a:t> </a:t>
            </a:r>
            <a:r>
              <a:rPr lang="en-US" altLang="zh-CN" sz="2000" dirty="0">
                <a:solidFill>
                  <a:srgbClr val="00B050"/>
                </a:solidFill>
                <a:latin typeface="Times New Roman" panose="02020603050405020304"/>
                <a:cs typeface="Times New Roman" panose="02020603050405020304"/>
              </a:rPr>
              <a:t>1.11</a:t>
            </a:r>
            <a:endParaRPr lang="en-US" altLang="zh-CN" sz="2000" dirty="0">
              <a:solidFill>
                <a:srgbClr val="00B050"/>
              </a:solidFill>
              <a:latin typeface="Times New Roman" panose="02020603050405020304"/>
              <a:cs typeface="Times New Roman" panose="02020603050405020304"/>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txBox="1"/>
          <p:nvPr/>
        </p:nvSpPr>
        <p:spPr>
          <a:xfrm>
            <a:off x="396000" y="819000"/>
            <a:ext cx="8640496" cy="377752"/>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indent="0" eaLnBrk="1" hangingPunct="1">
              <a:spcBef>
                <a:spcPts val="90"/>
              </a:spcBef>
            </a:pPr>
            <a:r>
              <a:rPr lang="en-US" altLang="zh-CN" sz="1600" dirty="0" smtClean="0"/>
              <a:t>1</a:t>
            </a:r>
            <a:r>
              <a:rPr lang="en-US" altLang="zh-CN" sz="1600" dirty="0"/>
              <a:t>.</a:t>
            </a:r>
            <a:r>
              <a:rPr lang="zh-CN" altLang="zh-CN" sz="1600" dirty="0"/>
              <a:t>试述</a:t>
            </a:r>
            <a:r>
              <a:rPr lang="en-US" altLang="zh-CN" sz="1600" dirty="0"/>
              <a:t>Flynn </a:t>
            </a:r>
            <a:r>
              <a:rPr lang="zh-CN" altLang="zh-CN" sz="1600" dirty="0"/>
              <a:t>分类的</a:t>
            </a:r>
            <a:r>
              <a:rPr lang="en-US" altLang="zh-CN" sz="1600" dirty="0"/>
              <a:t>4 </a:t>
            </a:r>
            <a:r>
              <a:rPr lang="zh-CN" altLang="zh-CN" sz="1600" dirty="0"/>
              <a:t>种计算机系统结构有何特点</a:t>
            </a:r>
            <a:r>
              <a:rPr lang="zh-CN" altLang="zh-CN" sz="1600" dirty="0" smtClean="0"/>
              <a:t>。</a:t>
            </a:r>
            <a:endParaRPr kumimoji="0" lang="zh-CN" altLang="en-US" sz="1600" kern="0" dirty="0"/>
          </a:p>
        </p:txBody>
      </p:sp>
      <p:sp>
        <p:nvSpPr>
          <p:cNvPr id="6" name="矩形 5"/>
          <p:cNvSpPr/>
          <p:nvPr/>
        </p:nvSpPr>
        <p:spPr>
          <a:xfrm>
            <a:off x="396000" y="1223589"/>
            <a:ext cx="8424472" cy="5262979"/>
          </a:xfrm>
          <a:prstGeom prst="rect">
            <a:avLst/>
          </a:prstGeom>
        </p:spPr>
        <p:txBody>
          <a:bodyPr wrap="square">
            <a:spAutoFit/>
          </a:bodyPr>
          <a:lstStyle/>
          <a:p>
            <a:pPr algn="just">
              <a:spcAft>
                <a:spcPts val="0"/>
              </a:spcAft>
            </a:pPr>
            <a:r>
              <a:rPr lang="en-US" altLang="zh-CN" sz="1600" kern="100" dirty="0">
                <a:solidFill>
                  <a:srgbClr val="000000"/>
                </a:solidFill>
                <a:cs typeface="Times New Roman" panose="02020603050405020304" pitchFamily="18" charset="0"/>
              </a:rPr>
              <a:t>Flynn</a:t>
            </a:r>
            <a:r>
              <a:rPr lang="zh-CN" altLang="zh-CN" sz="1600" kern="100" dirty="0">
                <a:solidFill>
                  <a:srgbClr val="000000"/>
                </a:solidFill>
                <a:cs typeface="Times New Roman" panose="02020603050405020304" pitchFamily="18" charset="0"/>
              </a:rPr>
              <a:t>按照指令流和数据流两种不同的组合，把计算机系统的结构分为以下</a:t>
            </a:r>
            <a:r>
              <a:rPr lang="en-US" altLang="zh-CN" sz="1600" kern="100" dirty="0">
                <a:solidFill>
                  <a:srgbClr val="000000"/>
                </a:solidFill>
                <a:cs typeface="Times New Roman" panose="02020603050405020304" pitchFamily="18" charset="0"/>
              </a:rPr>
              <a:t>4 </a:t>
            </a:r>
            <a:r>
              <a:rPr lang="zh-CN" altLang="zh-CN" sz="1600" kern="100" dirty="0">
                <a:solidFill>
                  <a:srgbClr val="000000"/>
                </a:solidFill>
                <a:cs typeface="Times New Roman" panose="02020603050405020304" pitchFamily="18" charset="0"/>
              </a:rPr>
              <a:t>类：</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1</a:t>
            </a:r>
            <a:r>
              <a:rPr lang="zh-CN" altLang="zh-CN" sz="1600" kern="100" dirty="0">
                <a:solidFill>
                  <a:srgbClr val="000000"/>
                </a:solidFill>
                <a:cs typeface="Times New Roman" panose="02020603050405020304" pitchFamily="18" charset="0"/>
              </a:rPr>
              <a:t>）单指令流单数据流</a:t>
            </a:r>
            <a:r>
              <a:rPr lang="en-US" altLang="zh-CN" sz="1600" kern="100" dirty="0">
                <a:solidFill>
                  <a:srgbClr val="000000"/>
                </a:solidFill>
                <a:cs typeface="Times New Roman" panose="02020603050405020304" pitchFamily="18" charset="0"/>
              </a:rPr>
              <a:t>SISD</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Single Instruction Stream Single </a:t>
            </a:r>
            <a:r>
              <a:rPr lang="en-US" altLang="zh-CN" sz="1600" kern="100" dirty="0" err="1">
                <a:solidFill>
                  <a:srgbClr val="000000"/>
                </a:solidFill>
                <a:cs typeface="Times New Roman" panose="02020603050405020304" pitchFamily="18" charset="0"/>
              </a:rPr>
              <a:t>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SISD </a:t>
            </a:r>
            <a:r>
              <a:rPr lang="zh-CN" altLang="zh-CN" sz="1600" kern="100" dirty="0">
                <a:solidFill>
                  <a:srgbClr val="000000"/>
                </a:solidFill>
                <a:cs typeface="Times New Roman" panose="02020603050405020304" pitchFamily="18" charset="0"/>
              </a:rPr>
              <a:t>是传统的顺序处理计算机；</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2</a:t>
            </a:r>
            <a:r>
              <a:rPr lang="zh-CN" altLang="zh-CN" sz="1600" kern="100" dirty="0">
                <a:solidFill>
                  <a:srgbClr val="000000"/>
                </a:solidFill>
                <a:cs typeface="Times New Roman" panose="02020603050405020304" pitchFamily="18" charset="0"/>
              </a:rPr>
              <a:t>）单指令流多数据流</a:t>
            </a:r>
            <a:r>
              <a:rPr lang="en-US" altLang="zh-CN" sz="1600" kern="100" dirty="0">
                <a:solidFill>
                  <a:srgbClr val="000000"/>
                </a:solidFill>
                <a:cs typeface="Times New Roman" panose="02020603050405020304" pitchFamily="18" charset="0"/>
              </a:rPr>
              <a:t>SIMD</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Single Instruction Stream Multiple </a:t>
            </a:r>
            <a:r>
              <a:rPr lang="en-US" altLang="zh-CN" sz="1600" kern="100" dirty="0" err="1">
                <a:solidFill>
                  <a:srgbClr val="000000"/>
                </a:solidFill>
                <a:cs typeface="Times New Roman" panose="02020603050405020304" pitchFamily="18" charset="0"/>
              </a:rPr>
              <a:t>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SIMD </a:t>
            </a:r>
            <a:r>
              <a:rPr lang="zh-CN" altLang="zh-CN" sz="1600" kern="100" dirty="0">
                <a:solidFill>
                  <a:srgbClr val="000000"/>
                </a:solidFill>
                <a:cs typeface="Times New Roman" panose="02020603050405020304" pitchFamily="18" charset="0"/>
              </a:rPr>
              <a:t>以阵列处理机为代表；</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3</a:t>
            </a:r>
            <a:r>
              <a:rPr lang="zh-CN" altLang="zh-CN" sz="1600" kern="100" dirty="0">
                <a:solidFill>
                  <a:srgbClr val="000000"/>
                </a:solidFill>
                <a:cs typeface="Times New Roman" panose="02020603050405020304" pitchFamily="18" charset="0"/>
              </a:rPr>
              <a:t>）多指令流单数据流</a:t>
            </a:r>
            <a:r>
              <a:rPr lang="en-US" altLang="zh-CN" sz="1600" kern="100" dirty="0">
                <a:solidFill>
                  <a:srgbClr val="000000"/>
                </a:solidFill>
                <a:cs typeface="Times New Roman" panose="02020603050405020304" pitchFamily="18" charset="0"/>
              </a:rPr>
              <a:t>MISD</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Multiple Instruction Stream Single </a:t>
            </a:r>
            <a:r>
              <a:rPr lang="en-US" altLang="zh-CN" sz="1600" kern="100" dirty="0" err="1">
                <a:solidFill>
                  <a:srgbClr val="000000"/>
                </a:solidFill>
                <a:cs typeface="Times New Roman" panose="02020603050405020304" pitchFamily="18" charset="0"/>
              </a:rPr>
              <a:t>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MISD </a:t>
            </a:r>
            <a:r>
              <a:rPr lang="zh-CN" altLang="zh-CN" sz="1600" kern="100" dirty="0">
                <a:solidFill>
                  <a:srgbClr val="000000"/>
                </a:solidFill>
                <a:cs typeface="Times New Roman" panose="02020603050405020304" pitchFamily="18" charset="0"/>
              </a:rPr>
              <a:t>实际代表何种计算机，存在着不同的看法；</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4</a:t>
            </a:r>
            <a:r>
              <a:rPr lang="zh-CN" altLang="zh-CN" sz="1600" kern="100" dirty="0">
                <a:solidFill>
                  <a:srgbClr val="000000"/>
                </a:solidFill>
                <a:cs typeface="Times New Roman" panose="02020603050405020304" pitchFamily="18" charset="0"/>
              </a:rPr>
              <a:t>）多指令流多数据流</a:t>
            </a:r>
            <a:r>
              <a:rPr lang="en-US" altLang="zh-CN" sz="1600" kern="100" dirty="0">
                <a:solidFill>
                  <a:srgbClr val="000000"/>
                </a:solidFill>
                <a:cs typeface="Times New Roman" panose="02020603050405020304" pitchFamily="18" charset="0"/>
              </a:rPr>
              <a:t>MIMD</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Multiple Instruction Stream Multiple </a:t>
            </a:r>
            <a:r>
              <a:rPr lang="en-US" altLang="zh-CN" sz="1600" kern="100" dirty="0" err="1">
                <a:solidFill>
                  <a:srgbClr val="000000"/>
                </a:solidFill>
                <a:cs typeface="Times New Roman" panose="02020603050405020304" pitchFamily="18" charset="0"/>
              </a:rPr>
              <a:t>Datastream</a:t>
            </a:r>
            <a:r>
              <a:rPr lang="zh-CN" altLang="zh-CN" sz="1600" kern="100" dirty="0">
                <a:solidFill>
                  <a:srgbClr val="000000"/>
                </a:solidFill>
                <a:cs typeface="Times New Roman" panose="02020603050405020304" pitchFamily="18" charset="0"/>
              </a:rPr>
              <a:t>），多处理机与多计算机系统属于</a:t>
            </a:r>
            <a:r>
              <a:rPr lang="en-US" altLang="zh-CN" sz="1600" kern="100" dirty="0">
                <a:solidFill>
                  <a:srgbClr val="000000"/>
                </a:solidFill>
                <a:cs typeface="Times New Roman" panose="02020603050405020304" pitchFamily="18" charset="0"/>
              </a:rPr>
              <a:t>MIMD </a:t>
            </a:r>
            <a:r>
              <a:rPr lang="zh-CN" altLang="zh-CN" sz="1600" kern="100" dirty="0">
                <a:solidFill>
                  <a:srgbClr val="000000"/>
                </a:solidFill>
                <a:cs typeface="Times New Roman" panose="02020603050405020304" pitchFamily="18" charset="0"/>
              </a:rPr>
              <a:t>结构。</a:t>
            </a:r>
            <a:endParaRPr lang="zh-CN" altLang="zh-CN" sz="1600" kern="100" dirty="0">
              <a:cs typeface="Times New Roman" panose="02020603050405020304" pitchFamily="18" charset="0"/>
            </a:endParaRPr>
          </a:p>
          <a:p>
            <a:pPr algn="just">
              <a:spcAft>
                <a:spcPts val="0"/>
              </a:spcAft>
            </a:pPr>
            <a:r>
              <a:rPr lang="zh-CN" altLang="zh-CN" sz="1600" kern="100" dirty="0">
                <a:solidFill>
                  <a:srgbClr val="AED337"/>
                </a:solidFill>
                <a:cs typeface="Times New Roman" panose="02020603050405020304" pitchFamily="18" charset="0"/>
              </a:rPr>
              <a:t>单指令流单数据流</a:t>
            </a:r>
            <a:r>
              <a:rPr lang="zh-CN" altLang="zh-CN" sz="1600" kern="100" dirty="0">
                <a:solidFill>
                  <a:srgbClr val="000000"/>
                </a:solidFill>
                <a:cs typeface="Times New Roman" panose="02020603050405020304" pitchFamily="18" charset="0"/>
              </a:rPr>
              <a:t>（</a:t>
            </a:r>
            <a:r>
              <a:rPr lang="en-US" altLang="zh-CN" sz="1600" kern="100" dirty="0" err="1">
                <a:solidFill>
                  <a:srgbClr val="000000"/>
                </a:solidFill>
                <a:cs typeface="Times New Roman" panose="02020603050405020304" pitchFamily="18" charset="0"/>
              </a:rPr>
              <a:t>SingleInstructionStreamSingleDataStream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SISD</a:t>
            </a:r>
            <a:r>
              <a:rPr lang="zh-CN" altLang="zh-CN" sz="1600" kern="100" dirty="0">
                <a:solidFill>
                  <a:srgbClr val="000000"/>
                </a:solidFill>
                <a:cs typeface="Times New Roman" panose="02020603050405020304" pitchFamily="18" charset="0"/>
              </a:rPr>
              <a:t>） </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　　</a:t>
            </a:r>
            <a:r>
              <a:rPr lang="en-US" altLang="zh-CN" sz="1600" kern="100" dirty="0">
                <a:solidFill>
                  <a:srgbClr val="000000"/>
                </a:solidFill>
                <a:cs typeface="Times New Roman" panose="02020603050405020304" pitchFamily="18" charset="0"/>
              </a:rPr>
              <a:t>SISD</a:t>
            </a:r>
            <a:r>
              <a:rPr lang="zh-CN" altLang="zh-CN" sz="1600" kern="100" dirty="0">
                <a:solidFill>
                  <a:srgbClr val="000000"/>
                </a:solidFill>
                <a:cs typeface="Times New Roman" panose="02020603050405020304" pitchFamily="18" charset="0"/>
              </a:rPr>
              <a:t>其实就是传统的顺序执行的单处理器计算机，其指令部件每次只对一条指令进行译码，并只对一个操作部件分配数据。 </a:t>
            </a:r>
            <a:endParaRPr lang="zh-CN" altLang="zh-CN" sz="1600" kern="100" dirty="0">
              <a:cs typeface="Times New Roman" panose="02020603050405020304" pitchFamily="18" charset="0"/>
            </a:endParaRPr>
          </a:p>
          <a:p>
            <a:pPr algn="just">
              <a:spcAft>
                <a:spcPts val="0"/>
              </a:spcAft>
            </a:pPr>
            <a:r>
              <a:rPr lang="en-US" altLang="zh-CN" sz="1600" kern="100" dirty="0" err="1">
                <a:solidFill>
                  <a:srgbClr val="000000"/>
                </a:solidFill>
                <a:latin typeface="宋体" panose="02010600030101010101" pitchFamily="2" charset="-122"/>
                <a:cs typeface="Times New Roman" panose="02020603050405020304" pitchFamily="18" charset="0"/>
                <a:hlinkClick r:id="rId1"/>
              </a:rPr>
              <a:t>单指令流多数据流</a:t>
            </a:r>
            <a:r>
              <a:rPr lang="zh-CN" altLang="zh-CN" sz="1600" kern="100" dirty="0">
                <a:solidFill>
                  <a:srgbClr val="000000"/>
                </a:solidFill>
                <a:cs typeface="Times New Roman" panose="02020603050405020304" pitchFamily="18" charset="0"/>
              </a:rPr>
              <a:t>（</a:t>
            </a:r>
            <a:r>
              <a:rPr lang="en-US" altLang="zh-CN" sz="1600" kern="100" dirty="0" err="1">
                <a:solidFill>
                  <a:srgbClr val="000000"/>
                </a:solidFill>
                <a:cs typeface="Times New Roman" panose="02020603050405020304" pitchFamily="18" charset="0"/>
              </a:rPr>
              <a:t>SingleInstructionStreamMultipleDataStream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SIMD</a:t>
            </a:r>
            <a:r>
              <a:rPr lang="zh-CN" altLang="zh-CN" sz="1600" kern="100" dirty="0">
                <a:solidFill>
                  <a:srgbClr val="000000"/>
                </a:solidFill>
                <a:cs typeface="Times New Roman" panose="02020603050405020304" pitchFamily="18" charset="0"/>
              </a:rPr>
              <a:t>） </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　　</a:t>
            </a:r>
            <a:r>
              <a:rPr lang="en-US" altLang="zh-CN" sz="1600" kern="100" dirty="0">
                <a:solidFill>
                  <a:srgbClr val="000000"/>
                </a:solidFill>
                <a:cs typeface="Times New Roman" panose="02020603050405020304" pitchFamily="18" charset="0"/>
                <a:hlinkClick r:id="rId2"/>
              </a:rPr>
              <a:t>SIMD</a:t>
            </a:r>
            <a:r>
              <a:rPr lang="zh-CN" altLang="zh-CN" sz="1600" kern="100" dirty="0">
                <a:solidFill>
                  <a:srgbClr val="000000"/>
                </a:solidFill>
                <a:cs typeface="Times New Roman" panose="02020603050405020304" pitchFamily="18" charset="0"/>
              </a:rPr>
              <a:t>以并行处理机为代表，结构如图，并行处理机包括多个重复的处理单元</a:t>
            </a:r>
            <a:r>
              <a:rPr lang="en-US" altLang="zh-CN" sz="1600" kern="100" dirty="0">
                <a:solidFill>
                  <a:srgbClr val="000000"/>
                </a:solidFill>
                <a:cs typeface="Times New Roman" panose="02020603050405020304" pitchFamily="18" charset="0"/>
              </a:rPr>
              <a:t>PU1</a:t>
            </a:r>
            <a:r>
              <a:rPr lang="zh-CN" altLang="zh-CN" sz="1600" kern="100" dirty="0">
                <a:solidFill>
                  <a:srgbClr val="000000"/>
                </a:solidFill>
                <a:cs typeface="Times New Roman" panose="02020603050405020304" pitchFamily="18" charset="0"/>
              </a:rPr>
              <a:t>～</a:t>
            </a:r>
            <a:r>
              <a:rPr lang="en-US" altLang="zh-CN" sz="1600" kern="100" dirty="0" err="1">
                <a:solidFill>
                  <a:srgbClr val="000000"/>
                </a:solidFill>
                <a:cs typeface="Times New Roman" panose="02020603050405020304" pitchFamily="18" charset="0"/>
              </a:rPr>
              <a:t>PUn</a:t>
            </a:r>
            <a:r>
              <a:rPr lang="zh-CN" altLang="zh-CN" sz="1600" kern="100" dirty="0">
                <a:solidFill>
                  <a:srgbClr val="000000"/>
                </a:solidFill>
                <a:cs typeface="Times New Roman" panose="02020603050405020304" pitchFamily="18" charset="0"/>
              </a:rPr>
              <a:t>，由单一指令部件控制，按照同一指令流的要求为它们分配各自所需的不同的数据。 </a:t>
            </a:r>
            <a:endParaRPr lang="zh-CN" altLang="zh-CN" sz="1600" kern="100" dirty="0">
              <a:cs typeface="Times New Roman" panose="02020603050405020304" pitchFamily="18" charset="0"/>
            </a:endParaRPr>
          </a:p>
          <a:p>
            <a:pPr algn="just">
              <a:spcAft>
                <a:spcPts val="0"/>
              </a:spcAft>
            </a:pPr>
            <a:r>
              <a:rPr lang="zh-CN" altLang="zh-CN" sz="1600" kern="100" dirty="0">
                <a:solidFill>
                  <a:srgbClr val="AED337"/>
                </a:solidFill>
                <a:cs typeface="Times New Roman" panose="02020603050405020304" pitchFamily="18" charset="0"/>
              </a:rPr>
              <a:t>多指令流单数据流</a:t>
            </a:r>
            <a:r>
              <a:rPr lang="zh-CN" altLang="zh-CN" sz="1600" kern="100" dirty="0">
                <a:solidFill>
                  <a:srgbClr val="000000"/>
                </a:solidFill>
                <a:cs typeface="Times New Roman" panose="02020603050405020304" pitchFamily="18" charset="0"/>
              </a:rPr>
              <a:t>（</a:t>
            </a:r>
            <a:r>
              <a:rPr lang="en-US" altLang="zh-CN" sz="1600" kern="100" dirty="0" err="1">
                <a:solidFill>
                  <a:srgbClr val="000000"/>
                </a:solidFill>
                <a:cs typeface="Times New Roman" panose="02020603050405020304" pitchFamily="18" charset="0"/>
              </a:rPr>
              <a:t>MultipleInstructionStreamSingleDataStream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MISD</a:t>
            </a:r>
            <a:r>
              <a:rPr lang="zh-CN" altLang="zh-CN" sz="1600" kern="100" dirty="0">
                <a:solidFill>
                  <a:srgbClr val="000000"/>
                </a:solidFill>
                <a:cs typeface="Times New Roman" panose="02020603050405020304" pitchFamily="18" charset="0"/>
              </a:rPr>
              <a:t>） </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　　</a:t>
            </a:r>
            <a:r>
              <a:rPr lang="en-US" altLang="zh-CN" sz="1600" kern="100" dirty="0">
                <a:solidFill>
                  <a:srgbClr val="000000"/>
                </a:solidFill>
                <a:cs typeface="Times New Roman" panose="02020603050405020304" pitchFamily="18" charset="0"/>
              </a:rPr>
              <a:t>MISD</a:t>
            </a:r>
            <a:r>
              <a:rPr lang="zh-CN" altLang="zh-CN" sz="1600" kern="100" dirty="0">
                <a:solidFill>
                  <a:srgbClr val="000000"/>
                </a:solidFill>
                <a:cs typeface="Times New Roman" panose="02020603050405020304" pitchFamily="18" charset="0"/>
              </a:rPr>
              <a:t>的结构，它具有</a:t>
            </a:r>
            <a:r>
              <a:rPr lang="en-US" altLang="zh-CN" sz="1600" kern="100" dirty="0">
                <a:solidFill>
                  <a:srgbClr val="000000"/>
                </a:solidFill>
                <a:cs typeface="Times New Roman" panose="02020603050405020304" pitchFamily="18" charset="0"/>
              </a:rPr>
              <a:t>n</a:t>
            </a:r>
            <a:r>
              <a:rPr lang="zh-CN" altLang="zh-CN" sz="1600" kern="100" dirty="0">
                <a:solidFill>
                  <a:srgbClr val="000000"/>
                </a:solidFill>
                <a:cs typeface="Times New Roman" panose="02020603050405020304" pitchFamily="18" charset="0"/>
              </a:rPr>
              <a:t>个处理单元，按</a:t>
            </a:r>
            <a:r>
              <a:rPr lang="en-US" altLang="zh-CN" sz="1600" kern="100" dirty="0">
                <a:solidFill>
                  <a:srgbClr val="000000"/>
                </a:solidFill>
                <a:cs typeface="Times New Roman" panose="02020603050405020304" pitchFamily="18" charset="0"/>
              </a:rPr>
              <a:t>n</a:t>
            </a:r>
            <a:r>
              <a:rPr lang="zh-CN" altLang="zh-CN" sz="1600" kern="100" dirty="0">
                <a:solidFill>
                  <a:srgbClr val="000000"/>
                </a:solidFill>
                <a:cs typeface="Times New Roman" panose="02020603050405020304" pitchFamily="18" charset="0"/>
              </a:rPr>
              <a:t>条不同指令的要求对同一数据流及其中间结果进行不同的处理。一个处理单元的输出又作为另一个处理单元的输入。 </a:t>
            </a:r>
            <a:endParaRPr lang="zh-CN" altLang="zh-CN" sz="1600" kern="100" dirty="0">
              <a:cs typeface="Times New Roman" panose="02020603050405020304" pitchFamily="18" charset="0"/>
            </a:endParaRPr>
          </a:p>
          <a:p>
            <a:pPr algn="just">
              <a:spcAft>
                <a:spcPts val="0"/>
              </a:spcAft>
            </a:pPr>
            <a:r>
              <a:rPr lang="en-US" altLang="zh-CN" sz="1600" kern="100" dirty="0" err="1">
                <a:solidFill>
                  <a:srgbClr val="000000"/>
                </a:solidFill>
                <a:latin typeface="宋体" panose="02010600030101010101" pitchFamily="2" charset="-122"/>
                <a:cs typeface="Times New Roman" panose="02020603050405020304" pitchFamily="18" charset="0"/>
                <a:hlinkClick r:id="rId3"/>
              </a:rPr>
              <a:t>多指令流多数据流</a:t>
            </a:r>
            <a:r>
              <a:rPr lang="zh-CN" altLang="zh-CN" sz="1600" kern="100" dirty="0">
                <a:solidFill>
                  <a:srgbClr val="000000"/>
                </a:solidFill>
                <a:cs typeface="Times New Roman" panose="02020603050405020304" pitchFamily="18" charset="0"/>
              </a:rPr>
              <a:t>（</a:t>
            </a:r>
            <a:r>
              <a:rPr lang="en-US" altLang="zh-CN" sz="1600" kern="100" dirty="0" err="1">
                <a:solidFill>
                  <a:srgbClr val="000000"/>
                </a:solidFill>
                <a:cs typeface="Times New Roman" panose="02020603050405020304" pitchFamily="18" charset="0"/>
              </a:rPr>
              <a:t>MultipleInstructionStreamMultipleDataStream</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MIMD</a:t>
            </a:r>
            <a:r>
              <a:rPr lang="zh-CN" altLang="zh-CN" sz="1600" kern="100" dirty="0">
                <a:solidFill>
                  <a:srgbClr val="000000"/>
                </a:solidFill>
                <a:cs typeface="Times New Roman" panose="02020603050405020304" pitchFamily="18" charset="0"/>
              </a:rPr>
              <a:t>） </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　　</a:t>
            </a:r>
            <a:r>
              <a:rPr lang="en-US" altLang="zh-CN" sz="1600" kern="100" dirty="0">
                <a:solidFill>
                  <a:srgbClr val="000000"/>
                </a:solidFill>
                <a:cs typeface="Times New Roman" panose="02020603050405020304" pitchFamily="18" charset="0"/>
              </a:rPr>
              <a:t>MIMD</a:t>
            </a:r>
            <a:r>
              <a:rPr lang="zh-CN" altLang="zh-CN" sz="1600" kern="100" dirty="0">
                <a:solidFill>
                  <a:srgbClr val="000000"/>
                </a:solidFill>
                <a:cs typeface="Times New Roman" panose="02020603050405020304" pitchFamily="18" charset="0"/>
              </a:rPr>
              <a:t>的结构，它是指能实现作业、任务、指令等各级全面并行的多机系统，</a:t>
            </a:r>
            <a:r>
              <a:rPr lang="en-US" altLang="zh-CN" sz="1600" kern="100" dirty="0" err="1">
                <a:solidFill>
                  <a:srgbClr val="000000"/>
                </a:solidFill>
                <a:latin typeface="宋体" panose="02010600030101010101" pitchFamily="2" charset="-122"/>
                <a:cs typeface="Times New Roman" panose="02020603050405020304" pitchFamily="18" charset="0"/>
                <a:hlinkClick r:id="rId4"/>
              </a:rPr>
              <a:t>多处理机</a:t>
            </a:r>
            <a:r>
              <a:rPr lang="zh-CN" altLang="zh-CN" sz="1600" kern="100" dirty="0">
                <a:solidFill>
                  <a:srgbClr val="000000"/>
                </a:solidFill>
                <a:cs typeface="Times New Roman" panose="02020603050405020304" pitchFamily="18" charset="0"/>
              </a:rPr>
              <a:t>就属于</a:t>
            </a:r>
            <a:r>
              <a:rPr lang="en-US" altLang="zh-CN" sz="1600" kern="100" dirty="0">
                <a:solidFill>
                  <a:srgbClr val="000000"/>
                </a:solidFill>
                <a:cs typeface="Times New Roman" panose="02020603050405020304" pitchFamily="18" charset="0"/>
              </a:rPr>
              <a:t>MIMD</a:t>
            </a:r>
            <a:r>
              <a:rPr lang="zh-CN" altLang="zh-CN" sz="1600" kern="100" dirty="0">
                <a:solidFill>
                  <a:srgbClr val="000000"/>
                </a:solidFill>
                <a:cs typeface="Times New Roman" panose="02020603050405020304" pitchFamily="18" charset="0"/>
              </a:rPr>
              <a:t>。</a:t>
            </a:r>
            <a:endParaRPr lang="zh-CN" altLang="zh-CN" sz="1600" kern="100" dirty="0">
              <a:cs typeface="Times New Roman" panose="02020603050405020304" pitchFamily="18"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txBox="1"/>
          <p:nvPr/>
        </p:nvSpPr>
        <p:spPr>
          <a:xfrm>
            <a:off x="396000" y="819000"/>
            <a:ext cx="8640496" cy="593776"/>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indent="0" eaLnBrk="1" hangingPunct="1">
              <a:spcBef>
                <a:spcPts val="90"/>
              </a:spcBef>
            </a:pPr>
            <a:r>
              <a:rPr lang="en-US" altLang="zh-CN" sz="1600" dirty="0" smtClean="0"/>
              <a:t>2</a:t>
            </a:r>
            <a:r>
              <a:rPr lang="en-US" altLang="zh-CN" sz="1600" dirty="0"/>
              <a:t>.</a:t>
            </a:r>
            <a:r>
              <a:rPr lang="zh-CN" altLang="zh-CN" sz="1600" dirty="0"/>
              <a:t>假设高速缓存</a:t>
            </a:r>
            <a:r>
              <a:rPr lang="en-US" altLang="zh-CN" sz="1600" dirty="0"/>
              <a:t>Cache </a:t>
            </a:r>
            <a:r>
              <a:rPr lang="zh-CN" altLang="zh-CN" sz="1600" dirty="0"/>
              <a:t>工作速度为主存的</a:t>
            </a:r>
            <a:r>
              <a:rPr lang="en-US" altLang="zh-CN" sz="1600" dirty="0"/>
              <a:t>5 </a:t>
            </a:r>
            <a:r>
              <a:rPr lang="zh-CN" altLang="zh-CN" sz="1600" dirty="0"/>
              <a:t>倍，且</a:t>
            </a:r>
            <a:r>
              <a:rPr lang="en-US" altLang="zh-CN" sz="1600" dirty="0"/>
              <a:t>Cache </a:t>
            </a:r>
            <a:r>
              <a:rPr lang="zh-CN" altLang="zh-CN" sz="1600" dirty="0"/>
              <a:t>被访问命中的概率为</a:t>
            </a:r>
            <a:r>
              <a:rPr lang="en-US" altLang="zh-CN" sz="1600" dirty="0"/>
              <a:t>90%</a:t>
            </a:r>
            <a:r>
              <a:rPr lang="zh-CN" altLang="zh-CN" sz="1600" dirty="0"/>
              <a:t>，则采用</a:t>
            </a:r>
            <a:r>
              <a:rPr lang="en-US" altLang="zh-CN" sz="1600" dirty="0"/>
              <a:t>Cache </a:t>
            </a:r>
            <a:r>
              <a:rPr lang="zh-CN" altLang="zh-CN" sz="1600" dirty="0"/>
              <a:t>后，能使整个存储系统获得多高的加速比</a:t>
            </a:r>
            <a:r>
              <a:rPr lang="zh-CN" altLang="zh-CN" sz="1600" dirty="0" smtClean="0"/>
              <a:t>？</a:t>
            </a:r>
            <a:endParaRPr kumimoji="0" lang="zh-CN" altLang="en-US" sz="1600" kern="0" dirty="0"/>
          </a:p>
        </p:txBody>
      </p:sp>
      <p:sp>
        <p:nvSpPr>
          <p:cNvPr id="6" name="矩形 5"/>
          <p:cNvSpPr/>
          <p:nvPr/>
        </p:nvSpPr>
        <p:spPr>
          <a:xfrm>
            <a:off x="683568" y="2132856"/>
            <a:ext cx="5958408" cy="461665"/>
          </a:xfrm>
          <a:prstGeom prst="rect">
            <a:avLst/>
          </a:prstGeom>
        </p:spPr>
        <p:txBody>
          <a:bodyPr wrap="square">
            <a:spAutoFit/>
          </a:bodyPr>
          <a:lstStyle/>
          <a:p>
            <a:r>
              <a:rPr lang="zh-CN" altLang="zh-CN" kern="100" dirty="0">
                <a:solidFill>
                  <a:srgbClr val="000000"/>
                </a:solidFill>
                <a:cs typeface="宋体" panose="02010600030101010101" pitchFamily="2" charset="-122"/>
              </a:rPr>
              <a:t>加速比</a:t>
            </a:r>
            <a:r>
              <a:rPr lang="en-US" altLang="zh-CN" kern="100" dirty="0">
                <a:solidFill>
                  <a:srgbClr val="000000"/>
                </a:solidFill>
                <a:latin typeface="宋体" panose="02010600030101010101" pitchFamily="2" charset="-122"/>
                <a:cs typeface="Times New Roman" panose="02020603050405020304" pitchFamily="18" charset="0"/>
              </a:rPr>
              <a:t> = 1/(1-0.9 +0.9/5) = 25/7</a:t>
            </a:r>
            <a:endParaRPr lang="zh-CN" alt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txBox="1"/>
          <p:nvPr/>
        </p:nvSpPr>
        <p:spPr>
          <a:xfrm>
            <a:off x="396000" y="819000"/>
            <a:ext cx="8640496" cy="1961928"/>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indent="0" eaLnBrk="1" hangingPunct="1">
              <a:spcBef>
                <a:spcPts val="90"/>
              </a:spcBef>
            </a:pPr>
            <a:r>
              <a:rPr lang="en-US" altLang="zh-CN" sz="1600" dirty="0" smtClean="0"/>
              <a:t>3</a:t>
            </a:r>
            <a:r>
              <a:rPr lang="en-US" altLang="zh-CN" sz="1600" dirty="0"/>
              <a:t>.</a:t>
            </a:r>
            <a:r>
              <a:rPr lang="zh-CN" altLang="zh-CN" sz="1600" dirty="0"/>
              <a:t>某工作站采用时钟频率为</a:t>
            </a:r>
            <a:r>
              <a:rPr lang="en-US" altLang="zh-CN" sz="1600" dirty="0"/>
              <a:t>15 MHz</a:t>
            </a:r>
            <a:r>
              <a:rPr lang="zh-CN" altLang="zh-CN" sz="1600" dirty="0"/>
              <a:t>、处理速率为</a:t>
            </a:r>
            <a:r>
              <a:rPr lang="en-US" altLang="zh-CN" sz="1600" dirty="0"/>
              <a:t>10 MIPS </a:t>
            </a:r>
            <a:r>
              <a:rPr lang="zh-CN" altLang="zh-CN" sz="1600" dirty="0"/>
              <a:t>的处理机来执行一个已知混合程序。假定每次存储器存取为</a:t>
            </a:r>
            <a:r>
              <a:rPr lang="en-US" altLang="zh-CN" sz="1600" dirty="0"/>
              <a:t>1 </a:t>
            </a:r>
            <a:r>
              <a:rPr lang="zh-CN" altLang="zh-CN" sz="1600" dirty="0"/>
              <a:t>个时钟周期延迟，试问：</a:t>
            </a:r>
            <a:endParaRPr lang="zh-CN" altLang="zh-CN" sz="1600" dirty="0"/>
          </a:p>
          <a:p>
            <a:pPr marL="0" indent="0">
              <a:buNone/>
            </a:pPr>
            <a:r>
              <a:rPr lang="en-US" altLang="zh-CN" sz="1600" dirty="0"/>
              <a:t>    </a:t>
            </a:r>
            <a:r>
              <a:rPr lang="zh-CN" altLang="zh-CN" sz="1600" dirty="0"/>
              <a:t>（</a:t>
            </a:r>
            <a:r>
              <a:rPr lang="en-US" altLang="zh-CN" sz="1600" dirty="0"/>
              <a:t>1</a:t>
            </a:r>
            <a:r>
              <a:rPr lang="zh-CN" altLang="zh-CN" sz="1600" dirty="0"/>
              <a:t>）此计算机的有效</a:t>
            </a:r>
            <a:r>
              <a:rPr lang="en-US" altLang="zh-CN" sz="1600" dirty="0"/>
              <a:t>CPI </a:t>
            </a:r>
            <a:r>
              <a:rPr lang="zh-CN" altLang="zh-CN" sz="1600" dirty="0"/>
              <a:t>是多少？</a:t>
            </a:r>
            <a:r>
              <a:rPr lang="en-US" altLang="zh-CN" sz="1600" dirty="0"/>
              <a:t>CPI</a:t>
            </a:r>
            <a:r>
              <a:rPr lang="zh-CN" altLang="zh-CN" sz="1600" dirty="0"/>
              <a:t>时间是多少？</a:t>
            </a:r>
            <a:endParaRPr lang="zh-CN" altLang="zh-CN" sz="1600" dirty="0"/>
          </a:p>
          <a:p>
            <a:pPr marL="0" indent="0">
              <a:buNone/>
            </a:pPr>
            <a:r>
              <a:rPr lang="en-US" altLang="zh-CN" sz="1600" dirty="0"/>
              <a:t>    </a:t>
            </a:r>
            <a:r>
              <a:rPr lang="zh-CN" altLang="zh-CN" sz="1600" dirty="0"/>
              <a:t>（</a:t>
            </a:r>
            <a:r>
              <a:rPr lang="en-US" altLang="zh-CN" sz="1600" dirty="0"/>
              <a:t>2</a:t>
            </a:r>
            <a:r>
              <a:rPr lang="zh-CN" altLang="zh-CN" sz="1600" dirty="0"/>
              <a:t>）假定将处理机的时钟提高到</a:t>
            </a:r>
            <a:r>
              <a:rPr lang="en-US" altLang="zh-CN" sz="1600" dirty="0"/>
              <a:t>30 MHz</a:t>
            </a:r>
            <a:r>
              <a:rPr lang="zh-CN" altLang="zh-CN" sz="1600" dirty="0"/>
              <a:t>，但存储器子系统速率不变。这样，每次存储器存取需要两个时钟周期。如果</a:t>
            </a:r>
            <a:r>
              <a:rPr lang="en-US" altLang="zh-CN" sz="1600" dirty="0"/>
              <a:t>30%</a:t>
            </a:r>
            <a:r>
              <a:rPr lang="zh-CN" altLang="zh-CN" sz="1600" dirty="0"/>
              <a:t>指令每条只需要一次存储存取，而另外</a:t>
            </a:r>
            <a:r>
              <a:rPr lang="en-US" altLang="zh-CN" sz="1600" dirty="0"/>
              <a:t>5%</a:t>
            </a:r>
            <a:r>
              <a:rPr lang="zh-CN" altLang="zh-CN" sz="1600" dirty="0"/>
              <a:t>每条需要两次存储存取，并假定已知混合程序的指令数不变，并与原工作站兼容，试求改进后计算机的</a:t>
            </a:r>
            <a:r>
              <a:rPr lang="en-US" altLang="zh-CN" sz="1600" dirty="0"/>
              <a:t>CPI </a:t>
            </a:r>
            <a:r>
              <a:rPr lang="zh-CN" altLang="zh-CN" sz="1600" dirty="0"/>
              <a:t>是多少？</a:t>
            </a:r>
            <a:r>
              <a:rPr lang="en-US" altLang="zh-CN" sz="1600" dirty="0"/>
              <a:t>CPI</a:t>
            </a:r>
            <a:r>
              <a:rPr lang="zh-CN" altLang="zh-CN" sz="1600" dirty="0"/>
              <a:t>时间是多少</a:t>
            </a:r>
            <a:r>
              <a:rPr lang="zh-CN" altLang="zh-CN" sz="1600" dirty="0" smtClean="0"/>
              <a:t>？</a:t>
            </a:r>
            <a:endParaRPr lang="en-US" altLang="zh-CN" sz="1600" dirty="0"/>
          </a:p>
        </p:txBody>
      </p:sp>
      <p:sp>
        <p:nvSpPr>
          <p:cNvPr id="6" name="矩形 5"/>
          <p:cNvSpPr/>
          <p:nvPr/>
        </p:nvSpPr>
        <p:spPr>
          <a:xfrm>
            <a:off x="683568" y="2807765"/>
            <a:ext cx="7704856" cy="2062103"/>
          </a:xfrm>
          <a:prstGeom prst="rect">
            <a:avLst/>
          </a:prstGeom>
        </p:spPr>
        <p:txBody>
          <a:bodyPr wrap="square">
            <a:spAutoFit/>
          </a:bodyPr>
          <a:lstStyle/>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1</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CPI = </a:t>
            </a:r>
            <a:r>
              <a:rPr lang="zh-CN" altLang="zh-CN" sz="1600" kern="100" dirty="0">
                <a:solidFill>
                  <a:srgbClr val="000000"/>
                </a:solidFill>
                <a:cs typeface="宋体" panose="02010600030101010101" pitchFamily="2" charset="-122"/>
              </a:rPr>
              <a:t>一个程序的</a:t>
            </a:r>
            <a:r>
              <a:rPr lang="en-US" altLang="zh-CN" sz="1600" kern="100" dirty="0">
                <a:solidFill>
                  <a:srgbClr val="000000"/>
                </a:solidFill>
                <a:latin typeface="宋体" panose="02010600030101010101" pitchFamily="2" charset="-122"/>
                <a:cs typeface="Times New Roman" panose="02020603050405020304" pitchFamily="18" charset="0"/>
              </a:rPr>
              <a:t>CPU </a:t>
            </a:r>
            <a:r>
              <a:rPr lang="zh-CN" altLang="zh-CN" sz="1600" kern="100" dirty="0">
                <a:solidFill>
                  <a:srgbClr val="000000"/>
                </a:solidFill>
                <a:cs typeface="宋体" panose="02010600030101010101" pitchFamily="2" charset="-122"/>
              </a:rPr>
              <a:t>时钟周期数</a:t>
            </a:r>
            <a:r>
              <a:rPr lang="en-US" altLang="zh-CN" sz="1600" kern="100" dirty="0">
                <a:solidFill>
                  <a:srgbClr val="000000"/>
                </a:solidFill>
                <a:latin typeface="宋体" panose="02010600030101010101" pitchFamily="2" charset="-122"/>
                <a:cs typeface="Times New Roman" panose="02020603050405020304" pitchFamily="18" charset="0"/>
              </a:rPr>
              <a:t>/ IC = </a:t>
            </a:r>
            <a:r>
              <a:rPr lang="zh-CN" altLang="zh-CN" sz="1600" kern="100" dirty="0">
                <a:solidFill>
                  <a:srgbClr val="000000"/>
                </a:solidFill>
                <a:cs typeface="Times New Roman" panose="02020603050405020304" pitchFamily="18" charset="0"/>
              </a:rPr>
              <a:t>时钟频率</a:t>
            </a:r>
            <a:r>
              <a:rPr lang="en-US" altLang="zh-CN" sz="1600" kern="100" dirty="0">
                <a:solidFill>
                  <a:srgbClr val="000000"/>
                </a:solidFill>
                <a:cs typeface="Times New Roman" panose="02020603050405020304" pitchFamily="18" charset="0"/>
              </a:rPr>
              <a:t>/MIPS =15/10 = 1.5</a:t>
            </a:r>
            <a:endParaRPr lang="zh-CN" altLang="zh-CN" sz="1600" kern="100" dirty="0">
              <a:cs typeface="Times New Roman" panose="02020603050405020304" pitchFamily="18" charset="0"/>
            </a:endParaRPr>
          </a:p>
          <a:p>
            <a:pPr indent="266700" algn="just">
              <a:spcAft>
                <a:spcPts val="0"/>
              </a:spcAft>
            </a:pPr>
            <a:r>
              <a:rPr lang="en-US" altLang="zh-CN" sz="1600" kern="100" dirty="0">
                <a:solidFill>
                  <a:srgbClr val="000000"/>
                </a:solidFill>
                <a:latin typeface="宋体" panose="02010600030101010101" pitchFamily="2" charset="-122"/>
                <a:cs typeface="Times New Roman" panose="02020603050405020304" pitchFamily="18" charset="0"/>
              </a:rPr>
              <a:t>CPI</a:t>
            </a:r>
            <a:r>
              <a:rPr lang="zh-CN" altLang="zh-CN" sz="1600" kern="100" dirty="0">
                <a:solidFill>
                  <a:srgbClr val="000000"/>
                </a:solidFill>
                <a:cs typeface="Times New Roman" panose="02020603050405020304" pitchFamily="18" charset="0"/>
              </a:rPr>
              <a:t>时间是</a:t>
            </a:r>
            <a:r>
              <a:rPr lang="en-US" altLang="zh-CN" sz="1600" kern="100" dirty="0">
                <a:solidFill>
                  <a:srgbClr val="000000"/>
                </a:solidFill>
                <a:cs typeface="Times New Roman" panose="02020603050405020304" pitchFamily="18" charset="0"/>
              </a:rPr>
              <a:t>1.5*</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1/15</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us = 0.1us</a:t>
            </a:r>
            <a:endParaRPr lang="zh-CN" altLang="zh-CN" sz="1600" kern="100" dirty="0">
              <a:cs typeface="Times New Roman" panose="02020603050405020304" pitchFamily="18" charset="0"/>
            </a:endParaRPr>
          </a:p>
          <a:p>
            <a:pPr algn="just">
              <a:spcAft>
                <a:spcPts val="0"/>
              </a:spcAft>
            </a:pP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2</a:t>
            </a:r>
            <a:r>
              <a:rPr lang="zh-CN" altLang="zh-CN" sz="1600" kern="100" dirty="0">
                <a:solidFill>
                  <a:srgbClr val="000000"/>
                </a:solidFill>
                <a:cs typeface="Times New Roman" panose="02020603050405020304" pitchFamily="18" charset="0"/>
              </a:rPr>
              <a:t>）由第一问可得原始</a:t>
            </a:r>
            <a:r>
              <a:rPr lang="en-US" altLang="zh-CN" sz="1600" kern="100" dirty="0">
                <a:solidFill>
                  <a:srgbClr val="000000"/>
                </a:solidFill>
                <a:cs typeface="Times New Roman" panose="02020603050405020304" pitchFamily="18" charset="0"/>
              </a:rPr>
              <a:t>CPI </a:t>
            </a:r>
            <a:r>
              <a:rPr lang="zh-CN" altLang="zh-CN" sz="1600" kern="100" dirty="0">
                <a:solidFill>
                  <a:srgbClr val="000000"/>
                </a:solidFill>
                <a:cs typeface="Times New Roman" panose="02020603050405020304" pitchFamily="18" charset="0"/>
              </a:rPr>
              <a:t>为</a:t>
            </a:r>
            <a:r>
              <a:rPr lang="en-US" altLang="zh-CN" sz="1600" kern="100" dirty="0">
                <a:solidFill>
                  <a:srgbClr val="000000"/>
                </a:solidFill>
                <a:cs typeface="Times New Roman" panose="02020603050405020304" pitchFamily="18" charset="0"/>
              </a:rPr>
              <a:t>1.5 </a:t>
            </a:r>
            <a:r>
              <a:rPr lang="zh-CN" altLang="zh-CN" sz="1600" kern="100" dirty="0">
                <a:solidFill>
                  <a:srgbClr val="000000"/>
                </a:solidFill>
                <a:cs typeface="Times New Roman" panose="02020603050405020304" pitchFamily="18" charset="0"/>
              </a:rPr>
              <a:t>，改进后一次访存操作需要</a:t>
            </a:r>
            <a:r>
              <a:rPr lang="en-US" altLang="zh-CN" sz="1600" kern="100" dirty="0">
                <a:solidFill>
                  <a:srgbClr val="000000"/>
                </a:solidFill>
                <a:cs typeface="Times New Roman" panose="02020603050405020304" pitchFamily="18" charset="0"/>
              </a:rPr>
              <a:t>2 </a:t>
            </a:r>
            <a:r>
              <a:rPr lang="zh-CN" altLang="zh-CN" sz="1600" kern="100" dirty="0">
                <a:solidFill>
                  <a:srgbClr val="000000"/>
                </a:solidFill>
                <a:cs typeface="Times New Roman" panose="02020603050405020304" pitchFamily="18" charset="0"/>
              </a:rPr>
              <a:t>个时钟周期，比改进前每次访存多了</a:t>
            </a:r>
            <a:r>
              <a:rPr lang="en-US" altLang="zh-CN" sz="1600" kern="100" dirty="0">
                <a:solidFill>
                  <a:srgbClr val="000000"/>
                </a:solidFill>
                <a:cs typeface="Times New Roman" panose="02020603050405020304" pitchFamily="18" charset="0"/>
              </a:rPr>
              <a:t>1 </a:t>
            </a:r>
            <a:r>
              <a:rPr lang="zh-CN" altLang="zh-CN" sz="1600" kern="100" dirty="0">
                <a:solidFill>
                  <a:srgbClr val="000000"/>
                </a:solidFill>
                <a:cs typeface="Times New Roman" panose="02020603050405020304" pitchFamily="18" charset="0"/>
              </a:rPr>
              <a:t>个时钟周期； </a:t>
            </a:r>
            <a:endParaRPr lang="zh-CN" altLang="zh-CN" sz="1600" kern="100" dirty="0">
              <a:cs typeface="Times New Roman" panose="02020603050405020304" pitchFamily="18" charset="0"/>
            </a:endParaRPr>
          </a:p>
          <a:p>
            <a:pPr indent="266700" algn="just">
              <a:spcAft>
                <a:spcPts val="0"/>
              </a:spcAft>
            </a:pPr>
            <a:r>
              <a:rPr lang="zh-CN" altLang="zh-CN" sz="1600" kern="100" dirty="0">
                <a:solidFill>
                  <a:srgbClr val="000000"/>
                </a:solidFill>
                <a:cs typeface="Arial" panose="020B0604020202020204" pitchFamily="34" charset="0"/>
              </a:rPr>
              <a:t>由于有</a:t>
            </a:r>
            <a:r>
              <a:rPr lang="en-US" altLang="zh-CN" sz="1600" kern="100" dirty="0">
                <a:solidFill>
                  <a:srgbClr val="000000"/>
                </a:solidFill>
                <a:cs typeface="Arial" panose="020B0604020202020204" pitchFamily="34" charset="0"/>
              </a:rPr>
              <a:t>30% </a:t>
            </a:r>
            <a:r>
              <a:rPr lang="zh-CN" altLang="zh-CN" sz="1600" kern="100" dirty="0">
                <a:solidFill>
                  <a:srgbClr val="000000"/>
                </a:solidFill>
                <a:cs typeface="Arial" panose="020B0604020202020204" pitchFamily="34" charset="0"/>
              </a:rPr>
              <a:t>的指令由于需要</a:t>
            </a:r>
            <a:r>
              <a:rPr lang="en-US" altLang="zh-CN" sz="1600" kern="100" dirty="0">
                <a:solidFill>
                  <a:srgbClr val="000000"/>
                </a:solidFill>
                <a:cs typeface="Arial" panose="020B0604020202020204" pitchFamily="34" charset="0"/>
              </a:rPr>
              <a:t>1 </a:t>
            </a:r>
            <a:r>
              <a:rPr lang="zh-CN" altLang="zh-CN" sz="1600" kern="100" dirty="0">
                <a:solidFill>
                  <a:srgbClr val="000000"/>
                </a:solidFill>
                <a:cs typeface="Arial" panose="020B0604020202020204" pitchFamily="34" charset="0"/>
              </a:rPr>
              <a:t>次访存，所以它们的时钟周期数需要加</a:t>
            </a:r>
            <a:r>
              <a:rPr lang="en-US" altLang="zh-CN" sz="1600" kern="100" dirty="0">
                <a:solidFill>
                  <a:srgbClr val="000000"/>
                </a:solidFill>
                <a:cs typeface="Arial" panose="020B0604020202020204" pitchFamily="34" charset="0"/>
              </a:rPr>
              <a:t>1</a:t>
            </a:r>
            <a:r>
              <a:rPr lang="zh-CN" altLang="zh-CN" sz="1600" kern="100" dirty="0">
                <a:solidFill>
                  <a:srgbClr val="000000"/>
                </a:solidFill>
                <a:cs typeface="Arial" panose="020B0604020202020204" pitchFamily="34" charset="0"/>
              </a:rPr>
              <a:t>；</a:t>
            </a:r>
            <a:endParaRPr lang="zh-CN" altLang="zh-CN" sz="1600" kern="100" dirty="0">
              <a:cs typeface="Times New Roman" panose="02020603050405020304" pitchFamily="18" charset="0"/>
            </a:endParaRPr>
          </a:p>
          <a:p>
            <a:pPr indent="266700" algn="just">
              <a:spcAft>
                <a:spcPts val="0"/>
              </a:spcAft>
            </a:pPr>
            <a:r>
              <a:rPr lang="zh-CN" altLang="zh-CN" sz="1600" kern="100" dirty="0">
                <a:solidFill>
                  <a:srgbClr val="000000"/>
                </a:solidFill>
                <a:cs typeface="Arial" panose="020B0604020202020204" pitchFamily="34" charset="0"/>
              </a:rPr>
              <a:t>有</a:t>
            </a:r>
            <a:r>
              <a:rPr lang="en-US" altLang="zh-CN" sz="1600" kern="100" dirty="0">
                <a:solidFill>
                  <a:srgbClr val="000000"/>
                </a:solidFill>
                <a:cs typeface="Arial" panose="020B0604020202020204" pitchFamily="34" charset="0"/>
              </a:rPr>
              <a:t>5% </a:t>
            </a:r>
            <a:r>
              <a:rPr lang="zh-CN" altLang="zh-CN" sz="1600" kern="100" dirty="0">
                <a:solidFill>
                  <a:srgbClr val="000000"/>
                </a:solidFill>
                <a:cs typeface="Arial" panose="020B0604020202020204" pitchFamily="34" charset="0"/>
              </a:rPr>
              <a:t>的指令由于需要</a:t>
            </a:r>
            <a:r>
              <a:rPr lang="en-US" altLang="zh-CN" sz="1600" kern="100" dirty="0">
                <a:solidFill>
                  <a:srgbClr val="000000"/>
                </a:solidFill>
                <a:cs typeface="Arial" panose="020B0604020202020204" pitchFamily="34" charset="0"/>
              </a:rPr>
              <a:t>2 </a:t>
            </a:r>
            <a:r>
              <a:rPr lang="zh-CN" altLang="zh-CN" sz="1600" kern="100" dirty="0">
                <a:solidFill>
                  <a:srgbClr val="000000"/>
                </a:solidFill>
                <a:cs typeface="Arial" panose="020B0604020202020204" pitchFamily="34" charset="0"/>
              </a:rPr>
              <a:t>次访存，所以它们的时钟周期数需要加</a:t>
            </a:r>
            <a:r>
              <a:rPr lang="en-US" altLang="zh-CN" sz="1600" kern="100" dirty="0">
                <a:solidFill>
                  <a:srgbClr val="000000"/>
                </a:solidFill>
                <a:cs typeface="Arial" panose="020B0604020202020204" pitchFamily="34" charset="0"/>
              </a:rPr>
              <a:t>2. </a:t>
            </a:r>
            <a:endParaRPr lang="zh-CN" altLang="zh-CN" sz="1600" kern="100" dirty="0">
              <a:cs typeface="Times New Roman" panose="02020603050405020304" pitchFamily="18" charset="0"/>
            </a:endParaRPr>
          </a:p>
          <a:p>
            <a:pPr indent="266700" algn="just">
              <a:spcAft>
                <a:spcPts val="0"/>
              </a:spcAft>
            </a:pPr>
            <a:r>
              <a:rPr lang="zh-CN" altLang="zh-CN" sz="1600" kern="100" dirty="0">
                <a:solidFill>
                  <a:srgbClr val="000000"/>
                </a:solidFill>
                <a:cs typeface="Arial" panose="020B0604020202020204" pitchFamily="34" charset="0"/>
              </a:rPr>
              <a:t>所以可得</a:t>
            </a:r>
            <a:r>
              <a:rPr lang="en-US" altLang="zh-CN" sz="1600" kern="100" dirty="0">
                <a:solidFill>
                  <a:srgbClr val="000000"/>
                </a:solidFill>
                <a:latin typeface="宋体" panose="02010600030101010101" pitchFamily="2" charset="-122"/>
                <a:cs typeface="Arial" panose="020B0604020202020204" pitchFamily="34" charset="0"/>
              </a:rPr>
              <a:t> CPI new = CPI original + 30%*1 + 5%*2 = 1.5 + 0.3 + 0.1 = 1.9</a:t>
            </a:r>
            <a:endParaRPr lang="zh-CN" altLang="zh-CN" sz="1600" kern="100" dirty="0">
              <a:cs typeface="Times New Roman" panose="02020603050405020304" pitchFamily="18" charset="0"/>
            </a:endParaRPr>
          </a:p>
          <a:p>
            <a:r>
              <a:rPr lang="zh-CN" altLang="zh-CN" sz="1600" kern="100" dirty="0">
                <a:solidFill>
                  <a:srgbClr val="000000"/>
                </a:solidFill>
                <a:cs typeface="Times New Roman" panose="02020603050405020304" pitchFamily="18" charset="0"/>
              </a:rPr>
              <a:t>改进后</a:t>
            </a:r>
            <a:r>
              <a:rPr lang="en-US" altLang="zh-CN" sz="1600" kern="100" dirty="0">
                <a:solidFill>
                  <a:srgbClr val="000000"/>
                </a:solidFill>
                <a:cs typeface="Times New Roman" panose="02020603050405020304" pitchFamily="18" charset="0"/>
              </a:rPr>
              <a:t>CPI new</a:t>
            </a:r>
            <a:r>
              <a:rPr lang="zh-CN" altLang="zh-CN" sz="1600" kern="100" dirty="0">
                <a:solidFill>
                  <a:srgbClr val="000000"/>
                </a:solidFill>
                <a:cs typeface="Times New Roman" panose="02020603050405020304" pitchFamily="18" charset="0"/>
              </a:rPr>
              <a:t>的时间：</a:t>
            </a:r>
            <a:r>
              <a:rPr lang="en-US" altLang="zh-CN" sz="1600" kern="100" dirty="0">
                <a:solidFill>
                  <a:srgbClr val="000000"/>
                </a:solidFill>
                <a:cs typeface="Times New Roman" panose="02020603050405020304" pitchFamily="18" charset="0"/>
              </a:rPr>
              <a:t>1.9 *</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1/30</a:t>
            </a:r>
            <a:r>
              <a:rPr lang="zh-CN" altLang="zh-CN" sz="1600" kern="100" dirty="0">
                <a:solidFill>
                  <a:srgbClr val="000000"/>
                </a:solidFill>
                <a:cs typeface="Times New Roman" panose="02020603050405020304" pitchFamily="18" charset="0"/>
              </a:rPr>
              <a:t>）</a:t>
            </a:r>
            <a:r>
              <a:rPr lang="en-US" altLang="zh-CN" sz="1600" kern="100" dirty="0">
                <a:solidFill>
                  <a:srgbClr val="000000"/>
                </a:solidFill>
                <a:cs typeface="Times New Roman" panose="02020603050405020304" pitchFamily="18" charset="0"/>
              </a:rPr>
              <a:t>us = 0.0627us</a:t>
            </a:r>
            <a:endParaRPr lang="zh-CN" altLang="en-US" sz="16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txBox="1"/>
          <p:nvPr/>
        </p:nvSpPr>
        <p:spPr>
          <a:xfrm>
            <a:off x="396000" y="819000"/>
            <a:ext cx="8640496" cy="377752"/>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2700" marR="5080" indent="0" eaLnBrk="1" hangingPunct="1">
              <a:spcBef>
                <a:spcPts val="90"/>
              </a:spcBef>
            </a:pPr>
            <a:r>
              <a:rPr lang="en-US" altLang="zh-CN" sz="1600" dirty="0" smtClean="0"/>
              <a:t>4</a:t>
            </a:r>
            <a:r>
              <a:rPr lang="zh-CN" altLang="zh-CN" sz="1600" dirty="0" smtClean="0"/>
              <a:t>．处理机的时钟</a:t>
            </a:r>
            <a:r>
              <a:rPr lang="en-US" altLang="zh-CN" sz="1600" dirty="0" smtClean="0"/>
              <a:t>30 MHz</a:t>
            </a:r>
            <a:endParaRPr kumimoji="0" lang="zh-CN" altLang="en-US" sz="1600" kern="0" dirty="0"/>
          </a:p>
        </p:txBody>
      </p:sp>
      <p:sp>
        <p:nvSpPr>
          <p:cNvPr id="10" name="内容占位符 2"/>
          <p:cNvSpPr txBox="1"/>
          <p:nvPr/>
        </p:nvSpPr>
        <p:spPr>
          <a:xfrm>
            <a:off x="395999" y="2454857"/>
            <a:ext cx="6480256" cy="693114"/>
          </a:xfrm>
          <a:prstGeom prst="rect">
            <a:avLst/>
          </a:prstGeom>
        </p:spPr>
        <p:txBody>
          <a:bodyPr/>
          <a:lst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buNone/>
            </a:pPr>
            <a:r>
              <a:rPr lang="en-US" altLang="zh-CN" sz="1600" dirty="0" smtClean="0"/>
              <a:t>    </a:t>
            </a:r>
            <a:r>
              <a:rPr lang="zh-CN" altLang="zh-CN" sz="1600" dirty="0" smtClean="0"/>
              <a:t>（</a:t>
            </a:r>
            <a:r>
              <a:rPr lang="en-US" altLang="zh-CN" sz="1600" dirty="0"/>
              <a:t>1</a:t>
            </a:r>
            <a:r>
              <a:rPr lang="zh-CN" altLang="zh-CN" sz="1600" dirty="0"/>
              <a:t>）计算在单处理机上</a:t>
            </a:r>
            <a:r>
              <a:rPr lang="zh-CN" altLang="zh-CN" sz="1600" dirty="0" smtClean="0"/>
              <a:t>用</a:t>
            </a:r>
            <a:r>
              <a:rPr lang="zh-CN" altLang="en-US" sz="1600" dirty="0"/>
              <a:t>上</a:t>
            </a:r>
            <a:r>
              <a:rPr lang="zh-CN" altLang="zh-CN" sz="1600" dirty="0" smtClean="0"/>
              <a:t>述</a:t>
            </a:r>
            <a:r>
              <a:rPr lang="zh-CN" altLang="zh-CN" sz="1600" dirty="0"/>
              <a:t>跟踪数据运行程序的平均</a:t>
            </a:r>
            <a:r>
              <a:rPr lang="en-US" altLang="zh-CN" sz="1600" dirty="0"/>
              <a:t>CPI</a:t>
            </a:r>
            <a:r>
              <a:rPr lang="zh-CN" altLang="zh-CN" sz="1600" dirty="0"/>
              <a:t>。</a:t>
            </a:r>
            <a:endParaRPr lang="zh-CN" altLang="zh-CN" sz="1600" dirty="0"/>
          </a:p>
          <a:p>
            <a:pPr marL="0" indent="0">
              <a:buNone/>
            </a:pPr>
            <a:r>
              <a:rPr lang="en-US" altLang="zh-CN" sz="1600" dirty="0" smtClean="0"/>
              <a:t>    </a:t>
            </a:r>
            <a:r>
              <a:rPr lang="zh-CN" altLang="zh-CN" sz="1600" dirty="0" smtClean="0"/>
              <a:t>（</a:t>
            </a:r>
            <a:r>
              <a:rPr lang="en-US" altLang="zh-CN" sz="1600" dirty="0"/>
              <a:t>2</a:t>
            </a:r>
            <a:r>
              <a:rPr lang="zh-CN" altLang="zh-CN" sz="1600" dirty="0"/>
              <a:t>）根据（</a:t>
            </a:r>
            <a:r>
              <a:rPr lang="en-US" altLang="zh-CN" sz="1600" dirty="0"/>
              <a:t>1</a:t>
            </a:r>
            <a:r>
              <a:rPr lang="zh-CN" altLang="zh-CN" sz="1600" dirty="0"/>
              <a:t>）所得</a:t>
            </a:r>
            <a:r>
              <a:rPr lang="en-US" altLang="zh-CN" sz="1600" dirty="0"/>
              <a:t>CPI</a:t>
            </a:r>
            <a:r>
              <a:rPr lang="zh-CN" altLang="zh-CN" sz="1600" dirty="0"/>
              <a:t>，计算相应的</a:t>
            </a:r>
            <a:r>
              <a:rPr lang="en-US" altLang="zh-CN" sz="1600" dirty="0"/>
              <a:t>MIPS </a:t>
            </a:r>
            <a:r>
              <a:rPr lang="zh-CN" altLang="zh-CN" sz="1600" dirty="0"/>
              <a:t>速率。</a:t>
            </a:r>
            <a:endParaRPr lang="zh-CN" altLang="zh-CN" sz="1600" dirty="0"/>
          </a:p>
          <a:p>
            <a:pPr marL="12700" marR="5080" indent="0" eaLnBrk="1" hangingPunct="1">
              <a:spcBef>
                <a:spcPts val="90"/>
              </a:spcBef>
              <a:buNone/>
            </a:pPr>
            <a:endParaRPr kumimoji="0" lang="en-US" altLang="zh-CN" sz="1600" kern="0" spc="-10" dirty="0" smtClean="0">
              <a:solidFill>
                <a:srgbClr val="231F20"/>
              </a:solidFill>
              <a:latin typeface="Calibri" panose="020F0502020204030204"/>
              <a:cs typeface="Calibri" panose="020F0502020204030204"/>
            </a:endParaRPr>
          </a:p>
          <a:p>
            <a:pPr marL="0" indent="0">
              <a:buNone/>
            </a:pPr>
            <a:endParaRPr lang="en-US" altLang="zh-CN" sz="1600" dirty="0" smtClean="0"/>
          </a:p>
          <a:p>
            <a:pPr marL="0" indent="0">
              <a:buNone/>
            </a:pPr>
            <a:endParaRPr lang="zh-CN" altLang="zh-CN" sz="1600" dirty="0"/>
          </a:p>
          <a:p>
            <a:pPr marL="12700" marR="5080" eaLnBrk="1" hangingPunct="1">
              <a:lnSpc>
                <a:spcPct val="101000"/>
              </a:lnSpc>
              <a:spcBef>
                <a:spcPts val="90"/>
              </a:spcBef>
            </a:pPr>
            <a:endParaRPr kumimoji="0" lang="en-US" altLang="zh-CN" sz="1600" kern="0" spc="-10" dirty="0" smtClean="0">
              <a:solidFill>
                <a:srgbClr val="231F20"/>
              </a:solidFill>
              <a:latin typeface="Calibri" panose="020F0502020204030204"/>
              <a:cs typeface="Calibri" panose="020F0502020204030204"/>
            </a:endParaRPr>
          </a:p>
          <a:p>
            <a:pPr marL="12700" marR="5080" eaLnBrk="1" hangingPunct="1">
              <a:lnSpc>
                <a:spcPct val="101000"/>
              </a:lnSpc>
              <a:spcBef>
                <a:spcPts val="90"/>
              </a:spcBef>
            </a:pPr>
            <a:endParaRPr kumimoji="0" lang="en-US" altLang="zh-CN" sz="1600" kern="0" dirty="0" smtClean="0">
              <a:latin typeface="Times New Roman" panose="02020603050405020304"/>
              <a:cs typeface="Times New Roman" panose="02020603050405020304"/>
            </a:endParaRPr>
          </a:p>
          <a:p>
            <a:pPr marL="0" indent="0" eaLnBrk="1" hangingPunct="1">
              <a:buFont typeface="Wingdings" panose="05000000000000000000" pitchFamily="2" charset="2"/>
              <a:buNone/>
            </a:pPr>
            <a:endParaRPr kumimoji="0" lang="zh-CN" altLang="en-US" sz="1600" kern="0" dirty="0"/>
          </a:p>
        </p:txBody>
      </p:sp>
      <p:graphicFrame>
        <p:nvGraphicFramePr>
          <p:cNvPr id="8" name="表格 7"/>
          <p:cNvGraphicFramePr>
            <a:graphicFrameLocks noGrp="1"/>
          </p:cNvGraphicFramePr>
          <p:nvPr/>
        </p:nvGraphicFramePr>
        <p:xfrm>
          <a:off x="1043607" y="1196752"/>
          <a:ext cx="6957393" cy="1258105"/>
        </p:xfrm>
        <a:graphic>
          <a:graphicData uri="http://schemas.openxmlformats.org/drawingml/2006/table">
            <a:tbl>
              <a:tblPr firstRow="1" bandRow="1">
                <a:tableStyleId>{5C22544A-7EE6-4342-B048-85BDC9FD1C3A}</a:tableStyleId>
              </a:tblPr>
              <a:tblGrid>
                <a:gridCol w="2319131"/>
                <a:gridCol w="2319131"/>
                <a:gridCol w="2319131"/>
              </a:tblGrid>
              <a:tr h="251621">
                <a:tc>
                  <a:txBody>
                    <a:bodyPr/>
                    <a:lstStyle/>
                    <a:p>
                      <a:pPr algn="ctr"/>
                      <a:r>
                        <a:rPr lang="zh-CN" altLang="en-US" sz="1200" dirty="0" smtClean="0">
                          <a:solidFill>
                            <a:schemeClr val="tx1"/>
                          </a:solidFill>
                        </a:rPr>
                        <a:t>指令类型</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CPI</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dirty="0" smtClean="0">
                          <a:solidFill>
                            <a:schemeClr val="tx1"/>
                          </a:solidFill>
                        </a:rPr>
                        <a:t>指令百分比（</a:t>
                      </a:r>
                      <a:r>
                        <a:rPr lang="en-US" altLang="zh-CN" sz="1200" dirty="0" smtClean="0">
                          <a:solidFill>
                            <a:schemeClr val="tx1"/>
                          </a:solidFill>
                        </a:rPr>
                        <a:t>%</a:t>
                      </a:r>
                      <a:r>
                        <a:rPr lang="zh-CN" altLang="en-US" sz="1200" dirty="0" smtClean="0">
                          <a:solidFill>
                            <a:schemeClr val="tx1"/>
                          </a:solidFill>
                        </a:rPr>
                        <a:t>）</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算术和逻辑</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60</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高速缓存命中的加载</a:t>
                      </a:r>
                      <a:r>
                        <a:rPr lang="en-US" altLang="zh-CN" sz="1200" dirty="0" smtClean="0">
                          <a:solidFill>
                            <a:schemeClr val="tx1"/>
                          </a:solidFill>
                        </a:rPr>
                        <a:t>/</a:t>
                      </a:r>
                      <a:r>
                        <a:rPr lang="zh-CN" altLang="en-US" sz="1200" dirty="0" smtClean="0">
                          <a:solidFill>
                            <a:schemeClr val="tx1"/>
                          </a:solidFill>
                        </a:rPr>
                        <a:t>存储</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2</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18</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r>
                        <a:rPr lang="zh-CN" altLang="en-US" sz="1200" dirty="0" smtClean="0">
                          <a:solidFill>
                            <a:schemeClr val="tx1"/>
                          </a:solidFill>
                        </a:rPr>
                        <a:t>转移</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4</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12</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16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chemeClr val="tx1"/>
                          </a:solidFill>
                        </a:rPr>
                        <a:t>高速缓存缺失的加载</a:t>
                      </a:r>
                      <a:r>
                        <a:rPr lang="en-US" altLang="zh-CN" sz="1200" dirty="0" smtClean="0">
                          <a:solidFill>
                            <a:schemeClr val="tx1"/>
                          </a:solidFill>
                        </a:rPr>
                        <a:t>/</a:t>
                      </a:r>
                      <a:r>
                        <a:rPr lang="zh-CN" altLang="en-US" sz="1200" dirty="0" smtClean="0">
                          <a:solidFill>
                            <a:schemeClr val="tx1"/>
                          </a:solidFill>
                        </a:rPr>
                        <a:t>存储</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8</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smtClean="0">
                          <a:solidFill>
                            <a:schemeClr val="tx1"/>
                          </a:solidFill>
                        </a:rPr>
                        <a:t>10</a:t>
                      </a:r>
                      <a:endParaRPr lang="zh-CN" altLang="en-US" sz="1200" dirty="0">
                        <a:solidFill>
                          <a:schemeClr val="tx1"/>
                        </a:solidFill>
                      </a:endParaRPr>
                    </a:p>
                  </a:txBody>
                  <a:tcPr marL="59813" marR="59813" marT="29906" marB="29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755576" y="3433502"/>
            <a:ext cx="7776864" cy="1095685"/>
          </a:xfrm>
          <a:prstGeom prst="rect">
            <a:avLst/>
          </a:prstGeom>
        </p:spPr>
        <p:txBody>
          <a:bodyPr wrap="square">
            <a:spAutoFit/>
          </a:bodyPr>
          <a:lstStyle/>
          <a:p>
            <a:pPr marL="342900" lvl="0" indent="-342900" algn="just">
              <a:lnSpc>
                <a:spcPct val="115000"/>
              </a:lnSpc>
              <a:spcBef>
                <a:spcPts val="600"/>
              </a:spcBef>
              <a:spcAft>
                <a:spcPts val="600"/>
              </a:spcAft>
              <a:buFont typeface="+mj-lt"/>
              <a:buAutoNum type="arabicParenBoth"/>
            </a:pPr>
            <a:r>
              <a:rPr lang="zh-CN" altLang="zh-CN" kern="100" dirty="0">
                <a:solidFill>
                  <a:srgbClr val="000000"/>
                </a:solidFill>
                <a:cs typeface="宋体" panose="02010600030101010101" pitchFamily="2" charset="-122"/>
              </a:rPr>
              <a:t>平均</a:t>
            </a:r>
            <a:r>
              <a:rPr lang="en-US" altLang="zh-CN" kern="100" dirty="0">
                <a:solidFill>
                  <a:srgbClr val="000000"/>
                </a:solidFill>
                <a:latin typeface="宋体" panose="02010600030101010101" pitchFamily="2" charset="-122"/>
                <a:cs typeface="Times New Roman" panose="02020603050405020304" pitchFamily="18" charset="0"/>
              </a:rPr>
              <a:t>CPI = 1*60% + 2*18% + </a:t>
            </a:r>
            <a:r>
              <a:rPr lang="en-US" altLang="zh-CN" kern="100" dirty="0" smtClean="0">
                <a:solidFill>
                  <a:srgbClr val="000000"/>
                </a:solidFill>
                <a:latin typeface="宋体" panose="02010600030101010101" pitchFamily="2" charset="-122"/>
                <a:cs typeface="Times New Roman" panose="02020603050405020304" pitchFamily="18" charset="0"/>
              </a:rPr>
              <a:t>4*12% </a:t>
            </a:r>
            <a:r>
              <a:rPr lang="en-US" altLang="zh-CN" kern="100" dirty="0">
                <a:solidFill>
                  <a:srgbClr val="000000"/>
                </a:solidFill>
                <a:latin typeface="宋体" panose="02010600030101010101" pitchFamily="2" charset="-122"/>
                <a:cs typeface="Times New Roman" panose="02020603050405020304" pitchFamily="18" charset="0"/>
              </a:rPr>
              <a:t>+ 8*10% = 2.24</a:t>
            </a:r>
            <a:endParaRPr lang="zh-CN" altLang="zh-CN" kern="100" dirty="0">
              <a:cs typeface="Times New Roman" panose="02020603050405020304" pitchFamily="18" charset="0"/>
            </a:endParaRPr>
          </a:p>
          <a:p>
            <a:pPr marL="342900" lvl="0" indent="-342900" algn="just">
              <a:lnSpc>
                <a:spcPct val="115000"/>
              </a:lnSpc>
              <a:spcBef>
                <a:spcPts val="600"/>
              </a:spcBef>
              <a:spcAft>
                <a:spcPts val="600"/>
              </a:spcAft>
              <a:buFont typeface="+mj-lt"/>
              <a:buAutoNum type="arabicParenBoth"/>
            </a:pPr>
            <a:r>
              <a:rPr lang="en-US" altLang="zh-CN" kern="100" dirty="0">
                <a:solidFill>
                  <a:srgbClr val="000000"/>
                </a:solidFill>
                <a:latin typeface="宋体" panose="02010600030101010101" pitchFamily="2" charset="-122"/>
                <a:cs typeface="Times New Roman" panose="02020603050405020304" pitchFamily="18" charset="0"/>
              </a:rPr>
              <a:t>MIPS = </a:t>
            </a:r>
            <a:r>
              <a:rPr lang="zh-CN" altLang="zh-CN" kern="100" dirty="0">
                <a:solidFill>
                  <a:srgbClr val="000000"/>
                </a:solidFill>
                <a:cs typeface="宋体" panose="02010600030101010101" pitchFamily="2" charset="-122"/>
              </a:rPr>
              <a:t>时钟周期</a:t>
            </a:r>
            <a:r>
              <a:rPr lang="en-US" altLang="zh-CN" kern="100" dirty="0">
                <a:solidFill>
                  <a:srgbClr val="000000"/>
                </a:solidFill>
                <a:latin typeface="宋体" panose="02010600030101010101" pitchFamily="2" charset="-122"/>
                <a:cs typeface="Times New Roman" panose="02020603050405020304" pitchFamily="18" charset="0"/>
              </a:rPr>
              <a:t>/CPI = 30M/2.24 = 13.4</a:t>
            </a:r>
            <a:endParaRPr lang="zh-CN" altLang="zh-CN" kern="100" dirty="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9E00C712-1563-4CAB-B8AE-553847E3B4FA}" type="slidenum">
              <a:rPr lang="zh-CN" altLang="en-US" sz="1200" smtClean="0">
                <a:latin typeface="Arial" panose="020B0604020202020204" pitchFamily="34" charset="0"/>
              </a:rPr>
            </a:fld>
            <a:endParaRPr lang="en-US" altLang="zh-CN" sz="1200">
              <a:latin typeface="Arial" panose="020B0604020202020204" pitchFamily="34" charset="0"/>
            </a:endParaRPr>
          </a:p>
        </p:txBody>
      </p:sp>
      <p:sp>
        <p:nvSpPr>
          <p:cNvPr id="5" name="Rectangle 2"/>
          <p:cNvSpPr>
            <a:spLocks noGrp="1" noChangeArrowheads="1"/>
          </p:cNvSpPr>
          <p:nvPr>
            <p:ph type="title"/>
          </p:nvPr>
        </p:nvSpPr>
        <p:spPr>
          <a:xfrm>
            <a:off x="436563" y="46038"/>
            <a:ext cx="8229600" cy="1143000"/>
          </a:xfrm>
        </p:spPr>
        <p:txBody>
          <a:bodyPr/>
          <a:lstStyle/>
          <a:p>
            <a:pPr eaLnBrk="1" hangingPunct="1">
              <a:defRPr/>
            </a:pPr>
            <a:r>
              <a:rPr lang="en-US" altLang="zh-CN" sz="4000" b="0" dirty="0">
                <a:solidFill>
                  <a:schemeClr val="tx1"/>
                </a:solidFill>
                <a:latin typeface="微软雅黑" panose="020B0503020204020204" charset="-122"/>
                <a:ea typeface="微软雅黑" panose="020B0503020204020204" charset="-122"/>
                <a:cs typeface="微软雅黑" panose="020B0503020204020204" charset="-122"/>
              </a:rPr>
              <a:t>2020</a:t>
            </a:r>
            <a:r>
              <a:rPr lang="zh-CN" altLang="en-US" sz="4000" b="0" dirty="0">
                <a:solidFill>
                  <a:schemeClr val="tx1"/>
                </a:solidFill>
                <a:latin typeface="微软雅黑" panose="020B0503020204020204" charset="-122"/>
                <a:ea typeface="微软雅黑" panose="020B0503020204020204" charset="-122"/>
                <a:cs typeface="微软雅黑" panose="020B0503020204020204" charset="-122"/>
              </a:rPr>
              <a:t>：“量子霸权”元年</a:t>
            </a:r>
            <a:endParaRPr lang="zh-CN" altLang="en-US" sz="4000" b="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364" name="Rectangle 3"/>
          <p:cNvSpPr>
            <a:spLocks noGrp="1" noChangeArrowheads="1"/>
          </p:cNvSpPr>
          <p:nvPr>
            <p:ph idx="1"/>
          </p:nvPr>
        </p:nvSpPr>
        <p:spPr>
          <a:xfrm>
            <a:off x="234950" y="1063625"/>
            <a:ext cx="4121785" cy="960755"/>
          </a:xfrm>
        </p:spPr>
        <p:txBody>
          <a:bodyPr/>
          <a:lstStyle/>
          <a:p>
            <a:pPr eaLnBrk="1" hangingPunct="1"/>
            <a:r>
              <a:rPr lang="zh-CN" altLang="en-US" sz="2400" b="0" dirty="0">
                <a:effectLst/>
                <a:latin typeface="微软雅黑" panose="020B0503020204020204" charset="-122"/>
                <a:ea typeface="微软雅黑" panose="020B0503020204020204" charset="-122"/>
              </a:rPr>
              <a:t>量子计算机工作原理</a:t>
            </a:r>
            <a:endParaRPr lang="zh-CN" altLang="en-US" sz="2000" dirty="0">
              <a:sym typeface="+mn-ea"/>
            </a:endParaRPr>
          </a:p>
          <a:p>
            <a:pPr marL="0" indent="0" eaLnBrk="1" hangingPunct="1">
              <a:buNone/>
            </a:pPr>
            <a:r>
              <a:rPr lang="zh-CN" altLang="en-US" sz="2000" dirty="0">
                <a:solidFill>
                  <a:srgbClr val="0070C0"/>
                </a:solidFill>
                <a:sym typeface="+mn-ea"/>
              </a:rPr>
              <a:t>相比传统计算机使用电平高低来代表</a:t>
            </a:r>
            <a:r>
              <a:rPr lang="en-US" altLang="zh-CN" sz="2000" dirty="0">
                <a:solidFill>
                  <a:srgbClr val="0070C0"/>
                </a:solidFill>
                <a:sym typeface="+mn-ea"/>
              </a:rPr>
              <a:t>0</a:t>
            </a:r>
            <a:r>
              <a:rPr lang="zh-CN" altLang="en-US" sz="2000" dirty="0">
                <a:solidFill>
                  <a:srgbClr val="0070C0"/>
                </a:solidFill>
                <a:sym typeface="+mn-ea"/>
              </a:rPr>
              <a:t>、</a:t>
            </a:r>
            <a:r>
              <a:rPr lang="en-US" altLang="zh-CN" sz="2000" dirty="0">
                <a:solidFill>
                  <a:srgbClr val="0070C0"/>
                </a:solidFill>
                <a:sym typeface="+mn-ea"/>
              </a:rPr>
              <a:t>1</a:t>
            </a:r>
            <a:r>
              <a:rPr lang="zh-CN" altLang="en-US" sz="2000" dirty="0">
                <a:solidFill>
                  <a:srgbClr val="0070C0"/>
                </a:solidFill>
                <a:sym typeface="+mn-ea"/>
              </a:rPr>
              <a:t>两个状态，量子计算机使用一种“量子比特”来作为基础单元。</a:t>
            </a:r>
            <a:endParaRPr lang="zh-CN" altLang="en-US" sz="2000" b="0" dirty="0">
              <a:solidFill>
                <a:srgbClr val="0070C0"/>
              </a:solidFill>
              <a:effectLst/>
              <a:latin typeface="微软雅黑" panose="020B0503020204020204" charset="-122"/>
              <a:ea typeface="微软雅黑" panose="020B0503020204020204" charset="-122"/>
              <a:sym typeface="+mn-ea"/>
            </a:endParaRPr>
          </a:p>
        </p:txBody>
      </p:sp>
      <p:pic>
        <p:nvPicPr>
          <p:cNvPr id="15365" name="图片 6"/>
          <p:cNvPicPr>
            <a:picLocks noChangeAspect="1" noChangeArrowheads="1"/>
          </p:cNvPicPr>
          <p:nvPr/>
        </p:nvPicPr>
        <p:blipFill>
          <a:blip r:embed="rId1">
            <a:extLst>
              <a:ext uri="{28A0092B-C50C-407E-A947-70E740481C1C}">
                <a14:useLocalDpi xmlns:a14="http://schemas.microsoft.com/office/drawing/2010/main" val="0"/>
              </a:ext>
            </a:extLst>
          </a:blip>
          <a:srcRect t="11566" r="37801"/>
          <a:stretch>
            <a:fillRect/>
          </a:stretch>
        </p:blipFill>
        <p:spPr bwMode="auto">
          <a:xfrm>
            <a:off x="4572000" y="2063115"/>
            <a:ext cx="1878330" cy="107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文本框 7"/>
          <p:cNvSpPr txBox="1">
            <a:spLocks noChangeArrowheads="1"/>
          </p:cNvSpPr>
          <p:nvPr/>
        </p:nvSpPr>
        <p:spPr bwMode="auto">
          <a:xfrm>
            <a:off x="4643755" y="1664335"/>
            <a:ext cx="1597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a:latin typeface="Times New Roman" panose="02020603050405020304" pitchFamily="18" charset="0"/>
                <a:cs typeface="Times New Roman" panose="02020603050405020304" pitchFamily="18" charset="0"/>
              </a:rPr>
              <a:t>Classical Bit</a:t>
            </a:r>
            <a:endParaRPr lang="zh-CN" altLang="en-US" sz="2000" b="1">
              <a:latin typeface="Times New Roman" panose="02020603050405020304" pitchFamily="18" charset="0"/>
              <a:cs typeface="Times New Roman" panose="02020603050405020304" pitchFamily="18" charset="0"/>
            </a:endParaRPr>
          </a:p>
        </p:txBody>
      </p:sp>
      <p:grpSp>
        <p:nvGrpSpPr>
          <p:cNvPr id="15368" name="组合 1"/>
          <p:cNvGrpSpPr/>
          <p:nvPr/>
        </p:nvGrpSpPr>
        <p:grpSpPr bwMode="auto">
          <a:xfrm>
            <a:off x="6588125" y="2102485"/>
            <a:ext cx="2139950" cy="1026160"/>
            <a:chOff x="4932363" y="2108200"/>
            <a:chExt cx="2687637" cy="1495425"/>
          </a:xfrm>
        </p:grpSpPr>
        <p:pic>
          <p:nvPicPr>
            <p:cNvPr id="15372" name="图片 9"/>
            <p:cNvPicPr>
              <a:picLocks noChangeAspect="1" noChangeArrowheads="1"/>
            </p:cNvPicPr>
            <p:nvPr/>
          </p:nvPicPr>
          <p:blipFill>
            <a:blip r:embed="rId1">
              <a:extLst>
                <a:ext uri="{28A0092B-C50C-407E-A947-70E740481C1C}">
                  <a14:useLocalDpi xmlns:a14="http://schemas.microsoft.com/office/drawing/2010/main" val="0"/>
                </a:ext>
              </a:extLst>
            </a:blip>
            <a:srcRect l="68236" t="12956"/>
            <a:stretch>
              <a:fillRect/>
            </a:stretch>
          </p:blipFill>
          <p:spPr bwMode="auto">
            <a:xfrm>
              <a:off x="4932363" y="2112963"/>
              <a:ext cx="13557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图片 10"/>
            <p:cNvPicPr>
              <a:picLocks noChangeAspect="1" noChangeArrowheads="1"/>
            </p:cNvPicPr>
            <p:nvPr/>
          </p:nvPicPr>
          <p:blipFill>
            <a:blip r:embed="rId1">
              <a:extLst>
                <a:ext uri="{28A0092B-C50C-407E-A947-70E740481C1C}">
                  <a14:useLocalDpi xmlns:a14="http://schemas.microsoft.com/office/drawing/2010/main" val="0"/>
                </a:ext>
              </a:extLst>
            </a:blip>
            <a:srcRect l="68236" t="12956"/>
            <a:stretch>
              <a:fillRect/>
            </a:stretch>
          </p:blipFill>
          <p:spPr bwMode="auto">
            <a:xfrm>
              <a:off x="6262688" y="2108200"/>
              <a:ext cx="1357312"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9" name="文本框 11"/>
          <p:cNvSpPr txBox="1">
            <a:spLocks noChangeArrowheads="1"/>
          </p:cNvSpPr>
          <p:nvPr/>
        </p:nvSpPr>
        <p:spPr bwMode="auto">
          <a:xfrm>
            <a:off x="6592570" y="1655763"/>
            <a:ext cx="236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b="1">
                <a:latin typeface="Times New Roman" panose="02020603050405020304" pitchFamily="18" charset="0"/>
                <a:cs typeface="Times New Roman" panose="02020603050405020304" pitchFamily="18" charset="0"/>
              </a:rPr>
              <a:t>Quantum Bit (qubit)</a:t>
            </a:r>
            <a:endParaRPr lang="zh-CN" altLang="en-US" sz="1800" b="1">
              <a:latin typeface="Times New Roman" panose="02020603050405020304" pitchFamily="18" charset="0"/>
              <a:cs typeface="Times New Roman" panose="02020603050405020304" pitchFamily="18" charset="0"/>
            </a:endParaRPr>
          </a:p>
        </p:txBody>
      </p:sp>
      <p:sp>
        <p:nvSpPr>
          <p:cNvPr id="13" name="文本框 12"/>
          <p:cNvSpPr txBox="1">
            <a:spLocks noRot="1" noChangeAspect="1" noMove="1" noResize="1" noEditPoints="1" noAdjustHandles="1" noChangeArrowheads="1" noChangeShapeType="1" noTextEdit="1"/>
          </p:cNvSpPr>
          <p:nvPr/>
        </p:nvSpPr>
        <p:spPr>
          <a:xfrm>
            <a:off x="3571846" y="3793904"/>
            <a:ext cx="5382940" cy="1015663"/>
          </a:xfrm>
          <a:prstGeom prst="rect">
            <a:avLst/>
          </a:prstGeom>
          <a:blipFill>
            <a:blip r:embed="rId2"/>
            <a:stretch>
              <a:fillRect/>
            </a:stretch>
          </a:blipFill>
        </p:spPr>
        <p:txBody>
          <a:bodyPr/>
          <a:lstStyle/>
          <a:p>
            <a:pPr>
              <a:defRPr/>
            </a:pPr>
            <a:r>
              <a:rPr lang="zh-CN" altLang="en-US">
                <a:noFill/>
              </a:rPr>
              <a:t> </a:t>
            </a:r>
            <a:endParaRPr lang="zh-CN" altLang="en-US">
              <a:noFill/>
            </a:endParaRPr>
          </a:p>
        </p:txBody>
      </p:sp>
      <p:sp>
        <p:nvSpPr>
          <p:cNvPr id="14" name="Rectangle 3"/>
          <p:cNvSpPr txBox="1">
            <a:spLocks noChangeArrowheads="1"/>
          </p:cNvSpPr>
          <p:nvPr/>
        </p:nvSpPr>
        <p:spPr bwMode="auto">
          <a:xfrm>
            <a:off x="121920" y="3029268"/>
            <a:ext cx="8832850" cy="2071687"/>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eaLnBrk="1" hangingPunct="1">
              <a:lnSpc>
                <a:spcPct val="150000"/>
              </a:lnSpc>
              <a:defRPr/>
            </a:pPr>
            <a:r>
              <a:rPr lang="zh-CN" altLang="en-US" sz="1800" b="0" kern="0" dirty="0">
                <a:effectLst/>
                <a:latin typeface="微软雅黑" panose="020B0503020204020204" charset="-122"/>
                <a:ea typeface="微软雅黑" panose="020B0503020204020204" charset="-122"/>
                <a:cs typeface="微软雅黑" panose="020B0503020204020204" charset="-122"/>
              </a:rPr>
              <a:t>在经典计算中，</a:t>
            </a:r>
            <a:r>
              <a:rPr lang="en-US" altLang="zh-CN" sz="1800" b="0" kern="0" dirty="0">
                <a:effectLst/>
                <a:latin typeface="微软雅黑" panose="020B0503020204020204" charset="-122"/>
                <a:ea typeface="微软雅黑" panose="020B0503020204020204" charset="-122"/>
                <a:cs typeface="微软雅黑" panose="020B0503020204020204" charset="-122"/>
              </a:rPr>
              <a:t>N</a:t>
            </a:r>
            <a:r>
              <a:rPr lang="zh-CN" altLang="en-US" sz="1800" b="0" kern="0" dirty="0">
                <a:effectLst/>
                <a:latin typeface="微软雅黑" panose="020B0503020204020204" charset="-122"/>
                <a:ea typeface="微软雅黑" panose="020B0503020204020204" charset="-122"/>
                <a:cs typeface="微软雅黑" panose="020B0503020204020204" charset="-122"/>
              </a:rPr>
              <a:t>位比特的</a:t>
            </a:r>
            <a:r>
              <a:rPr lang="en-US" altLang="zh-CN" sz="1800" b="0" kern="0" dirty="0">
                <a:effectLst/>
                <a:latin typeface="微软雅黑" panose="020B0503020204020204" charset="-122"/>
                <a:ea typeface="微软雅黑" panose="020B0503020204020204" charset="-122"/>
                <a:cs typeface="微软雅黑" panose="020B0503020204020204" charset="-122"/>
              </a:rPr>
              <a:t>CPU</a:t>
            </a:r>
            <a:r>
              <a:rPr lang="zh-CN" altLang="en-US" sz="1800" b="0" kern="0" dirty="0">
                <a:effectLst/>
                <a:latin typeface="微软雅黑" panose="020B0503020204020204" charset="-122"/>
                <a:ea typeface="微软雅黑" panose="020B0503020204020204" charset="-122"/>
                <a:cs typeface="微软雅黑" panose="020B0503020204020204" charset="-122"/>
              </a:rPr>
              <a:t>在同一时刻只能存储一种状态</a:t>
            </a:r>
            <a:r>
              <a:rPr lang="zh-CN" altLang="en-US" sz="1800" b="0" kern="0" dirty="0">
                <a:effectLst/>
                <a:sym typeface="+mn-ea"/>
              </a:rPr>
              <a:t>（如</a:t>
            </a:r>
            <a:r>
              <a:rPr lang="en-US" altLang="zh-CN" sz="1800" b="0" kern="0" dirty="0">
                <a:effectLst/>
                <a:sym typeface="+mn-ea"/>
              </a:rPr>
              <a:t>00</a:t>
            </a:r>
            <a:r>
              <a:rPr lang="zh-CN" altLang="en-US" sz="1800" b="0" kern="0" dirty="0">
                <a:effectLst/>
                <a:sym typeface="+mn-ea"/>
              </a:rPr>
              <a:t>、</a:t>
            </a:r>
            <a:r>
              <a:rPr lang="en-US" altLang="zh-CN" sz="1800" b="0" kern="0" dirty="0">
                <a:effectLst/>
                <a:sym typeface="+mn-ea"/>
              </a:rPr>
              <a:t>01</a:t>
            </a:r>
            <a:r>
              <a:rPr lang="zh-CN" altLang="en-US" sz="1800" b="0" kern="0" dirty="0">
                <a:effectLst/>
                <a:sym typeface="+mn-ea"/>
              </a:rPr>
              <a:t>、</a:t>
            </a:r>
            <a:r>
              <a:rPr lang="en-US" altLang="zh-CN" sz="1800" b="0" kern="0" dirty="0">
                <a:effectLst/>
                <a:sym typeface="+mn-ea"/>
              </a:rPr>
              <a:t>10</a:t>
            </a:r>
            <a:r>
              <a:rPr lang="zh-CN" altLang="en-US" sz="1800" b="0" kern="0" dirty="0">
                <a:effectLst/>
                <a:sym typeface="+mn-ea"/>
              </a:rPr>
              <a:t>、</a:t>
            </a:r>
            <a:r>
              <a:rPr lang="en-US" altLang="zh-CN" sz="1800" b="0" kern="0" dirty="0">
                <a:effectLst/>
                <a:sym typeface="+mn-ea"/>
              </a:rPr>
              <a:t>11</a:t>
            </a:r>
            <a:r>
              <a:rPr lang="zh-CN" altLang="en-US" sz="1800" b="0" kern="0" dirty="0">
                <a:effectLst/>
                <a:sym typeface="+mn-ea"/>
              </a:rPr>
              <a:t>之中一种）</a:t>
            </a:r>
            <a:endParaRPr lang="zh-CN" altLang="en-US" sz="1800" b="0" kern="0" dirty="0">
              <a:effectLst/>
              <a:sym typeface="+mn-ea"/>
            </a:endParaRPr>
          </a:p>
          <a:p>
            <a:pPr eaLnBrk="1" hangingPunct="1">
              <a:lnSpc>
                <a:spcPct val="150000"/>
              </a:lnSpc>
              <a:defRPr/>
            </a:pPr>
            <a:r>
              <a:rPr lang="zh-CN" altLang="en-US" sz="1800" b="0" kern="0" dirty="0">
                <a:effectLst/>
                <a:latin typeface="微软雅黑" panose="020B0503020204020204" charset="-122"/>
                <a:ea typeface="微软雅黑" panose="020B0503020204020204" charset="-122"/>
                <a:cs typeface="微软雅黑" panose="020B0503020204020204" charset="-122"/>
              </a:rPr>
              <a:t>但在量子计算中，</a:t>
            </a:r>
            <a:r>
              <a:rPr lang="en-US" altLang="zh-CN" sz="1800" b="0" kern="0" dirty="0">
                <a:effectLst/>
                <a:latin typeface="微软雅黑" panose="020B0503020204020204" charset="-122"/>
                <a:ea typeface="微软雅黑" panose="020B0503020204020204" charset="-122"/>
                <a:cs typeface="微软雅黑" panose="020B0503020204020204" charset="-122"/>
              </a:rPr>
              <a:t>N</a:t>
            </a:r>
            <a:r>
              <a:rPr lang="zh-CN" altLang="en-US" sz="1800" b="0" kern="0" dirty="0">
                <a:effectLst/>
                <a:latin typeface="微软雅黑" panose="020B0503020204020204" charset="-122"/>
                <a:ea typeface="微软雅黑" panose="020B0503020204020204" charset="-122"/>
                <a:cs typeface="微软雅黑" panose="020B0503020204020204" charset="-122"/>
              </a:rPr>
              <a:t>位量子比特的</a:t>
            </a:r>
            <a:r>
              <a:rPr lang="en-US" altLang="zh-CN" sz="1800" b="0" kern="0" dirty="0">
                <a:effectLst/>
                <a:latin typeface="微软雅黑" panose="020B0503020204020204" charset="-122"/>
                <a:ea typeface="微软雅黑" panose="020B0503020204020204" charset="-122"/>
                <a:cs typeface="微软雅黑" panose="020B0503020204020204" charset="-122"/>
              </a:rPr>
              <a:t>CPU</a:t>
            </a:r>
            <a:r>
              <a:rPr lang="zh-CN" altLang="en-US" sz="1800" b="0" kern="0" dirty="0">
                <a:effectLst/>
                <a:latin typeface="微软雅黑" panose="020B0503020204020204" charset="-122"/>
                <a:ea typeface="微软雅黑" panose="020B0503020204020204" charset="-122"/>
                <a:cs typeface="微软雅黑" panose="020B0503020204020204" charset="-122"/>
              </a:rPr>
              <a:t>在同一时刻可以同时保存</a:t>
            </a:r>
            <a:r>
              <a:rPr lang="en-US" altLang="zh-CN" sz="1800" b="0" kern="0" dirty="0">
                <a:effectLst/>
                <a:latin typeface="微软雅黑" panose="020B0503020204020204" charset="-122"/>
                <a:ea typeface="微软雅黑" panose="020B0503020204020204" charset="-122"/>
                <a:cs typeface="微软雅黑" panose="020B0503020204020204" charset="-122"/>
              </a:rPr>
              <a:t>2</a:t>
            </a:r>
            <a:r>
              <a:rPr lang="en-US" altLang="zh-CN" sz="1800" b="0" kern="0" baseline="30000" dirty="0">
                <a:effectLst/>
                <a:latin typeface="微软雅黑" panose="020B0503020204020204" charset="-122"/>
                <a:ea typeface="微软雅黑" panose="020B0503020204020204" charset="-122"/>
                <a:cs typeface="微软雅黑" panose="020B0503020204020204" charset="-122"/>
              </a:rPr>
              <a:t>N</a:t>
            </a:r>
            <a:r>
              <a:rPr lang="en-US" altLang="zh-CN" sz="1800" b="0" kern="0" dirty="0">
                <a:effectLst/>
                <a:latin typeface="微软雅黑" panose="020B0503020204020204" charset="-122"/>
                <a:ea typeface="微软雅黑" panose="020B0503020204020204" charset="-122"/>
                <a:cs typeface="微软雅黑" panose="020B0503020204020204" charset="-122"/>
              </a:rPr>
              <a:t> </a:t>
            </a:r>
            <a:r>
              <a:rPr lang="zh-CN" altLang="en-US" sz="1800" b="0" kern="0" dirty="0">
                <a:effectLst/>
                <a:latin typeface="微软雅黑" panose="020B0503020204020204" charset="-122"/>
                <a:ea typeface="微软雅黑" panose="020B0503020204020204" charset="-122"/>
                <a:cs typeface="微软雅黑" panose="020B0503020204020204" charset="-122"/>
              </a:rPr>
              <a:t>个状态</a:t>
            </a:r>
            <a:r>
              <a:rPr lang="zh-CN" altLang="en-US" sz="2000" b="0" kern="0" dirty="0">
                <a:effectLst/>
                <a:latin typeface="微软雅黑" panose="020B0503020204020204" charset="-122"/>
                <a:ea typeface="微软雅黑" panose="020B0503020204020204" charset="-122"/>
                <a:cs typeface="微软雅黑" panose="020B0503020204020204" charset="-122"/>
              </a:rPr>
              <a:t>。如</a:t>
            </a:r>
            <a:r>
              <a:rPr lang="en-US" altLang="zh-CN" sz="2000" b="0" kern="0" dirty="0">
                <a:effectLst/>
                <a:sym typeface="+mn-ea"/>
              </a:rPr>
              <a:t>2</a:t>
            </a:r>
            <a:r>
              <a:rPr lang="zh-CN" altLang="en-US" sz="2000" b="0" kern="0" dirty="0">
                <a:effectLst/>
                <a:sym typeface="+mn-ea"/>
              </a:rPr>
              <a:t>位量子比特在某一时刻 可以是这四种状态的“叠加态”（服从量子力学定律）</a:t>
            </a:r>
            <a:endParaRPr lang="zh-CN" altLang="en-US" sz="2000" b="0" kern="0" dirty="0">
              <a:effectLst/>
              <a:sym typeface="+mn-ea"/>
            </a:endParaRPr>
          </a:p>
          <a:p>
            <a:pPr eaLnBrk="1" hangingPunct="1">
              <a:lnSpc>
                <a:spcPct val="150000"/>
              </a:lnSpc>
              <a:defRPr/>
            </a:pPr>
            <a:r>
              <a:rPr lang="zh-CN" altLang="en-US" sz="2000" b="0" dirty="0">
                <a:effectLst/>
                <a:sym typeface="+mn-ea"/>
              </a:rPr>
              <a:t>因此在一些具体问题上</a:t>
            </a:r>
            <a:r>
              <a:rPr lang="en-US" altLang="zh-CN" sz="2000" b="0" dirty="0">
                <a:effectLst/>
                <a:sym typeface="+mn-ea"/>
              </a:rPr>
              <a:t>(</a:t>
            </a:r>
            <a:r>
              <a:rPr lang="zh-CN" altLang="en-US" sz="2000" b="0" dirty="0">
                <a:effectLst/>
                <a:sym typeface="+mn-ea"/>
              </a:rPr>
              <a:t>如果你不想知道每一个状态的值，你只想知道这些状态的分布，则你可以设计合适的算法用不多于</a:t>
            </a:r>
            <a:r>
              <a:rPr lang="en-US" altLang="zh-CN" sz="2000" b="0" dirty="0">
                <a:effectLst/>
                <a:sym typeface="+mn-ea"/>
              </a:rPr>
              <a:t>N</a:t>
            </a:r>
            <a:r>
              <a:rPr lang="zh-CN" altLang="en-US" sz="2000" b="0" dirty="0">
                <a:effectLst/>
                <a:sym typeface="+mn-ea"/>
              </a:rPr>
              <a:t>次的次数来得到结果，在这种问题中，量子计算相对于经典计算有指数级的加速。因此</a:t>
            </a:r>
            <a:r>
              <a:rPr lang="zh-CN" altLang="en-US" sz="2000" dirty="0">
                <a:solidFill>
                  <a:schemeClr val="tx2"/>
                </a:solidFill>
                <a:effectLst/>
                <a:sym typeface="+mn-ea"/>
              </a:rPr>
              <a:t>量子计算机在这些任务上有更快的处理速度和更强的处理能力</a:t>
            </a:r>
            <a:r>
              <a:rPr lang="zh-CN" altLang="en-US" sz="2000" b="0" dirty="0">
                <a:effectLst/>
                <a:sym typeface="+mn-ea"/>
              </a:rPr>
              <a:t>。</a:t>
            </a:r>
            <a:endParaRPr lang="zh-CN" altLang="en-US" sz="2000" b="0" kern="0" dirty="0">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304F0540-00D7-4171-84D0-B8A2F93784D7}" type="slidenum">
              <a:rPr lang="zh-CN" altLang="en-US" sz="1200" smtClean="0">
                <a:latin typeface="Arial" panose="020B0604020202020204" pitchFamily="34" charset="0"/>
              </a:rPr>
            </a:fld>
            <a:endParaRPr lang="en-US" altLang="zh-CN" sz="1200">
              <a:latin typeface="Arial" panose="020B0604020202020204" pitchFamily="34" charset="0"/>
            </a:endParaRPr>
          </a:p>
        </p:txBody>
      </p:sp>
      <p:pic>
        <p:nvPicPr>
          <p:cNvPr id="17411" name="图片 4"/>
          <p:cNvPicPr>
            <a:picLocks noChangeAspect="1" noChangeArrowheads="1"/>
          </p:cNvPicPr>
          <p:nvPr/>
        </p:nvPicPr>
        <p:blipFill>
          <a:blip r:embed="rId1" cstate="print">
            <a:extLst>
              <a:ext uri="{28A0092B-C50C-407E-A947-70E740481C1C}">
                <a14:useLocalDpi xmlns:a14="http://schemas.microsoft.com/office/drawing/2010/main" val="0"/>
              </a:ext>
            </a:extLst>
          </a:blip>
          <a:srcRect l="6158" r="7030" b="13394"/>
          <a:stretch>
            <a:fillRect/>
          </a:stretch>
        </p:blipFill>
        <p:spPr bwMode="auto">
          <a:xfrm>
            <a:off x="-344488" y="-436563"/>
            <a:ext cx="3354388" cy="446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图片 5"/>
          <p:cNvSpPr>
            <a:spLocks noChangeAspect="1" noChangeArrowheads="1"/>
          </p:cNvSpPr>
          <p:nvPr/>
        </p:nvSpPr>
        <p:spPr bwMode="auto">
          <a:xfrm>
            <a:off x="134938" y="4465638"/>
            <a:ext cx="2776537"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
        <p:nvSpPr>
          <p:cNvPr id="7" name="Rectangle 3"/>
          <p:cNvSpPr txBox="1">
            <a:spLocks noChangeArrowheads="1"/>
          </p:cNvSpPr>
          <p:nvPr/>
        </p:nvSpPr>
        <p:spPr bwMode="auto">
          <a:xfrm>
            <a:off x="2602230" y="677545"/>
            <a:ext cx="6587490" cy="4826000"/>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eaLnBrk="1" hangingPunct="1">
              <a:lnSpc>
                <a:spcPct val="150000"/>
              </a:lnSpc>
              <a:defRPr/>
            </a:pPr>
            <a:r>
              <a:rPr lang="en-US" altLang="zh-CN" sz="2000" b="0" kern="0" dirty="0">
                <a:effectLst/>
                <a:latin typeface="微软雅黑" panose="020B0503020204020204" charset="-122"/>
                <a:ea typeface="微软雅黑" panose="020B0503020204020204" charset="-122"/>
                <a:cs typeface="微软雅黑" panose="020B0503020204020204" charset="-122"/>
              </a:rPr>
              <a:t>2019</a:t>
            </a:r>
            <a:r>
              <a:rPr lang="zh-CN" altLang="en-US" sz="2000" b="0" kern="0" dirty="0">
                <a:effectLst/>
                <a:latin typeface="微软雅黑" panose="020B0503020204020204" charset="-122"/>
                <a:ea typeface="微软雅黑" panose="020B0503020204020204" charset="-122"/>
                <a:cs typeface="微软雅黑" panose="020B0503020204020204" charset="-122"/>
              </a:rPr>
              <a:t>年，</a:t>
            </a:r>
            <a:r>
              <a:rPr lang="en-US" altLang="zh-CN" sz="2000" b="0" kern="0" dirty="0">
                <a:effectLst/>
                <a:latin typeface="微软雅黑" panose="020B0503020204020204" charset="-122"/>
                <a:ea typeface="微软雅黑" panose="020B0503020204020204" charset="-122"/>
                <a:cs typeface="微软雅黑" panose="020B0503020204020204" charset="-122"/>
              </a:rPr>
              <a:t>Google AI Quantum</a:t>
            </a:r>
            <a:r>
              <a:rPr lang="zh-CN" altLang="en-US" sz="2000" b="0" kern="0" dirty="0">
                <a:effectLst/>
                <a:latin typeface="微软雅黑" panose="020B0503020204020204" charset="-122"/>
                <a:ea typeface="微软雅黑" panose="020B0503020204020204" charset="-122"/>
                <a:cs typeface="微软雅黑" panose="020B0503020204020204" charset="-122"/>
              </a:rPr>
              <a:t>实验室在</a:t>
            </a:r>
            <a:r>
              <a:rPr lang="en-US" altLang="zh-CN" sz="2000" b="0" kern="0" dirty="0">
                <a:effectLst/>
                <a:latin typeface="微软雅黑" panose="020B0503020204020204" charset="-122"/>
                <a:ea typeface="微软雅黑" panose="020B0503020204020204" charset="-122"/>
                <a:cs typeface="微软雅黑" panose="020B0503020204020204" charset="-122"/>
              </a:rPr>
              <a:t>Nature</a:t>
            </a:r>
            <a:r>
              <a:rPr lang="zh-CN" altLang="en-US" sz="2000" b="0" kern="0" dirty="0">
                <a:effectLst/>
                <a:latin typeface="微软雅黑" panose="020B0503020204020204" charset="-122"/>
                <a:ea typeface="微软雅黑" panose="020B0503020204020204" charset="-122"/>
                <a:cs typeface="微软雅黑" panose="020B0503020204020204" charset="-122"/>
              </a:rPr>
              <a:t>发表文章介绍其利用设计的量子处理器在</a:t>
            </a:r>
            <a:r>
              <a:rPr lang="zh-CN" altLang="en-US" sz="2000" b="0" kern="0" dirty="0">
                <a:solidFill>
                  <a:srgbClr val="0070C0"/>
                </a:solidFill>
                <a:effectLst/>
                <a:latin typeface="微软雅黑" panose="020B0503020204020204" charset="-122"/>
                <a:ea typeface="微软雅黑" panose="020B0503020204020204" charset="-122"/>
                <a:cs typeface="微软雅黑" panose="020B0503020204020204" charset="-122"/>
              </a:rPr>
              <a:t>“采样伪随机电路”的任务</a:t>
            </a:r>
            <a:r>
              <a:rPr lang="zh-CN" altLang="en-US" sz="2000" b="0" kern="0" dirty="0">
                <a:effectLst/>
                <a:latin typeface="微软雅黑" panose="020B0503020204020204" charset="-122"/>
                <a:ea typeface="微软雅黑" panose="020B0503020204020204" charset="-122"/>
                <a:cs typeface="微软雅黑" panose="020B0503020204020204" charset="-122"/>
              </a:rPr>
              <a:t>中已经实现“量子霸权”</a:t>
            </a:r>
            <a:r>
              <a:rPr lang="en-US" altLang="zh-CN" sz="2000" b="0" kern="0" dirty="0">
                <a:effectLst/>
                <a:latin typeface="微软雅黑" panose="020B0503020204020204" charset="-122"/>
                <a:ea typeface="微软雅黑" panose="020B0503020204020204" charset="-122"/>
                <a:cs typeface="微软雅黑" panose="020B0503020204020204" charset="-122"/>
              </a:rPr>
              <a:t>(Quantum supremacy)</a:t>
            </a:r>
            <a:r>
              <a:rPr lang="zh-CN" altLang="en-US" sz="2000" b="0" kern="0" dirty="0">
                <a:effectLst/>
                <a:latin typeface="微软雅黑" panose="020B0503020204020204" charset="-122"/>
                <a:ea typeface="微软雅黑" panose="020B0503020204020204" charset="-122"/>
                <a:cs typeface="微软雅黑" panose="020B0503020204020204" charset="-122"/>
              </a:rPr>
              <a:t>：</a:t>
            </a:r>
            <a:endParaRPr lang="en-US" altLang="zh-CN" sz="2000" b="0" kern="0" dirty="0">
              <a:effectLst/>
              <a:latin typeface="微软雅黑" panose="020B0503020204020204" charset="-122"/>
              <a:ea typeface="微软雅黑" panose="020B0503020204020204" charset="-122"/>
              <a:cs typeface="微软雅黑" panose="020B0503020204020204" charset="-122"/>
            </a:endParaRPr>
          </a:p>
          <a:p>
            <a:pPr>
              <a:lnSpc>
                <a:spcPct val="150000"/>
              </a:lnSpc>
              <a:defRPr/>
            </a:pPr>
            <a:r>
              <a:rPr lang="zh-CN" altLang="en-US" sz="2000" i="1">
                <a:solidFill>
                  <a:schemeClr val="tx2"/>
                </a:solidFill>
                <a:effectLst/>
                <a:latin typeface="微软雅黑" panose="020B0503020204020204" charset="-122"/>
                <a:ea typeface="微软雅黑" panose="020B0503020204020204" charset="-122"/>
                <a:cs typeface="微软雅黑" panose="020B0503020204020204" charset="-122"/>
                <a:sym typeface="+mn-ea"/>
              </a:rPr>
              <a:t>在经典计算机一百万个核心上耗费</a:t>
            </a:r>
            <a:r>
              <a:rPr lang="en-US" altLang="zh-CN" sz="2000" i="1">
                <a:solidFill>
                  <a:schemeClr val="tx2"/>
                </a:solidFill>
                <a:effectLst/>
                <a:latin typeface="微软雅黑" panose="020B0503020204020204" charset="-122"/>
                <a:ea typeface="微软雅黑" panose="020B0503020204020204" charset="-122"/>
                <a:cs typeface="微软雅黑" panose="020B0503020204020204" charset="-122"/>
                <a:sym typeface="+mn-ea"/>
              </a:rPr>
              <a:t>1</a:t>
            </a:r>
            <a:r>
              <a:rPr lang="zh-CN" altLang="en-US" sz="2000" i="1">
                <a:solidFill>
                  <a:schemeClr val="tx2"/>
                </a:solidFill>
                <a:effectLst/>
                <a:latin typeface="微软雅黑" panose="020B0503020204020204" charset="-122"/>
                <a:ea typeface="微软雅黑" panose="020B0503020204020204" charset="-122"/>
                <a:cs typeface="微软雅黑" panose="020B0503020204020204" charset="-122"/>
                <a:sym typeface="+mn-ea"/>
              </a:rPr>
              <a:t>万年的采样任务，在量子计算机上仅仅只用了</a:t>
            </a:r>
            <a:r>
              <a:rPr lang="en-US" altLang="zh-CN" sz="2000" i="1">
                <a:solidFill>
                  <a:schemeClr val="tx2"/>
                </a:solidFill>
                <a:effectLst/>
                <a:latin typeface="微软雅黑" panose="020B0503020204020204" charset="-122"/>
                <a:ea typeface="微软雅黑" panose="020B0503020204020204" charset="-122"/>
                <a:cs typeface="微软雅黑" panose="020B0503020204020204" charset="-122"/>
                <a:sym typeface="+mn-ea"/>
              </a:rPr>
              <a:t>200</a:t>
            </a:r>
            <a:r>
              <a:rPr lang="zh-CN" altLang="en-US" sz="2000" i="1">
                <a:solidFill>
                  <a:schemeClr val="tx2"/>
                </a:solidFill>
                <a:effectLst/>
                <a:latin typeface="微软雅黑" panose="020B0503020204020204" charset="-122"/>
                <a:ea typeface="微软雅黑" panose="020B0503020204020204" charset="-122"/>
                <a:cs typeface="微软雅黑" panose="020B0503020204020204" charset="-122"/>
                <a:sym typeface="+mn-ea"/>
              </a:rPr>
              <a:t>秒</a:t>
            </a:r>
            <a:r>
              <a:rPr lang="en-US" altLang="zh-CN" sz="2400" b="0" i="1" dirty="0">
                <a:effectLst/>
                <a:latin typeface="Times New Roman" panose="02020603050405020304" pitchFamily="18" charset="0"/>
                <a:cs typeface="Times New Roman" panose="02020603050405020304" pitchFamily="18" charset="0"/>
              </a:rPr>
              <a:t>“the quantum processor takes </a:t>
            </a:r>
            <a:r>
              <a:rPr lang="en-US" altLang="zh-CN" sz="2400" b="0" i="1" dirty="0">
                <a:solidFill>
                  <a:srgbClr val="0070C0"/>
                </a:solidFill>
                <a:effectLst/>
                <a:latin typeface="Times New Roman" panose="02020603050405020304" pitchFamily="18" charset="0"/>
                <a:cs typeface="Times New Roman" panose="02020603050405020304" pitchFamily="18" charset="0"/>
              </a:rPr>
              <a:t>200 seconds</a:t>
            </a:r>
            <a:r>
              <a:rPr lang="en-US" altLang="zh-CN" sz="2400" b="0" i="1" dirty="0">
                <a:effectLst/>
                <a:latin typeface="Times New Roman" panose="02020603050405020304" pitchFamily="18" charset="0"/>
                <a:cs typeface="Times New Roman" panose="02020603050405020304" pitchFamily="18" charset="0"/>
              </a:rPr>
              <a:t>, whereas an equal-fidelity classical sampling would take </a:t>
            </a:r>
            <a:r>
              <a:rPr lang="en-US" altLang="zh-CN" sz="2400" b="0" i="1" dirty="0">
                <a:solidFill>
                  <a:srgbClr val="0070C0"/>
                </a:solidFill>
                <a:effectLst/>
                <a:latin typeface="Times New Roman" panose="02020603050405020304" pitchFamily="18" charset="0"/>
                <a:cs typeface="Times New Roman" panose="02020603050405020304" pitchFamily="18" charset="0"/>
              </a:rPr>
              <a:t>10,000 years on a million cores</a:t>
            </a:r>
            <a:r>
              <a:rPr lang="en-US" altLang="zh-CN" sz="2400" b="0" i="1" dirty="0">
                <a:effectLst/>
                <a:latin typeface="Times New Roman" panose="02020603050405020304" pitchFamily="18" charset="0"/>
                <a:cs typeface="Times New Roman" panose="02020603050405020304" pitchFamily="18" charset="0"/>
              </a:rPr>
              <a:t>”</a:t>
            </a:r>
            <a:endParaRPr lang="en-US" altLang="zh-CN" sz="2400" b="0" i="1" dirty="0">
              <a:effectLst/>
              <a:latin typeface="Times New Roman" panose="02020603050405020304" pitchFamily="18" charset="0"/>
              <a:cs typeface="Times New Roman" panose="02020603050405020304" pitchFamily="18" charset="0"/>
            </a:endParaRPr>
          </a:p>
        </p:txBody>
      </p:sp>
      <p:sp>
        <p:nvSpPr>
          <p:cNvPr id="17414" name="矩形 7"/>
          <p:cNvSpPr>
            <a:spLocks noChangeArrowheads="1"/>
          </p:cNvSpPr>
          <p:nvPr/>
        </p:nvSpPr>
        <p:spPr bwMode="auto">
          <a:xfrm>
            <a:off x="-190817" y="6240463"/>
            <a:ext cx="31451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l" eaLnBrk="1" hangingPunct="1">
              <a:spcBef>
                <a:spcPct val="0"/>
              </a:spcBef>
              <a:buClrTx/>
              <a:buSzTx/>
              <a:buFontTx/>
              <a:buNone/>
            </a:pPr>
            <a:r>
              <a:rPr lang="en-US" altLang="zh-CN" sz="1600">
                <a:latin typeface="微软雅黑" panose="020B0503020204020204" charset="-122"/>
                <a:ea typeface="微软雅黑" panose="020B0503020204020204" charset="-122"/>
                <a:cs typeface="微软雅黑" panose="020B0503020204020204" charset="-122"/>
              </a:rPr>
              <a:t>‘Sycamore’ processor</a:t>
            </a:r>
            <a:r>
              <a:rPr lang="zh-CN" altLang="en-US" sz="1600">
                <a:latin typeface="微软雅黑" panose="020B0503020204020204" charset="-122"/>
                <a:ea typeface="微软雅黑" panose="020B0503020204020204" charset="-122"/>
                <a:cs typeface="微软雅黑" panose="020B0503020204020204" charset="-122"/>
                <a:sym typeface="+mn-ea"/>
              </a:rPr>
              <a:t>悬铃木</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sp>
        <p:nvSpPr>
          <p:cNvPr id="17415" name="矩形 9"/>
          <p:cNvSpPr>
            <a:spLocks noChangeArrowheads="1"/>
          </p:cNvSpPr>
          <p:nvPr/>
        </p:nvSpPr>
        <p:spPr bwMode="auto">
          <a:xfrm>
            <a:off x="3132138" y="5991225"/>
            <a:ext cx="5761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i="1">
                <a:latin typeface="Calibri" panose="020F0502020204030204" charset="0"/>
                <a:cs typeface="Calibri" panose="020F0502020204030204" charset="0"/>
              </a:rPr>
              <a:t>Arute, F., Arya, K., Babbush, R. et al. (Google AI Quantum)</a:t>
            </a:r>
            <a:endParaRPr lang="en-US" altLang="zh-CN" sz="1800" i="1">
              <a:latin typeface="Calibri" panose="020F0502020204030204" charset="0"/>
              <a:cs typeface="Calibri" panose="020F0502020204030204" charset="0"/>
            </a:endParaRPr>
          </a:p>
          <a:p>
            <a:pPr eaLnBrk="1" hangingPunct="1">
              <a:spcBef>
                <a:spcPct val="0"/>
              </a:spcBef>
              <a:buClrTx/>
              <a:buSzTx/>
              <a:buFontTx/>
              <a:buNone/>
            </a:pPr>
            <a:r>
              <a:rPr lang="en-US" altLang="zh-CN" sz="1800" i="1">
                <a:latin typeface="Calibri" panose="020F0502020204030204" charset="0"/>
                <a:cs typeface="Calibri" panose="020F0502020204030204" charset="0"/>
              </a:rPr>
              <a:t>Nature</a:t>
            </a:r>
            <a:r>
              <a:rPr lang="en-US" altLang="zh-CN" sz="1800">
                <a:latin typeface="Calibri" panose="020F0502020204030204" charset="0"/>
                <a:cs typeface="Calibri" panose="020F0502020204030204" charset="0"/>
              </a:rPr>
              <a:t> </a:t>
            </a:r>
            <a:r>
              <a:rPr lang="en-US" altLang="zh-CN" sz="1800" b="1">
                <a:latin typeface="Calibri" panose="020F0502020204030204" charset="0"/>
                <a:cs typeface="Calibri" panose="020F0502020204030204" charset="0"/>
              </a:rPr>
              <a:t>574, </a:t>
            </a:r>
            <a:r>
              <a:rPr lang="en-US" altLang="zh-CN" sz="1800">
                <a:latin typeface="Calibri" panose="020F0502020204030204" charset="0"/>
                <a:cs typeface="Calibri" panose="020F0502020204030204" charset="0"/>
              </a:rPr>
              <a:t>505–510 (2019)</a:t>
            </a:r>
            <a:endParaRPr lang="zh-CN" altLang="en-US" sz="1800">
              <a:latin typeface="Calibri" panose="020F0502020204030204" charset="0"/>
              <a:cs typeface="Calibri" panose="020F0502020204030204" charset="0"/>
            </a:endParaRPr>
          </a:p>
        </p:txBody>
      </p:sp>
      <p:sp>
        <p:nvSpPr>
          <p:cNvPr id="17416" name="图片 7"/>
          <p:cNvSpPr>
            <a:spLocks noChangeAspect="1" noChangeArrowheads="1"/>
          </p:cNvSpPr>
          <p:nvPr/>
        </p:nvSpPr>
        <p:spPr bwMode="auto">
          <a:xfrm>
            <a:off x="134938" y="4392613"/>
            <a:ext cx="2776537"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p>
        </p:txBody>
      </p:sp>
      <p:sp>
        <p:nvSpPr>
          <p:cNvPr id="17417" name="图片 8"/>
          <p:cNvSpPr>
            <a:spLocks noChangeAspect="1" noChangeArrowheads="1"/>
          </p:cNvSpPr>
          <p:nvPr/>
        </p:nvSpPr>
        <p:spPr bwMode="auto">
          <a:xfrm>
            <a:off x="34925" y="4316413"/>
            <a:ext cx="28765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endParaRPr lang="zh-CN" altLang="en-US"/>
          </a:p>
        </p:txBody>
      </p:sp>
      <p:pic>
        <p:nvPicPr>
          <p:cNvPr id="174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4241800"/>
            <a:ext cx="280035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2D9B3FCA-FA6D-47B0-9951-710C61E21A87}" type="slidenum">
              <a:rPr lang="zh-CN" altLang="en-US" sz="1200" smtClean="0">
                <a:latin typeface="Arial" panose="020B0604020202020204" pitchFamily="34" charset="0"/>
              </a:rPr>
            </a:fld>
            <a:endParaRPr lang="en-US" altLang="zh-CN" sz="1200">
              <a:latin typeface="Arial" panose="020B0604020202020204" pitchFamily="34" charset="0"/>
            </a:endParaRPr>
          </a:p>
        </p:txBody>
      </p:sp>
      <p:sp>
        <p:nvSpPr>
          <p:cNvPr id="5" name="Rectangle 3"/>
          <p:cNvSpPr txBox="1">
            <a:spLocks noChangeArrowheads="1"/>
          </p:cNvSpPr>
          <p:nvPr/>
        </p:nvSpPr>
        <p:spPr bwMode="auto">
          <a:xfrm>
            <a:off x="3057525" y="273685"/>
            <a:ext cx="6002338" cy="5203825"/>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eaLnBrk="1" hangingPunct="1">
              <a:lnSpc>
                <a:spcPct val="150000"/>
              </a:lnSpc>
              <a:defRPr/>
            </a:pPr>
            <a:r>
              <a:rPr lang="zh-CN" altLang="en-US" sz="2400" b="0" kern="0" dirty="0">
                <a:effectLst/>
                <a:latin typeface="微软雅黑" panose="020B0503020204020204" charset="-122"/>
                <a:ea typeface="微软雅黑" panose="020B0503020204020204" charset="-122"/>
                <a:cs typeface="微软雅黑" panose="020B0503020204020204" charset="-122"/>
              </a:rPr>
              <a:t>若“采样伪随机电路”的任务算是</a:t>
            </a:r>
            <a:r>
              <a:rPr lang="en-US" altLang="zh-CN" sz="2400" b="0" kern="0" dirty="0">
                <a:effectLst/>
                <a:latin typeface="微软雅黑" panose="020B0503020204020204" charset="-122"/>
                <a:ea typeface="微软雅黑" panose="020B0503020204020204" charset="-122"/>
                <a:cs typeface="微软雅黑" panose="020B0503020204020204" charset="-122"/>
              </a:rPr>
              <a:t>Google AI Quantum</a:t>
            </a:r>
            <a:r>
              <a:rPr lang="zh-CN" altLang="en-US" sz="2400" b="0" kern="0" dirty="0">
                <a:effectLst/>
                <a:latin typeface="微软雅黑" panose="020B0503020204020204" charset="-122"/>
                <a:ea typeface="微软雅黑" panose="020B0503020204020204" charset="-122"/>
                <a:cs typeface="微软雅黑" panose="020B0503020204020204" charset="-122"/>
              </a:rPr>
              <a:t>实验室为表达“量子霸权”的一种“炫技”的话。</a:t>
            </a:r>
            <a:endParaRPr lang="en-US" altLang="zh-CN" sz="2400" b="0" kern="0" dirty="0">
              <a:effectLst/>
              <a:latin typeface="微软雅黑" panose="020B0503020204020204" charset="-122"/>
              <a:ea typeface="微软雅黑" panose="020B0503020204020204" charset="-122"/>
              <a:cs typeface="微软雅黑" panose="020B0503020204020204" charset="-122"/>
            </a:endParaRPr>
          </a:p>
          <a:p>
            <a:pPr eaLnBrk="1" hangingPunct="1">
              <a:lnSpc>
                <a:spcPct val="150000"/>
              </a:lnSpc>
              <a:defRPr/>
            </a:pPr>
            <a:r>
              <a:rPr lang="en-US" altLang="zh-CN" sz="2400" b="0" kern="0" dirty="0">
                <a:effectLst/>
                <a:latin typeface="微软雅黑" panose="020B0503020204020204" charset="-122"/>
                <a:ea typeface="微软雅黑" panose="020B0503020204020204" charset="-122"/>
                <a:cs typeface="微软雅黑" panose="020B0503020204020204" charset="-122"/>
              </a:rPr>
              <a:t>2020</a:t>
            </a:r>
            <a:r>
              <a:rPr lang="zh-CN" altLang="en-US" sz="2400" b="0" kern="0" dirty="0">
                <a:effectLst/>
                <a:latin typeface="微软雅黑" panose="020B0503020204020204" charset="-122"/>
                <a:ea typeface="微软雅黑" panose="020B0503020204020204" charset="-122"/>
                <a:cs typeface="微软雅黑" panose="020B0503020204020204" charset="-122"/>
              </a:rPr>
              <a:t>年</a:t>
            </a:r>
            <a:r>
              <a:rPr lang="en-US" altLang="zh-CN" sz="2400" b="0" kern="0" dirty="0">
                <a:effectLst/>
                <a:latin typeface="微软雅黑" panose="020B0503020204020204" charset="-122"/>
                <a:ea typeface="微软雅黑" panose="020B0503020204020204" charset="-122"/>
                <a:cs typeface="微软雅黑" panose="020B0503020204020204" charset="-122"/>
              </a:rPr>
              <a:t>8</a:t>
            </a:r>
            <a:r>
              <a:rPr lang="zh-CN" altLang="en-US" sz="2400" b="0" kern="0" dirty="0">
                <a:effectLst/>
                <a:latin typeface="微软雅黑" panose="020B0503020204020204" charset="-122"/>
                <a:ea typeface="微软雅黑" panose="020B0503020204020204" charset="-122"/>
                <a:cs typeface="微软雅黑" panose="020B0503020204020204" charset="-122"/>
              </a:rPr>
              <a:t>月，该实验室在</a:t>
            </a:r>
            <a:r>
              <a:rPr lang="en-US" altLang="zh-CN" sz="2400" b="0" i="1" kern="0" dirty="0">
                <a:solidFill>
                  <a:srgbClr val="0070C0"/>
                </a:solidFill>
                <a:effectLst/>
                <a:latin typeface="微软雅黑" panose="020B0503020204020204" charset="-122"/>
                <a:ea typeface="微软雅黑" panose="020B0503020204020204" charset="-122"/>
                <a:cs typeface="微软雅黑" panose="020B0503020204020204" charset="-122"/>
              </a:rPr>
              <a:t>Science</a:t>
            </a:r>
            <a:r>
              <a:rPr lang="zh-CN" altLang="en-US" sz="2400" b="0" i="1" kern="0" dirty="0">
                <a:solidFill>
                  <a:srgbClr val="0070C0"/>
                </a:solidFill>
                <a:effectLst/>
                <a:latin typeface="微软雅黑" panose="020B0503020204020204" charset="-122"/>
                <a:ea typeface="微软雅黑" panose="020B0503020204020204" charset="-122"/>
                <a:cs typeface="微软雅黑" panose="020B0503020204020204" charset="-122"/>
              </a:rPr>
              <a:t>期刊封面</a:t>
            </a:r>
            <a:r>
              <a:rPr lang="en-US" altLang="zh-CN" sz="2400" b="0" i="1" kern="0" dirty="0">
                <a:solidFill>
                  <a:srgbClr val="0070C0"/>
                </a:solidFill>
                <a:effectLst/>
                <a:latin typeface="微软雅黑" panose="020B0503020204020204" charset="-122"/>
                <a:ea typeface="微软雅黑" panose="020B0503020204020204" charset="-122"/>
                <a:cs typeface="微软雅黑" panose="020B0503020204020204" charset="-122"/>
              </a:rPr>
              <a:t> </a:t>
            </a:r>
            <a:r>
              <a:rPr lang="zh-CN" altLang="en-US" sz="2400" b="0" kern="0" dirty="0">
                <a:effectLst/>
                <a:latin typeface="微软雅黑" panose="020B0503020204020204" charset="-122"/>
                <a:ea typeface="微软雅黑" panose="020B0503020204020204" charset="-122"/>
                <a:cs typeface="微软雅黑" panose="020B0503020204020204" charset="-122"/>
              </a:rPr>
              <a:t>发表了一篇文章，其中使用</a:t>
            </a:r>
            <a:r>
              <a:rPr lang="zh-CN" altLang="en-US" sz="2400" b="0" dirty="0">
                <a:effectLst/>
                <a:latin typeface="微软雅黑" panose="020B0503020204020204" charset="-122"/>
                <a:ea typeface="微软雅黑" panose="020B0503020204020204" charset="-122"/>
                <a:cs typeface="微软雅黑" panose="020B0503020204020204" charset="-122"/>
              </a:rPr>
              <a:t>量子处理器</a:t>
            </a:r>
            <a:r>
              <a:rPr lang="en-US" altLang="zh-CN" sz="2400" b="0" dirty="0">
                <a:effectLst/>
                <a:latin typeface="微软雅黑" panose="020B0503020204020204" charset="-122"/>
                <a:ea typeface="微软雅黑" panose="020B0503020204020204" charset="-122"/>
                <a:cs typeface="微软雅黑" panose="020B0503020204020204" charset="-122"/>
              </a:rPr>
              <a:t>(‘Sycamore’ )</a:t>
            </a:r>
            <a:r>
              <a:rPr lang="zh-CN" altLang="en-US" sz="2400" b="0" dirty="0">
                <a:effectLst/>
                <a:latin typeface="微软雅黑" panose="020B0503020204020204" charset="-122"/>
                <a:ea typeface="微软雅黑" panose="020B0503020204020204" charset="-122"/>
                <a:cs typeface="微软雅黑" panose="020B0503020204020204" charset="-122"/>
              </a:rPr>
              <a:t>完成了某个“</a:t>
            </a:r>
            <a:r>
              <a:rPr lang="zh-CN" altLang="en-US" sz="2400" dirty="0">
                <a:solidFill>
                  <a:schemeClr val="tx2"/>
                </a:solidFill>
                <a:effectLst/>
                <a:latin typeface="微软雅黑" panose="020B0503020204020204" charset="-122"/>
                <a:ea typeface="微软雅黑" panose="020B0503020204020204" charset="-122"/>
                <a:cs typeface="微软雅黑" panose="020B0503020204020204" charset="-122"/>
              </a:rPr>
              <a:t>真实化学系统模拟计算</a:t>
            </a:r>
            <a:r>
              <a:rPr lang="zh-CN" altLang="en-US" sz="2400" b="0" dirty="0">
                <a:effectLst/>
                <a:latin typeface="微软雅黑" panose="020B0503020204020204" charset="-122"/>
                <a:ea typeface="微软雅黑" panose="020B0503020204020204" charset="-122"/>
                <a:cs typeface="微软雅黑" panose="020B0503020204020204" charset="-122"/>
              </a:rPr>
              <a:t>”任务，并且取得了优秀的计算加速结果。</a:t>
            </a:r>
            <a:endParaRPr lang="zh-CN" altLang="en-US" sz="2400" b="0" dirty="0">
              <a:effectLst/>
              <a:latin typeface="微软雅黑" panose="020B0503020204020204" charset="-122"/>
              <a:ea typeface="微软雅黑" panose="020B0503020204020204" charset="-122"/>
              <a:cs typeface="微软雅黑" panose="020B0503020204020204" charset="-122"/>
            </a:endParaRPr>
          </a:p>
        </p:txBody>
      </p:sp>
      <p:pic>
        <p:nvPicPr>
          <p:cNvPr id="19460" name="Picture 2" descr="Cover image expans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 y="576263"/>
            <a:ext cx="3067050"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3"/>
          <p:cNvSpPr>
            <a:spLocks noGrp="1" noChangeArrowheads="1"/>
          </p:cNvSpPr>
          <p:nvPr>
            <p:ph idx="1"/>
          </p:nvPr>
        </p:nvSpPr>
        <p:spPr>
          <a:xfrm>
            <a:off x="188913" y="5892800"/>
            <a:ext cx="8497887" cy="709613"/>
          </a:xfrm>
        </p:spPr>
        <p:txBody>
          <a:bodyPr/>
          <a:lstStyle/>
          <a:p>
            <a:pPr marL="0" indent="0" eaLnBrk="1" hangingPunct="1">
              <a:buFont typeface="Wingdings" panose="05000000000000000000" pitchFamily="2" charset="2"/>
              <a:buNone/>
            </a:pPr>
            <a:r>
              <a:rPr lang="zh-CN" altLang="en-US">
                <a:solidFill>
                  <a:srgbClr val="0070C0"/>
                </a:solidFill>
                <a:effectLst/>
                <a:latin typeface="微软雅黑" panose="020B0503020204020204" charset="-122"/>
                <a:ea typeface="微软雅黑" panose="020B0503020204020204" charset="-122"/>
                <a:cs typeface="微软雅黑" panose="020B0503020204020204" charset="-122"/>
              </a:rPr>
              <a:t>推动量子计算应用方向    炫技  →  实际落地</a:t>
            </a:r>
            <a:endParaRPr lang="zh-CN" altLang="en-US">
              <a:solidFill>
                <a:srgbClr val="0070C0"/>
              </a:solidFill>
              <a:effectLst/>
              <a:latin typeface="微软雅黑" panose="020B0503020204020204" charset="-122"/>
              <a:ea typeface="微软雅黑" panose="020B0503020204020204" charset="-122"/>
              <a:cs typeface="微软雅黑" panose="020B0503020204020204" charset="-122"/>
            </a:endParaRPr>
          </a:p>
        </p:txBody>
      </p:sp>
      <p:sp>
        <p:nvSpPr>
          <p:cNvPr id="19462" name="矩形 5"/>
          <p:cNvSpPr>
            <a:spLocks noChangeArrowheads="1"/>
          </p:cNvSpPr>
          <p:nvPr/>
        </p:nvSpPr>
        <p:spPr bwMode="auto">
          <a:xfrm>
            <a:off x="-9525" y="4630738"/>
            <a:ext cx="4010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i="1">
                <a:latin typeface="Calibri" panose="020F0502020204030204" charset="0"/>
                <a:cs typeface="Calibri" panose="020F0502020204030204" charset="0"/>
              </a:rPr>
              <a:t>Google AI Quantum and Collaborators</a:t>
            </a:r>
            <a:endParaRPr lang="en-US" altLang="zh-CN" sz="1800" i="1">
              <a:latin typeface="Calibri" panose="020F0502020204030204" charset="0"/>
              <a:cs typeface="Calibri" panose="020F0502020204030204" charset="0"/>
            </a:endParaRPr>
          </a:p>
          <a:p>
            <a:pPr eaLnBrk="1" hangingPunct="1">
              <a:spcBef>
                <a:spcPct val="0"/>
              </a:spcBef>
              <a:buClrTx/>
              <a:buSzTx/>
              <a:buFontTx/>
              <a:buNone/>
            </a:pPr>
            <a:r>
              <a:rPr lang="en-US" altLang="zh-CN" sz="1800" i="1">
                <a:latin typeface="Calibri" panose="020F0502020204030204" charset="0"/>
                <a:cs typeface="Calibri" panose="020F0502020204030204" charset="0"/>
              </a:rPr>
              <a:t>Science  28 Aug 2020:</a:t>
            </a:r>
            <a:endParaRPr lang="zh-CN" altLang="en-US" sz="1800" i="1">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5A25E23D-B64B-4479-87A8-A195CC93BC15}" type="slidenum">
              <a:rPr lang="zh-CN" altLang="en-US" sz="1200" smtClean="0">
                <a:latin typeface="Arial" panose="020B0604020202020204" pitchFamily="34" charset="0"/>
              </a:rPr>
            </a:fld>
            <a:endParaRPr lang="en-US" altLang="zh-CN" sz="1200">
              <a:latin typeface="Arial" panose="020B0604020202020204" pitchFamily="34" charset="0"/>
            </a:endParaRPr>
          </a:p>
        </p:txBody>
      </p:sp>
      <p:sp>
        <p:nvSpPr>
          <p:cNvPr id="5" name="Rectangle 3"/>
          <p:cNvSpPr txBox="1">
            <a:spLocks noChangeArrowheads="1"/>
          </p:cNvSpPr>
          <p:nvPr/>
        </p:nvSpPr>
        <p:spPr bwMode="auto">
          <a:xfrm>
            <a:off x="4198938" y="514350"/>
            <a:ext cx="4991100" cy="5203825"/>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eaLnBrk="1" hangingPunct="1">
              <a:lnSpc>
                <a:spcPct val="150000"/>
              </a:lnSpc>
              <a:defRPr/>
            </a:pPr>
            <a:r>
              <a:rPr lang="en-US" altLang="zh-CN" sz="2800" b="0" kern="0" dirty="0">
                <a:effectLst/>
                <a:latin typeface="微软雅黑" panose="020B0503020204020204" charset="-122"/>
                <a:ea typeface="微软雅黑" panose="020B0503020204020204" charset="-122"/>
                <a:cs typeface="微软雅黑" panose="020B0503020204020204" charset="-122"/>
              </a:rPr>
              <a:t>2020</a:t>
            </a:r>
            <a:r>
              <a:rPr lang="zh-CN" altLang="en-US" sz="2800" b="0" kern="0" dirty="0">
                <a:effectLst/>
                <a:latin typeface="微软雅黑" panose="020B0503020204020204" charset="-122"/>
                <a:ea typeface="微软雅黑" panose="020B0503020204020204" charset="-122"/>
                <a:cs typeface="微软雅黑" panose="020B0503020204020204" charset="-122"/>
              </a:rPr>
              <a:t>年底，中科院院士潘建伟、陆朝阳教授等组成的研究团队成功构建了</a:t>
            </a:r>
            <a:r>
              <a:rPr lang="en-US" altLang="zh-CN" sz="2800" b="0" kern="0" dirty="0">
                <a:effectLst/>
                <a:latin typeface="微软雅黑" panose="020B0503020204020204" charset="-122"/>
                <a:ea typeface="微软雅黑" panose="020B0503020204020204" charset="-122"/>
                <a:cs typeface="微软雅黑" panose="020B0503020204020204" charset="-122"/>
              </a:rPr>
              <a:t>76</a:t>
            </a:r>
            <a:r>
              <a:rPr lang="zh-CN" altLang="en-US" sz="2800" b="0" kern="0" dirty="0">
                <a:effectLst/>
                <a:latin typeface="微软雅黑" panose="020B0503020204020204" charset="-122"/>
                <a:ea typeface="微软雅黑" panose="020B0503020204020204" charset="-122"/>
                <a:cs typeface="微软雅黑" panose="020B0503020204020204" charset="-122"/>
              </a:rPr>
              <a:t>个光子的量子计算原型机</a:t>
            </a:r>
            <a:r>
              <a:rPr lang="zh-CN" altLang="en-US" sz="2800" b="0" kern="0" dirty="0">
                <a:solidFill>
                  <a:srgbClr val="0070C0"/>
                </a:solidFill>
                <a:effectLst/>
                <a:latin typeface="微软雅黑" panose="020B0503020204020204" charset="-122"/>
                <a:ea typeface="微软雅黑" panose="020B0503020204020204" charset="-122"/>
                <a:cs typeface="微软雅黑" panose="020B0503020204020204" charset="-122"/>
              </a:rPr>
              <a:t>“九章”</a:t>
            </a:r>
            <a:r>
              <a:rPr lang="zh-CN" altLang="en-US" sz="2800" b="0" kern="0" dirty="0">
                <a:effectLst/>
                <a:latin typeface="微软雅黑" panose="020B0503020204020204" charset="-122"/>
                <a:ea typeface="微软雅黑" panose="020B0503020204020204" charset="-122"/>
                <a:cs typeface="微软雅黑" panose="020B0503020204020204" charset="-122"/>
              </a:rPr>
              <a:t>。</a:t>
            </a:r>
            <a:endParaRPr lang="en-US" altLang="zh-CN" sz="2800" b="0" kern="0" dirty="0">
              <a:effectLst/>
              <a:latin typeface="微软雅黑" panose="020B0503020204020204" charset="-122"/>
              <a:ea typeface="微软雅黑" panose="020B0503020204020204" charset="-122"/>
              <a:cs typeface="微软雅黑" panose="020B0503020204020204" charset="-122"/>
            </a:endParaRPr>
          </a:p>
          <a:p>
            <a:pPr eaLnBrk="1" hangingPunct="1">
              <a:lnSpc>
                <a:spcPct val="150000"/>
              </a:lnSpc>
              <a:defRPr/>
            </a:pPr>
            <a:r>
              <a:rPr lang="zh-CN" altLang="en-US" sz="2800" b="0" dirty="0">
                <a:effectLst/>
                <a:latin typeface="微软雅黑" panose="020B0503020204020204" charset="-122"/>
                <a:ea typeface="微软雅黑" panose="020B0503020204020204" charset="-122"/>
                <a:cs typeface="微软雅黑" panose="020B0503020204020204" charset="-122"/>
              </a:rPr>
              <a:t>在“高斯玻色采样”任务中，</a:t>
            </a:r>
            <a:r>
              <a:rPr lang="zh-CN" altLang="en-US" sz="2800" dirty="0">
                <a:solidFill>
                  <a:srgbClr val="0070C0"/>
                </a:solidFill>
                <a:effectLst/>
                <a:latin typeface="微软雅黑" panose="020B0503020204020204" charset="-122"/>
                <a:ea typeface="微软雅黑" panose="020B0503020204020204" charset="-122"/>
                <a:cs typeface="微软雅黑" panose="020B0503020204020204" charset="-122"/>
              </a:rPr>
              <a:t>“九章”一分钟完成的任务，超级计算机需要一亿年。</a:t>
            </a:r>
            <a:endParaRPr lang="zh-CN" altLang="en-US" sz="2800" dirty="0">
              <a:solidFill>
                <a:srgbClr val="0070C0"/>
              </a:solidFill>
              <a:effectLst/>
              <a:latin typeface="微软雅黑" panose="020B0503020204020204" charset="-122"/>
              <a:ea typeface="微软雅黑" panose="020B0503020204020204" charset="-122"/>
              <a:cs typeface="微软雅黑" panose="020B0503020204020204" charset="-122"/>
            </a:endParaRPr>
          </a:p>
        </p:txBody>
      </p:sp>
      <p:sp>
        <p:nvSpPr>
          <p:cNvPr id="21508" name="矩形 6"/>
          <p:cNvSpPr>
            <a:spLocks noChangeArrowheads="1"/>
          </p:cNvSpPr>
          <p:nvPr/>
        </p:nvSpPr>
        <p:spPr bwMode="auto">
          <a:xfrm>
            <a:off x="5003800" y="5732463"/>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1800" i="1">
                <a:latin typeface="Calibri" panose="020F0502020204030204" charset="0"/>
                <a:cs typeface="Calibri" panose="020F0502020204030204" charset="0"/>
              </a:rPr>
              <a:t>Science  18 Dec 2020:</a:t>
            </a:r>
            <a:br>
              <a:rPr lang="en-US" altLang="zh-CN" sz="1800" i="1">
                <a:latin typeface="Calibri" panose="020F0502020204030204" charset="0"/>
                <a:cs typeface="Calibri" panose="020F0502020204030204" charset="0"/>
              </a:rPr>
            </a:br>
            <a:r>
              <a:rPr lang="en-US" altLang="zh-CN" sz="1800" i="1">
                <a:latin typeface="Calibri" panose="020F0502020204030204" charset="0"/>
                <a:cs typeface="Calibri" panose="020F0502020204030204" charset="0"/>
              </a:rPr>
              <a:t>Vol. 370, Issue 6523, pp. 1460-1463</a:t>
            </a:r>
            <a:endParaRPr lang="zh-CN" altLang="en-US" sz="1800" i="1">
              <a:latin typeface="Calibri" panose="020F0502020204030204" charset="0"/>
              <a:cs typeface="Calibri" panose="020F0502020204030204" charset="0"/>
            </a:endParaRPr>
          </a:p>
        </p:txBody>
      </p:sp>
      <p:pic>
        <p:nvPicPr>
          <p:cNvPr id="21509"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39775"/>
            <a:ext cx="4224338"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矩形 9"/>
          <p:cNvSpPr>
            <a:spLocks noChangeArrowheads="1"/>
          </p:cNvSpPr>
          <p:nvPr/>
        </p:nvSpPr>
        <p:spPr bwMode="auto">
          <a:xfrm>
            <a:off x="750888" y="3244850"/>
            <a:ext cx="2722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a:t>搭建的光量子网络的图片</a:t>
            </a:r>
            <a:endParaRPr lang="zh-CN" altLang="en-US" sz="1800"/>
          </a:p>
        </p:txBody>
      </p:sp>
      <p:sp>
        <p:nvSpPr>
          <p:cNvPr id="21511" name="Rectangle 3"/>
          <p:cNvSpPr>
            <a:spLocks noGrp="1" noChangeArrowheads="1"/>
          </p:cNvSpPr>
          <p:nvPr>
            <p:ph idx="1"/>
          </p:nvPr>
        </p:nvSpPr>
        <p:spPr>
          <a:xfrm>
            <a:off x="130175" y="3933825"/>
            <a:ext cx="1611313" cy="565150"/>
          </a:xfrm>
        </p:spPr>
        <p:txBody>
          <a:bodyPr/>
          <a:lstStyle/>
          <a:p>
            <a:pPr marL="0" indent="0" eaLnBrk="1" hangingPunct="1">
              <a:buFont typeface="Wingdings" panose="05000000000000000000" pitchFamily="2" charset="2"/>
              <a:buNone/>
            </a:pPr>
            <a:r>
              <a:rPr lang="zh-CN" altLang="en-US" b="1">
                <a:effectLst/>
              </a:rPr>
              <a:t>媒体：</a:t>
            </a:r>
            <a:endParaRPr lang="en-US" altLang="zh-CN" b="1">
              <a:effectLst/>
            </a:endParaRPr>
          </a:p>
        </p:txBody>
      </p:sp>
      <p:sp>
        <p:nvSpPr>
          <p:cNvPr id="21512" name="矩形 11"/>
          <p:cNvSpPr>
            <a:spLocks noChangeArrowheads="1"/>
          </p:cNvSpPr>
          <p:nvPr/>
        </p:nvSpPr>
        <p:spPr bwMode="auto">
          <a:xfrm>
            <a:off x="182563" y="4525963"/>
            <a:ext cx="127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Sycamore </a:t>
            </a:r>
            <a:endParaRPr lang="zh-CN" altLang="en-US" sz="2000"/>
          </a:p>
        </p:txBody>
      </p:sp>
      <p:sp>
        <p:nvSpPr>
          <p:cNvPr id="13" name="矩形: 圆角 12"/>
          <p:cNvSpPr/>
          <p:nvPr/>
        </p:nvSpPr>
        <p:spPr bwMode="auto">
          <a:xfrm>
            <a:off x="53975" y="3806825"/>
            <a:ext cx="4116388" cy="293528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p>
            <a:pPr eaLnBrk="1" hangingPunct="1">
              <a:defRPr/>
            </a:pPr>
            <a:endParaRPr lang="zh-CN" altLang="en-US">
              <a:solidFill>
                <a:schemeClr val="tx1"/>
              </a:solidFill>
            </a:endParaRPr>
          </a:p>
        </p:txBody>
      </p:sp>
      <p:cxnSp>
        <p:nvCxnSpPr>
          <p:cNvPr id="15" name="直接箭头连接符 14"/>
          <p:cNvCxnSpPr>
            <a:stCxn id="21512" idx="3"/>
          </p:cNvCxnSpPr>
          <p:nvPr/>
        </p:nvCxnSpPr>
        <p:spPr bwMode="auto">
          <a:xfrm>
            <a:off x="1455738" y="4725988"/>
            <a:ext cx="884237" cy="530225"/>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1515" name="矩形 16"/>
          <p:cNvSpPr>
            <a:spLocks noChangeArrowheads="1"/>
          </p:cNvSpPr>
          <p:nvPr/>
        </p:nvSpPr>
        <p:spPr bwMode="auto">
          <a:xfrm>
            <a:off x="2324100" y="4926013"/>
            <a:ext cx="1209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Classical</a:t>
            </a:r>
            <a:endParaRPr lang="en-US" altLang="zh-CN" sz="2000">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Computer</a:t>
            </a:r>
            <a:endParaRPr lang="zh-CN" altLang="en-US" sz="2000"/>
          </a:p>
        </p:txBody>
      </p:sp>
      <p:sp>
        <p:nvSpPr>
          <p:cNvPr id="21516" name="矩形 17"/>
          <p:cNvSpPr>
            <a:spLocks noChangeArrowheads="1"/>
          </p:cNvSpPr>
          <p:nvPr/>
        </p:nvSpPr>
        <p:spPr bwMode="auto">
          <a:xfrm>
            <a:off x="293688" y="5599113"/>
            <a:ext cx="109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Jiuzhang</a:t>
            </a:r>
            <a:endParaRPr lang="zh-CN" altLang="en-US" sz="2000"/>
          </a:p>
        </p:txBody>
      </p:sp>
      <p:cxnSp>
        <p:nvCxnSpPr>
          <p:cNvPr id="19" name="直接箭头连接符 18"/>
          <p:cNvCxnSpPr/>
          <p:nvPr/>
        </p:nvCxnSpPr>
        <p:spPr bwMode="auto">
          <a:xfrm flipV="1">
            <a:off x="1479550" y="5375275"/>
            <a:ext cx="869950" cy="354013"/>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1518" name="矩形 21"/>
          <p:cNvSpPr>
            <a:spLocks noChangeArrowheads="1"/>
          </p:cNvSpPr>
          <p:nvPr/>
        </p:nvSpPr>
        <p:spPr bwMode="auto">
          <a:xfrm>
            <a:off x="1704975" y="4144963"/>
            <a:ext cx="1927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cs typeface="Times New Roman" panose="02020603050405020304" pitchFamily="18" charset="0"/>
              </a:rPr>
              <a:t>（任务</a:t>
            </a:r>
            <a:r>
              <a:rPr lang="en-US" altLang="zh-CN" sz="2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200</a:t>
            </a:r>
            <a:r>
              <a:rPr lang="zh-CN" altLang="en-US" sz="2000">
                <a:latin typeface="Times New Roman" panose="02020603050405020304" pitchFamily="18" charset="0"/>
                <a:cs typeface="Times New Roman" panose="02020603050405020304" pitchFamily="18" charset="0"/>
              </a:rPr>
              <a:t>秒</a:t>
            </a:r>
            <a:r>
              <a:rPr lang="en-US" altLang="zh-CN" sz="2000">
                <a:latin typeface="Times New Roman" panose="02020603050405020304" pitchFamily="18" charset="0"/>
                <a:cs typeface="Times New Roman" panose="02020603050405020304" pitchFamily="18" charset="0"/>
              </a:rPr>
              <a:t>~10,000</a:t>
            </a:r>
            <a:r>
              <a:rPr lang="zh-CN" altLang="en-US" sz="2000">
                <a:latin typeface="Times New Roman" panose="02020603050405020304" pitchFamily="18" charset="0"/>
                <a:cs typeface="Times New Roman" panose="02020603050405020304" pitchFamily="18" charset="0"/>
              </a:rPr>
              <a:t>年</a:t>
            </a:r>
            <a:endParaRPr lang="zh-CN" altLang="en-US" sz="2000"/>
          </a:p>
        </p:txBody>
      </p:sp>
      <p:sp>
        <p:nvSpPr>
          <p:cNvPr id="21519" name="矩形 22"/>
          <p:cNvSpPr>
            <a:spLocks noChangeArrowheads="1"/>
          </p:cNvSpPr>
          <p:nvPr/>
        </p:nvSpPr>
        <p:spPr bwMode="auto">
          <a:xfrm>
            <a:off x="220663" y="5075238"/>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cs typeface="Times New Roman" panose="02020603050405020304" pitchFamily="18" charset="0"/>
              </a:rPr>
              <a:t>快</a:t>
            </a:r>
            <a:r>
              <a:rPr lang="en-US" altLang="zh-CN" sz="2000">
                <a:latin typeface="Times New Roman" panose="02020603050405020304" pitchFamily="18" charset="0"/>
                <a:cs typeface="Times New Roman" panose="02020603050405020304" pitchFamily="18" charset="0"/>
              </a:rPr>
              <a:t>10</a:t>
            </a:r>
            <a:r>
              <a:rPr lang="zh-CN" altLang="en-US" sz="2000">
                <a:latin typeface="Times New Roman" panose="02020603050405020304" pitchFamily="18" charset="0"/>
                <a:cs typeface="Times New Roman" panose="02020603050405020304" pitchFamily="18" charset="0"/>
              </a:rPr>
              <a:t>万倍？</a:t>
            </a:r>
            <a:endParaRPr lang="en-US" altLang="zh-CN" sz="2000">
              <a:latin typeface="Times New Roman" panose="02020603050405020304" pitchFamily="18" charset="0"/>
              <a:cs typeface="Times New Roman" panose="02020603050405020304" pitchFamily="18" charset="0"/>
            </a:endParaRPr>
          </a:p>
        </p:txBody>
      </p:sp>
      <p:cxnSp>
        <p:nvCxnSpPr>
          <p:cNvPr id="24" name="直接箭头连接符 23"/>
          <p:cNvCxnSpPr>
            <a:stCxn id="21516" idx="0"/>
            <a:endCxn id="21512" idx="2"/>
          </p:cNvCxnSpPr>
          <p:nvPr/>
        </p:nvCxnSpPr>
        <p:spPr bwMode="auto">
          <a:xfrm flipH="1" flipV="1">
            <a:off x="819150" y="4926013"/>
            <a:ext cx="22225" cy="67310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1521" name="矩形 31"/>
          <p:cNvSpPr>
            <a:spLocks noChangeArrowheads="1"/>
          </p:cNvSpPr>
          <p:nvPr/>
        </p:nvSpPr>
        <p:spPr bwMode="auto">
          <a:xfrm>
            <a:off x="1806575" y="5797550"/>
            <a:ext cx="1606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cs typeface="Times New Roman" panose="02020603050405020304" pitchFamily="18" charset="0"/>
              </a:rPr>
              <a:t>（任务</a:t>
            </a:r>
            <a:r>
              <a:rPr lang="en-US" altLang="zh-CN" sz="2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200</a:t>
            </a:r>
            <a:r>
              <a:rPr lang="zh-CN" altLang="en-US" sz="2000">
                <a:latin typeface="Times New Roman" panose="02020603050405020304" pitchFamily="18" charset="0"/>
                <a:cs typeface="Times New Roman" panose="02020603050405020304" pitchFamily="18" charset="0"/>
              </a:rPr>
              <a:t>秒</a:t>
            </a:r>
            <a:r>
              <a:rPr lang="en-US" altLang="zh-CN" sz="2000">
                <a:latin typeface="Times New Roman" panose="02020603050405020304" pitchFamily="18" charset="0"/>
                <a:cs typeface="Times New Roman" panose="02020603050405020304" pitchFamily="18" charset="0"/>
              </a:rPr>
              <a:t>~6</a:t>
            </a:r>
            <a:r>
              <a:rPr lang="zh-CN" altLang="en-US" sz="2000">
                <a:latin typeface="Times New Roman" panose="02020603050405020304" pitchFamily="18" charset="0"/>
                <a:cs typeface="Times New Roman" panose="02020603050405020304" pitchFamily="18" charset="0"/>
              </a:rPr>
              <a:t>亿年</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B8D9B391-C598-4EF2-BEC2-5C2AC6B0321F}" type="slidenum">
              <a:rPr lang="zh-CN" altLang="en-US" sz="1200" smtClean="0">
                <a:latin typeface="Arial" panose="020B0604020202020204" pitchFamily="34" charset="0"/>
              </a:rPr>
            </a:fld>
            <a:endParaRPr lang="en-US" altLang="zh-CN" sz="1200">
              <a:latin typeface="Arial" panose="020B0604020202020204" pitchFamily="34" charset="0"/>
            </a:endParaRPr>
          </a:p>
        </p:txBody>
      </p:sp>
      <p:sp>
        <p:nvSpPr>
          <p:cNvPr id="23555" name="Rectangle 3"/>
          <p:cNvSpPr>
            <a:spLocks noGrp="1" noChangeArrowheads="1"/>
          </p:cNvSpPr>
          <p:nvPr>
            <p:ph idx="1"/>
          </p:nvPr>
        </p:nvSpPr>
        <p:spPr>
          <a:xfrm>
            <a:off x="402590" y="690880"/>
            <a:ext cx="1584325" cy="649288"/>
          </a:xfrm>
        </p:spPr>
        <p:txBody>
          <a:bodyPr/>
          <a:lstStyle/>
          <a:p>
            <a:pPr marL="0" indent="0" eaLnBrk="1" hangingPunct="1">
              <a:buNone/>
            </a:pPr>
            <a:r>
              <a:rPr lang="zh-CN" altLang="en-US">
                <a:solidFill>
                  <a:srgbClr val="0070C0"/>
                </a:solidFill>
                <a:effectLst/>
                <a:latin typeface="微软雅黑" panose="020B0503020204020204" charset="-122"/>
                <a:ea typeface="微软雅黑" panose="020B0503020204020204" charset="-122"/>
              </a:rPr>
              <a:t>启发</a:t>
            </a:r>
            <a:endParaRPr lang="zh-CN" altLang="en-US">
              <a:solidFill>
                <a:srgbClr val="0070C0"/>
              </a:solidFill>
              <a:effectLst/>
              <a:latin typeface="微软雅黑" panose="020B0503020204020204" charset="-122"/>
              <a:ea typeface="微软雅黑" panose="020B0503020204020204" charset="-122"/>
            </a:endParaRPr>
          </a:p>
        </p:txBody>
      </p:sp>
      <p:sp>
        <p:nvSpPr>
          <p:cNvPr id="7" name="Rectangle 3"/>
          <p:cNvSpPr txBox="1">
            <a:spLocks noChangeArrowheads="1"/>
          </p:cNvSpPr>
          <p:nvPr/>
        </p:nvSpPr>
        <p:spPr bwMode="auto">
          <a:xfrm>
            <a:off x="611188" y="1412875"/>
            <a:ext cx="8229600" cy="4752975"/>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a:lnSpc>
                <a:spcPct val="150000"/>
              </a:lnSpc>
              <a:defRPr/>
            </a:pPr>
            <a:r>
              <a:rPr lang="zh-CN" altLang="en-US" sz="2400" b="0">
                <a:effectLst/>
                <a:latin typeface="微软雅黑" panose="020B0503020204020204" charset="-122"/>
                <a:ea typeface="微软雅黑" panose="020B0503020204020204" charset="-122"/>
                <a:sym typeface="+mn-ea"/>
              </a:rPr>
              <a:t>相比于通用计算机，量子计算机像更是一种专用计算机。在执行某种专门任务的时候可能需要专门的硬件设计，专门的量子算法</a:t>
            </a:r>
            <a:endParaRPr lang="zh-CN" altLang="en-US" sz="2400" b="0" dirty="0">
              <a:effectLst/>
              <a:latin typeface="微软雅黑" panose="020B0503020204020204" charset="-122"/>
              <a:ea typeface="微软雅黑" panose="020B0503020204020204" charset="-122"/>
              <a:cs typeface="微软雅黑" panose="020B0503020204020204" charset="-122"/>
            </a:endParaRPr>
          </a:p>
          <a:p>
            <a:pPr>
              <a:lnSpc>
                <a:spcPct val="150000"/>
              </a:lnSpc>
              <a:defRPr/>
            </a:pPr>
            <a:r>
              <a:rPr lang="zh-CN" altLang="en-US" sz="2400" b="0" dirty="0">
                <a:effectLst/>
                <a:latin typeface="微软雅黑" panose="020B0503020204020204" charset="-122"/>
                <a:ea typeface="微软雅黑" panose="020B0503020204020204" charset="-122"/>
                <a:cs typeface="微软雅黑" panose="020B0503020204020204" charset="-122"/>
              </a:rPr>
              <a:t>在当前通用</a:t>
            </a:r>
            <a:r>
              <a:rPr lang="en-US" altLang="zh-CN" sz="2400" b="0" dirty="0">
                <a:effectLst/>
                <a:latin typeface="微软雅黑" panose="020B0503020204020204" charset="-122"/>
                <a:ea typeface="微软雅黑" panose="020B0503020204020204" charset="-122"/>
                <a:cs typeface="微软雅黑" panose="020B0503020204020204" charset="-122"/>
              </a:rPr>
              <a:t>CPU</a:t>
            </a:r>
            <a:r>
              <a:rPr lang="zh-CN" altLang="en-US" sz="2400" b="0" dirty="0">
                <a:effectLst/>
                <a:latin typeface="微软雅黑" panose="020B0503020204020204" charset="-122"/>
                <a:ea typeface="微软雅黑" panose="020B0503020204020204" charset="-122"/>
                <a:cs typeface="微软雅黑" panose="020B0503020204020204" charset="-122"/>
              </a:rPr>
              <a:t>已经面临物理极限情况下，通过普通的堆叠很难产生数量级的性能提升；需要开辟新的道路，在此基础上又要</a:t>
            </a:r>
            <a:r>
              <a:rPr lang="en-US" altLang="zh-CN" sz="2400" b="0" dirty="0">
                <a:effectLst/>
                <a:latin typeface="微软雅黑" panose="020B0503020204020204" charset="-122"/>
                <a:ea typeface="微软雅黑" panose="020B0503020204020204" charset="-122"/>
                <a:cs typeface="微软雅黑" panose="020B0503020204020204" charset="-122"/>
              </a:rPr>
              <a:t>Trade-off</a:t>
            </a:r>
            <a:r>
              <a:rPr lang="zh-CN" altLang="en-US" sz="2400" b="0" dirty="0">
                <a:effectLst/>
                <a:latin typeface="微软雅黑" panose="020B0503020204020204" charset="-122"/>
                <a:ea typeface="微软雅黑" panose="020B0503020204020204" charset="-122"/>
                <a:cs typeface="微软雅黑" panose="020B0503020204020204" charset="-122"/>
              </a:rPr>
              <a:t>（</a:t>
            </a:r>
            <a:r>
              <a:rPr lang="zh-CN" altLang="en-US" sz="2400" b="0" dirty="0">
                <a:effectLst/>
                <a:latin typeface="微软雅黑" panose="020B0503020204020204" charset="-122"/>
                <a:ea typeface="微软雅黑" panose="020B0503020204020204" charset="-122"/>
                <a:cs typeface="微软雅黑" panose="020B0503020204020204" charset="-122"/>
                <a:sym typeface="Wingdings" panose="05000000000000000000" pitchFamily="2" charset="2"/>
              </a:rPr>
              <a:t>效率、能耗、计算极限 ）。</a:t>
            </a:r>
            <a:endParaRPr lang="en-US" altLang="zh-CN" sz="2400" b="0" dirty="0">
              <a:effectLst/>
              <a:latin typeface="微软雅黑" panose="020B0503020204020204" charset="-122"/>
              <a:ea typeface="微软雅黑" panose="020B0503020204020204" charset="-122"/>
              <a:cs typeface="微软雅黑" panose="020B0503020204020204" charset="-122"/>
            </a:endParaRPr>
          </a:p>
          <a:p>
            <a:pPr>
              <a:lnSpc>
                <a:spcPct val="150000"/>
              </a:lnSpc>
              <a:defRPr/>
            </a:pPr>
            <a:r>
              <a:rPr lang="zh-CN" altLang="en-US" sz="2400" b="0" dirty="0">
                <a:effectLst/>
                <a:latin typeface="微软雅黑" panose="020B0503020204020204" charset="-122"/>
                <a:ea typeface="微软雅黑" panose="020B0503020204020204" charset="-122"/>
                <a:cs typeface="微软雅黑" panose="020B0503020204020204" charset="-122"/>
              </a:rPr>
              <a:t>未来发展：量子计算算法？量子计算硬件？量子计算对于其他领域的影响（优化、机器学习，材料科学）？</a:t>
            </a:r>
            <a:endParaRPr lang="zh-CN" altLang="en-US" sz="2400" b="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noChangeArrowheads="1"/>
          </p:cNvSpPr>
          <p:nvPr>
            <p:ph type="sldNum" sz="quarter" idx="11"/>
          </p:nvPr>
        </p:nvSpPr>
        <p:spPr>
          <a:xfrm>
            <a:off x="65532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fld id="{D04F6A47-0E02-4611-85D2-A8EAB565F100}" type="slidenum">
              <a:rPr lang="zh-CN" altLang="en-US" smtClean="0">
                <a:latin typeface="Arial" panose="020B0604020202020204" pitchFamily="34" charset="0"/>
              </a:rPr>
            </a:fld>
            <a:endParaRPr lang="en-US" altLang="zh-CN" dirty="0">
              <a:latin typeface="Arial" panose="020B0604020202020204" pitchFamily="34" charset="0"/>
            </a:endParaRPr>
          </a:p>
        </p:txBody>
      </p:sp>
      <p:sp>
        <p:nvSpPr>
          <p:cNvPr id="5" name="Rectangle 3"/>
          <p:cNvSpPr txBox="1">
            <a:spLocks noChangeArrowheads="1"/>
          </p:cNvSpPr>
          <p:nvPr/>
        </p:nvSpPr>
        <p:spPr bwMode="auto">
          <a:xfrm>
            <a:off x="479425" y="765175"/>
            <a:ext cx="8229600" cy="4103688"/>
          </a:xfrm>
          <a:prstGeom prst="rect">
            <a:avLst/>
          </a:prstGeom>
          <a:noFill/>
          <a:ln w="9525">
            <a:noFill/>
            <a:miter lim="800000"/>
          </a:ln>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a:lstStyle>
          <a:p>
            <a:pPr>
              <a:lnSpc>
                <a:spcPct val="150000"/>
              </a:lnSpc>
              <a:defRPr/>
            </a:pPr>
            <a:r>
              <a:rPr lang="en-US" altLang="zh-CN" sz="2800" dirty="0">
                <a:solidFill>
                  <a:srgbClr val="0070C0"/>
                </a:solidFill>
                <a:effectLst/>
                <a:latin typeface="微软雅黑" panose="020B0503020204020204" charset="-122"/>
                <a:ea typeface="微软雅黑" panose="020B0503020204020204" charset="-122"/>
                <a:cs typeface="微软雅黑" panose="020B0503020204020204" charset="-122"/>
              </a:rPr>
              <a:t>Addiction</a:t>
            </a:r>
            <a:r>
              <a:rPr lang="zh-CN" altLang="en-US" sz="2800" dirty="0">
                <a:solidFill>
                  <a:srgbClr val="0070C0"/>
                </a:solidFill>
                <a:effectLst/>
                <a:latin typeface="微软雅黑" panose="020B0503020204020204" charset="-122"/>
                <a:ea typeface="微软雅黑" panose="020B0503020204020204" charset="-122"/>
                <a:cs typeface="微软雅黑" panose="020B0503020204020204" charset="-122"/>
              </a:rPr>
              <a:t>：目前已经有文章将机器学习的算法框架放到量子计算机里做一个对应，比如量子卷积神经网络把局部量子门操作看成卷积层，测量看成池化层。量子强化学习把深度量子线路对应成深度神经网络来参数化生成器和判别器，并通过二分测量来实现二分类。</a:t>
            </a:r>
            <a:endParaRPr lang="zh-CN" altLang="en-US" sz="2800" dirty="0">
              <a:solidFill>
                <a:srgbClr val="0070C0"/>
              </a:solidFill>
              <a:effectLst/>
              <a:latin typeface="微软雅黑" panose="020B0503020204020204" charset="-122"/>
              <a:ea typeface="微软雅黑" panose="020B0503020204020204" charset="-122"/>
              <a:cs typeface="微软雅黑" panose="020B0503020204020204" charset="-122"/>
            </a:endParaRPr>
          </a:p>
        </p:txBody>
      </p:sp>
      <p:sp>
        <p:nvSpPr>
          <p:cNvPr id="25604" name="矩形 6"/>
          <p:cNvSpPr>
            <a:spLocks noChangeArrowheads="1"/>
          </p:cNvSpPr>
          <p:nvPr/>
        </p:nvSpPr>
        <p:spPr bwMode="auto">
          <a:xfrm>
            <a:off x="3780155" y="5108575"/>
            <a:ext cx="50292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i="1" dirty="0">
                <a:latin typeface="微软雅黑" panose="020B0503020204020204" charset="-122"/>
                <a:ea typeface="微软雅黑" panose="020B0503020204020204" charset="-122"/>
                <a:cs typeface="微软雅黑" panose="020B0503020204020204" charset="-122"/>
              </a:rPr>
              <a:t>文章列表：</a:t>
            </a:r>
            <a:endParaRPr lang="en-US" altLang="zh-CN" sz="1800" i="1" dirty="0">
              <a:latin typeface="微软雅黑" panose="020B0503020204020204" charset="-122"/>
              <a:ea typeface="微软雅黑" panose="020B0503020204020204" charset="-122"/>
              <a:cs typeface="微软雅黑" panose="020B0503020204020204" charset="-122"/>
            </a:endParaRPr>
          </a:p>
          <a:p>
            <a:pPr eaLnBrk="1" hangingPunct="1">
              <a:spcBef>
                <a:spcPct val="0"/>
              </a:spcBef>
              <a:buClrTx/>
              <a:buSzTx/>
              <a:buFontTx/>
              <a:buNone/>
            </a:pPr>
            <a:r>
              <a:rPr lang="en-US" altLang="zh-CN" sz="1800" i="1" dirty="0">
                <a:latin typeface="微软雅黑" panose="020B0503020204020204" charset="-122"/>
                <a:ea typeface="微软雅黑" panose="020B0503020204020204" charset="-122"/>
                <a:cs typeface="微软雅黑" panose="020B0503020204020204" charset="-122"/>
              </a:rPr>
              <a:t>Quantum Convolutional Neural Networks</a:t>
            </a:r>
            <a:endParaRPr lang="en-US" altLang="zh-CN" sz="1800" i="1" dirty="0">
              <a:latin typeface="微软雅黑" panose="020B0503020204020204" charset="-122"/>
              <a:ea typeface="微软雅黑" panose="020B0503020204020204" charset="-122"/>
              <a:cs typeface="微软雅黑" panose="020B0503020204020204" charset="-122"/>
            </a:endParaRPr>
          </a:p>
          <a:p>
            <a:pPr eaLnBrk="1" hangingPunct="1">
              <a:spcBef>
                <a:spcPct val="0"/>
              </a:spcBef>
              <a:buClrTx/>
              <a:buSzTx/>
              <a:buFontTx/>
              <a:buNone/>
            </a:pPr>
            <a:r>
              <a:rPr lang="en-US" altLang="zh-CN" sz="1800" i="1" dirty="0">
                <a:latin typeface="微软雅黑" panose="020B0503020204020204" charset="-122"/>
                <a:ea typeface="微软雅黑" panose="020B0503020204020204" charset="-122"/>
                <a:cs typeface="微软雅黑" panose="020B0503020204020204" charset="-122"/>
              </a:rPr>
              <a:t>Quantum generative adversarial networks</a:t>
            </a:r>
            <a:endParaRPr lang="en-US" altLang="zh-CN" sz="1800" i="1" dirty="0">
              <a:latin typeface="微软雅黑" panose="020B0503020204020204" charset="-122"/>
              <a:ea typeface="微软雅黑" panose="020B0503020204020204" charset="-122"/>
              <a:cs typeface="微软雅黑" panose="020B0503020204020204" charset="-122"/>
            </a:endParaRPr>
          </a:p>
          <a:p>
            <a:pPr eaLnBrk="1" hangingPunct="1">
              <a:spcBef>
                <a:spcPct val="0"/>
              </a:spcBef>
              <a:buClrTx/>
              <a:buSzTx/>
              <a:buFontTx/>
              <a:buNone/>
            </a:pPr>
            <a:r>
              <a:rPr lang="en-US" altLang="zh-CN" sz="1800" i="1" dirty="0">
                <a:latin typeface="微软雅黑" panose="020B0503020204020204" charset="-122"/>
                <a:ea typeface="微软雅黑" panose="020B0503020204020204" charset="-122"/>
                <a:cs typeface="微软雅黑" panose="020B0503020204020204" charset="-122"/>
              </a:rPr>
              <a:t>Quantum generative adversarial learning</a:t>
            </a:r>
            <a:endParaRPr lang="zh-CN" altLang="en-US" sz="1800" i="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4896891"/>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1.2  </a:t>
            </a:r>
            <a:r>
              <a:rPr lang="zh-CN" altLang="en-US" sz="2800" b="1" kern="0" dirty="0">
                <a:solidFill>
                  <a:srgbClr val="003FFF"/>
                </a:solidFill>
                <a:latin typeface="Comic Sans MS" panose="030F0702030302020204" pitchFamily="66" charset="0"/>
                <a:ea typeface="+mn-ea"/>
              </a:rPr>
              <a:t>计算机的分类</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rPr>
              <a:t>1.10  </a:t>
            </a:r>
            <a:r>
              <a:rPr lang="zh-CN" altLang="en-US" sz="2800" b="1" kern="0" dirty="0">
                <a:solidFill>
                  <a:srgbClr val="000000"/>
                </a:solidFill>
                <a:latin typeface="+mn-ea"/>
                <a:ea typeface="+mn-ea"/>
              </a:rPr>
              <a:t>综合：性能和性价比</a:t>
            </a:r>
            <a:endParaRPr lang="en-US" altLang="zh-CN" sz="2800" b="1" kern="0" dirty="0">
              <a:solidFill>
                <a:srgbClr val="000000"/>
              </a:solidFill>
              <a:latin typeface="+mn-ea"/>
              <a:ea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9"/>
          <p:cNvCxnSpPr/>
          <p:nvPr/>
        </p:nvCxnSpPr>
        <p:spPr>
          <a:xfrm>
            <a:off x="750888" y="1196975"/>
            <a:ext cx="8143924" cy="0"/>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1238" y="476250"/>
            <a:ext cx="3055937" cy="585788"/>
          </a:xfrm>
          <a:prstGeom prst="rect">
            <a:avLst/>
          </a:prstGeom>
          <a:noFill/>
        </p:spPr>
        <p:txBody>
          <a:bodyPr>
            <a:spAutoFit/>
          </a:bodyPr>
          <a:lstStyle/>
          <a:p>
            <a:pPr eaLnBrk="1" hangingPunct="1">
              <a:defRPr/>
            </a:pPr>
            <a:r>
              <a:rPr lang="zh-CN" altLang="en-US" sz="3200" dirty="0" smtClean="0">
                <a:solidFill>
                  <a:srgbClr val="000000"/>
                </a:solidFill>
                <a:latin typeface="华文中宋" panose="02010600040101010101" pitchFamily="2" charset="-122"/>
                <a:ea typeface="华文中宋" panose="02010600040101010101" pitchFamily="2" charset="-122"/>
              </a:rPr>
              <a:t>参考书</a:t>
            </a:r>
            <a:endParaRPr lang="zh-CN" sz="3200" b="1" dirty="0">
              <a:solidFill>
                <a:srgbClr val="000000"/>
              </a:solidFill>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0888" y="1333499"/>
            <a:ext cx="3533080" cy="513529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158" y="1331388"/>
            <a:ext cx="3646550" cy="5155817"/>
          </a:xfrm>
          <a:prstGeom prst="rect">
            <a:avLst/>
          </a:prstGeom>
        </p:spPr>
      </p:pic>
    </p:spTree>
    <p:custDataLst>
      <p:tags r:id="rId3"/>
    </p:custData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5"/>
          <p:cNvSpPr txBox="1">
            <a:spLocks noChangeArrowheads="1"/>
          </p:cNvSpPr>
          <p:nvPr/>
        </p:nvSpPr>
        <p:spPr bwMode="auto">
          <a:xfrm>
            <a:off x="-215900" y="1189038"/>
            <a:ext cx="9359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dirty="0">
                <a:solidFill>
                  <a:srgbClr val="003FFF"/>
                </a:solidFill>
                <a:latin typeface="Arial" panose="020B0604020202020204" pitchFamily="34" charset="0"/>
              </a:rPr>
              <a:t>      一、</a:t>
            </a:r>
            <a:r>
              <a:rPr lang="en-US" altLang="zh-CN" sz="2400" b="1" dirty="0">
                <a:solidFill>
                  <a:srgbClr val="003FFF"/>
                </a:solidFill>
                <a:latin typeface="Arial" panose="020B0604020202020204" pitchFamily="34" charset="0"/>
              </a:rPr>
              <a:t>Flynn’s </a:t>
            </a:r>
            <a:r>
              <a:rPr lang="zh-CN" altLang="en-US" sz="2400" b="1" dirty="0">
                <a:solidFill>
                  <a:srgbClr val="003FFF"/>
                </a:solidFill>
                <a:latin typeface="Arial" panose="020B0604020202020204" pitchFamily="34" charset="0"/>
              </a:rPr>
              <a:t>分类：</a:t>
            </a:r>
            <a:r>
              <a:rPr lang="zh-CN" altLang="en-US" sz="2400" b="1" dirty="0">
                <a:solidFill>
                  <a:srgbClr val="0000FF"/>
                </a:solidFill>
                <a:latin typeface="Arial" panose="020B0604020202020204" pitchFamily="34" charset="0"/>
              </a:rPr>
              <a:t>基于</a:t>
            </a:r>
            <a:r>
              <a:rPr lang="zh-CN" altLang="en-US" sz="2400" b="1" dirty="0">
                <a:solidFill>
                  <a:srgbClr val="FF0000"/>
                </a:solidFill>
                <a:latin typeface="Arial" panose="020B0604020202020204" pitchFamily="34" charset="0"/>
              </a:rPr>
              <a:t>指令流</a:t>
            </a:r>
            <a:r>
              <a:rPr lang="zh-CN" altLang="en-US" sz="2400" b="1" dirty="0">
                <a:solidFill>
                  <a:srgbClr val="0000FF"/>
                </a:solidFill>
                <a:latin typeface="Arial" panose="020B0604020202020204" pitchFamily="34" charset="0"/>
              </a:rPr>
              <a:t>和</a:t>
            </a:r>
            <a:r>
              <a:rPr lang="zh-CN" altLang="en-US" sz="2400" b="1" dirty="0">
                <a:solidFill>
                  <a:srgbClr val="FF0000"/>
                </a:solidFill>
                <a:latin typeface="Arial" panose="020B0604020202020204" pitchFamily="34" charset="0"/>
              </a:rPr>
              <a:t>数据流数量</a:t>
            </a:r>
            <a:r>
              <a:rPr lang="zh-CN" altLang="en-US" sz="2400" b="1" dirty="0">
                <a:solidFill>
                  <a:srgbClr val="0000FF"/>
                </a:solidFill>
                <a:latin typeface="Arial" panose="020B0604020202020204" pitchFamily="34" charset="0"/>
              </a:rPr>
              <a:t>的计算机结构分类</a:t>
            </a:r>
            <a:endParaRPr lang="en-US" altLang="zh-CN" sz="2400" dirty="0">
              <a:solidFill>
                <a:srgbClr val="0000FF"/>
              </a:solidFill>
              <a:latin typeface="Arial" panose="020B0604020202020204" pitchFamily="34" charset="0"/>
            </a:endParaRPr>
          </a:p>
        </p:txBody>
      </p:sp>
      <p:sp>
        <p:nvSpPr>
          <p:cNvPr id="7" name="Rectangle 2"/>
          <p:cNvSpPr>
            <a:spLocks noGrp="1" noChangeArrowheads="1"/>
          </p:cNvSpPr>
          <p:nvPr>
            <p:ph type="title"/>
          </p:nvPr>
        </p:nvSpPr>
        <p:spPr>
          <a:xfrm>
            <a:off x="357188" y="142875"/>
            <a:ext cx="8229600" cy="928688"/>
          </a:xfrm>
        </p:spPr>
        <p:txBody>
          <a:bodyPr/>
          <a:lstStyle/>
          <a:p>
            <a:pPr eaLnBrk="1" hangingPunct="1">
              <a:defRPr/>
            </a:pPr>
            <a:r>
              <a:rPr lang="en-US" altLang="zh-CN" sz="3600" dirty="0" smtClean="0">
                <a:solidFill>
                  <a:srgbClr val="1A1A00"/>
                </a:solidFill>
              </a:rPr>
              <a:t>1.2  </a:t>
            </a:r>
            <a:r>
              <a:rPr lang="zh-CN" altLang="en-US" sz="3600" dirty="0" smtClean="0">
                <a:solidFill>
                  <a:srgbClr val="1A1A00"/>
                </a:solidFill>
              </a:rPr>
              <a:t>计算机分类</a:t>
            </a:r>
            <a:endParaRPr lang="en-US" altLang="zh-CN" sz="3600" dirty="0" smtClean="0">
              <a:solidFill>
                <a:srgbClr val="1A1A00"/>
              </a:solidFill>
            </a:endParaRPr>
          </a:p>
        </p:txBody>
      </p:sp>
      <p:sp>
        <p:nvSpPr>
          <p:cNvPr id="2" name="矩形 1"/>
          <p:cNvSpPr/>
          <p:nvPr/>
        </p:nvSpPr>
        <p:spPr>
          <a:xfrm>
            <a:off x="971600" y="1814793"/>
            <a:ext cx="7992888" cy="3139321"/>
          </a:xfrm>
          <a:prstGeom prst="rect">
            <a:avLst/>
          </a:prstGeom>
        </p:spPr>
        <p:txBody>
          <a:bodyPr wrap="square">
            <a:spAutoFit/>
          </a:bodyPr>
          <a:lstStyle/>
          <a:p>
            <a:pPr eaLnBrk="1" hangingPunct="1">
              <a:lnSpc>
                <a:spcPct val="90000"/>
              </a:lnSpc>
            </a:pPr>
            <a:r>
              <a:rPr lang="en-US" altLang="zh-CN" sz="2400" dirty="0">
                <a:solidFill>
                  <a:srgbClr val="000000"/>
                </a:solidFill>
              </a:rPr>
              <a:t>Single instruction stream, single data stream (SISD)</a:t>
            </a:r>
            <a:endParaRPr lang="en-US" altLang="zh-CN" sz="2400" dirty="0">
              <a:solidFill>
                <a:srgbClr val="FFFFFF"/>
              </a:solidFill>
            </a:endParaRPr>
          </a:p>
          <a:p>
            <a:pPr eaLnBrk="1" hangingPunct="1">
              <a:lnSpc>
                <a:spcPct val="90000"/>
              </a:lnSpc>
            </a:pPr>
            <a:endParaRPr lang="en-US" altLang="zh-CN" sz="2400" dirty="0">
              <a:solidFill>
                <a:srgbClr val="000000"/>
              </a:solidFill>
            </a:endParaRPr>
          </a:p>
          <a:p>
            <a:pPr eaLnBrk="1" hangingPunct="1">
              <a:lnSpc>
                <a:spcPct val="90000"/>
              </a:lnSpc>
            </a:pPr>
            <a:r>
              <a:rPr lang="en-US" altLang="zh-CN" sz="2400" dirty="0">
                <a:solidFill>
                  <a:srgbClr val="000000"/>
                </a:solidFill>
              </a:rPr>
              <a:t>Single instruction stream, multiple data streams (SIMD)</a:t>
            </a:r>
            <a:endParaRPr lang="en-US" altLang="zh-CN" sz="2400" dirty="0">
              <a:solidFill>
                <a:srgbClr val="FFFFFF"/>
              </a:solidFill>
            </a:endParaRPr>
          </a:p>
          <a:p>
            <a:pPr lvl="1" eaLnBrk="1" hangingPunct="1">
              <a:lnSpc>
                <a:spcPct val="90000"/>
              </a:lnSpc>
            </a:pPr>
            <a:r>
              <a:rPr lang="en-US" altLang="zh-CN" sz="2000" dirty="0" smtClean="0">
                <a:solidFill>
                  <a:srgbClr val="000000"/>
                </a:solidFill>
              </a:rPr>
              <a:t>Multimedia </a:t>
            </a:r>
            <a:r>
              <a:rPr lang="en-US" altLang="zh-CN" sz="2000" dirty="0">
                <a:solidFill>
                  <a:srgbClr val="000000"/>
                </a:solidFill>
              </a:rPr>
              <a:t>extensions</a:t>
            </a:r>
            <a:endParaRPr lang="en-US" altLang="zh-CN" sz="2000" dirty="0">
              <a:solidFill>
                <a:srgbClr val="FFFFFF"/>
              </a:solidFill>
            </a:endParaRPr>
          </a:p>
          <a:p>
            <a:pPr lvl="1" eaLnBrk="1" hangingPunct="1">
              <a:lnSpc>
                <a:spcPct val="90000"/>
              </a:lnSpc>
            </a:pPr>
            <a:r>
              <a:rPr lang="en-US" altLang="zh-CN" sz="2000" dirty="0">
                <a:solidFill>
                  <a:srgbClr val="000000"/>
                </a:solidFill>
              </a:rPr>
              <a:t>Graphics processor units</a:t>
            </a:r>
            <a:endParaRPr lang="en-US" altLang="zh-CN" sz="2000" dirty="0">
              <a:solidFill>
                <a:srgbClr val="FFFFFF"/>
              </a:solidFill>
            </a:endParaRPr>
          </a:p>
          <a:p>
            <a:pPr lvl="1" eaLnBrk="1" hangingPunct="1">
              <a:lnSpc>
                <a:spcPct val="90000"/>
              </a:lnSpc>
            </a:pPr>
            <a:endParaRPr lang="en-US" altLang="zh-CN" sz="2000" dirty="0">
              <a:solidFill>
                <a:srgbClr val="000000"/>
              </a:solidFill>
            </a:endParaRPr>
          </a:p>
          <a:p>
            <a:pPr eaLnBrk="1" hangingPunct="1">
              <a:lnSpc>
                <a:spcPct val="90000"/>
              </a:lnSpc>
            </a:pPr>
            <a:r>
              <a:rPr lang="en-US" altLang="zh-CN" sz="2400" dirty="0">
                <a:solidFill>
                  <a:srgbClr val="000000"/>
                </a:solidFill>
              </a:rPr>
              <a:t>Multiple instruction streams, single data stream (MISD)</a:t>
            </a:r>
            <a:endParaRPr lang="en-US" altLang="zh-CN" sz="2400" dirty="0">
              <a:solidFill>
                <a:srgbClr val="FFFFFF"/>
              </a:solidFill>
            </a:endParaRPr>
          </a:p>
          <a:p>
            <a:pPr lvl="1" eaLnBrk="1" hangingPunct="1">
              <a:lnSpc>
                <a:spcPct val="90000"/>
              </a:lnSpc>
            </a:pPr>
            <a:r>
              <a:rPr lang="en-US" altLang="zh-CN" sz="2000" dirty="0">
                <a:solidFill>
                  <a:srgbClr val="000000"/>
                </a:solidFill>
              </a:rPr>
              <a:t>No commercial implementation</a:t>
            </a:r>
            <a:endParaRPr lang="en-US" altLang="zh-CN" sz="2000" dirty="0">
              <a:solidFill>
                <a:srgbClr val="FFFFFF"/>
              </a:solidFill>
            </a:endParaRPr>
          </a:p>
          <a:p>
            <a:pPr lvl="1" eaLnBrk="1" hangingPunct="1">
              <a:lnSpc>
                <a:spcPct val="90000"/>
              </a:lnSpc>
            </a:pPr>
            <a:endParaRPr lang="en-US" altLang="zh-CN" sz="2000" dirty="0">
              <a:solidFill>
                <a:srgbClr val="000000"/>
              </a:solidFill>
            </a:endParaRPr>
          </a:p>
          <a:p>
            <a:pPr eaLnBrk="1" hangingPunct="1">
              <a:lnSpc>
                <a:spcPct val="90000"/>
              </a:lnSpc>
            </a:pPr>
            <a:r>
              <a:rPr lang="en-US" altLang="zh-CN" sz="2400" dirty="0">
                <a:solidFill>
                  <a:srgbClr val="000000"/>
                </a:solidFill>
              </a:rPr>
              <a:t>Multiple instruction streams, multiple data streams (MIMD)</a:t>
            </a:r>
            <a:endParaRPr lang="en-US" altLang="zh-CN" sz="2400" dirty="0">
              <a:solidFill>
                <a:srgbClr val="000000"/>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1143000" y="142875"/>
            <a:ext cx="7100888" cy="766763"/>
          </a:xfrm>
        </p:spPr>
        <p:txBody>
          <a:bodyPr/>
          <a:lstStyle/>
          <a:p>
            <a:pPr eaLnBrk="1" hangingPunct="1">
              <a:defRPr/>
            </a:pPr>
            <a:r>
              <a:rPr lang="en-US" altLang="zh-CN" dirty="0" smtClean="0">
                <a:solidFill>
                  <a:srgbClr val="1A1A00"/>
                </a:solidFill>
              </a:rPr>
              <a:t>SISD </a:t>
            </a:r>
            <a:endParaRPr lang="en-US" altLang="zh-CN" dirty="0" smtClean="0">
              <a:solidFill>
                <a:srgbClr val="1A1A00"/>
              </a:solidFill>
            </a:endParaRPr>
          </a:p>
        </p:txBody>
      </p:sp>
      <p:sp>
        <p:nvSpPr>
          <p:cNvPr id="120835" name="Rectangle 3"/>
          <p:cNvSpPr>
            <a:spLocks noGrp="1" noChangeArrowheads="1"/>
          </p:cNvSpPr>
          <p:nvPr>
            <p:ph idx="1"/>
          </p:nvPr>
        </p:nvSpPr>
        <p:spPr>
          <a:xfrm>
            <a:off x="250825" y="822325"/>
            <a:ext cx="8496300" cy="3527425"/>
          </a:xfrm>
        </p:spPr>
        <p:txBody>
          <a:bodyPr/>
          <a:lstStyle/>
          <a:p>
            <a:pPr eaLnBrk="1" hangingPunct="1">
              <a:lnSpc>
                <a:spcPct val="80000"/>
              </a:lnSpc>
              <a:defRPr/>
            </a:pPr>
            <a:r>
              <a:rPr lang="zh-CN" altLang="en-US" sz="2800" b="1" dirty="0" smtClean="0">
                <a:solidFill>
                  <a:srgbClr val="0000FF"/>
                </a:solidFill>
              </a:rPr>
              <a:t>串行计算机</a:t>
            </a:r>
            <a:endParaRPr lang="en-US" altLang="zh-CN" sz="2800" b="1" dirty="0" smtClean="0">
              <a:solidFill>
                <a:srgbClr val="FFFF00"/>
              </a:solidFill>
            </a:endParaRPr>
          </a:p>
          <a:p>
            <a:pPr eaLnBrk="1" hangingPunct="1">
              <a:lnSpc>
                <a:spcPct val="80000"/>
              </a:lnSpc>
              <a:defRPr/>
            </a:pPr>
            <a:r>
              <a:rPr lang="en-US" altLang="zh-CN" sz="2800" b="1" dirty="0" smtClean="0">
                <a:solidFill>
                  <a:srgbClr val="003FFF"/>
                </a:solidFill>
              </a:rPr>
              <a:t>Single instruction:</a:t>
            </a:r>
            <a:r>
              <a:rPr lang="zh-CN" altLang="en-US" sz="2400" b="1" dirty="0" smtClean="0">
                <a:solidFill>
                  <a:srgbClr val="000000"/>
                </a:solidFill>
              </a:rPr>
              <a:t>在任一时钟周期只有单个指令流在</a:t>
            </a:r>
            <a:r>
              <a:rPr lang="en-US" altLang="zh-CN" sz="2400" b="1" dirty="0" smtClean="0">
                <a:solidFill>
                  <a:srgbClr val="000000"/>
                </a:solidFill>
              </a:rPr>
              <a:t>CPU</a:t>
            </a:r>
            <a:r>
              <a:rPr lang="zh-CN" altLang="en-US" sz="2400" b="1" dirty="0" smtClean="0">
                <a:solidFill>
                  <a:srgbClr val="000000"/>
                </a:solidFill>
              </a:rPr>
              <a:t>执行</a:t>
            </a:r>
            <a:endParaRPr lang="en-US" altLang="zh-CN" sz="2800" b="1" dirty="0" smtClean="0">
              <a:solidFill>
                <a:srgbClr val="FFFFFF"/>
              </a:solidFill>
            </a:endParaRPr>
          </a:p>
          <a:p>
            <a:pPr eaLnBrk="1" hangingPunct="1">
              <a:lnSpc>
                <a:spcPct val="80000"/>
              </a:lnSpc>
              <a:defRPr/>
            </a:pPr>
            <a:r>
              <a:rPr lang="en-US" altLang="zh-CN" sz="2800" b="1" dirty="0" smtClean="0">
                <a:solidFill>
                  <a:srgbClr val="003FFF"/>
                </a:solidFill>
              </a:rPr>
              <a:t>Single data:</a:t>
            </a:r>
            <a:r>
              <a:rPr lang="zh-CN" altLang="en-US" sz="2400" b="1" dirty="0" smtClean="0">
                <a:solidFill>
                  <a:srgbClr val="000000"/>
                </a:solidFill>
              </a:rPr>
              <a:t>在任一时钟周期只有单个数据流用作输入</a:t>
            </a:r>
            <a:endParaRPr lang="en-US" altLang="zh-CN" sz="2400" b="1" dirty="0" smtClean="0">
              <a:solidFill>
                <a:srgbClr val="FFFFFF"/>
              </a:solidFill>
            </a:endParaRPr>
          </a:p>
          <a:p>
            <a:pPr>
              <a:defRPr/>
            </a:pPr>
            <a:r>
              <a:rPr lang="zh-CN" altLang="en-US" sz="2800" b="1" dirty="0" smtClean="0">
                <a:solidFill>
                  <a:srgbClr val="FF00FF"/>
                </a:solidFill>
              </a:rPr>
              <a:t>确定执行</a:t>
            </a:r>
            <a:endParaRPr lang="en-US" altLang="zh-CN" sz="2800" b="1" dirty="0" smtClean="0">
              <a:solidFill>
                <a:srgbClr val="00FF00"/>
              </a:solidFill>
            </a:endParaRPr>
          </a:p>
          <a:p>
            <a:pPr marL="0" indent="0">
              <a:buFont typeface="Wingdings" panose="05000000000000000000" pitchFamily="2" charset="2"/>
              <a:buNone/>
              <a:defRPr/>
            </a:pPr>
            <a:r>
              <a:rPr lang="en-US" altLang="zh-CN" sz="2800" b="1" dirty="0">
                <a:solidFill>
                  <a:srgbClr val="FF00FF"/>
                </a:solidFill>
              </a:rPr>
              <a:t> </a:t>
            </a:r>
            <a:r>
              <a:rPr lang="en-US" altLang="zh-CN" sz="2800" b="1" dirty="0" smtClean="0">
                <a:solidFill>
                  <a:srgbClr val="FF00FF"/>
                </a:solidFill>
              </a:rPr>
              <a:t>  </a:t>
            </a:r>
            <a:r>
              <a:rPr lang="zh-CN" altLang="en-US" sz="2000" b="1" dirty="0" smtClean="0">
                <a:solidFill>
                  <a:srgbClr val="FF00FF"/>
                </a:solidFill>
              </a:rPr>
              <a:t>（</a:t>
            </a:r>
            <a:r>
              <a:rPr lang="zh-CN" altLang="en-US" sz="2000" b="1" dirty="0">
                <a:solidFill>
                  <a:srgbClr val="FF00FF"/>
                </a:solidFill>
                <a:effectLst/>
              </a:rPr>
              <a:t>程序在</a:t>
            </a:r>
            <a:r>
              <a:rPr lang="zh-CN" altLang="en-US" sz="2000" b="1" dirty="0" smtClean="0">
                <a:solidFill>
                  <a:srgbClr val="FF00FF"/>
                </a:solidFill>
                <a:effectLst/>
              </a:rPr>
              <a:t>给定的</a:t>
            </a:r>
            <a:r>
              <a:rPr lang="zh-CN" altLang="en-US" sz="2000" b="1" dirty="0">
                <a:solidFill>
                  <a:srgbClr val="FF00FF"/>
                </a:solidFill>
                <a:effectLst/>
              </a:rPr>
              <a:t>输入条件下多次运行，执行</a:t>
            </a:r>
            <a:r>
              <a:rPr lang="zh-CN" altLang="en-US" sz="2000" b="1" dirty="0" smtClean="0">
                <a:solidFill>
                  <a:srgbClr val="FF00FF"/>
                </a:solidFill>
                <a:effectLst/>
              </a:rPr>
              <a:t>流程</a:t>
            </a:r>
            <a:r>
              <a:rPr lang="zh-CN" altLang="en-US" sz="2000" b="1" dirty="0">
                <a:solidFill>
                  <a:srgbClr val="FF00FF"/>
                </a:solidFill>
                <a:effectLst/>
              </a:rPr>
              <a:t>和</a:t>
            </a:r>
            <a:r>
              <a:rPr lang="zh-CN" altLang="en-US" sz="2000" b="1" dirty="0" smtClean="0">
                <a:solidFill>
                  <a:srgbClr val="FF00FF"/>
                </a:solidFill>
                <a:effectLst/>
              </a:rPr>
              <a:t>结果是一致的。</a:t>
            </a:r>
            <a:r>
              <a:rPr lang="zh-CN" altLang="en-US" sz="2000" b="1" dirty="0" smtClean="0">
                <a:solidFill>
                  <a:srgbClr val="FF00FF"/>
                </a:solidFill>
              </a:rPr>
              <a:t>）</a:t>
            </a:r>
            <a:endParaRPr lang="en-US" altLang="zh-CN" sz="2000" b="1" dirty="0" smtClean="0">
              <a:solidFill>
                <a:srgbClr val="00FF00"/>
              </a:solidFill>
            </a:endParaRPr>
          </a:p>
          <a:p>
            <a:pPr eaLnBrk="1" hangingPunct="1">
              <a:lnSpc>
                <a:spcPct val="80000"/>
              </a:lnSpc>
              <a:defRPr/>
            </a:pPr>
            <a:r>
              <a:rPr lang="zh-CN" altLang="en-US" sz="2800" b="1" dirty="0" smtClean="0">
                <a:solidFill>
                  <a:srgbClr val="0000FF"/>
                </a:solidFill>
              </a:rPr>
              <a:t>最老的</a:t>
            </a:r>
            <a:r>
              <a:rPr lang="zh-CN" altLang="en-US" sz="2800" b="1" dirty="0" smtClean="0">
                <a:solidFill>
                  <a:srgbClr val="000000"/>
                </a:solidFill>
              </a:rPr>
              <a:t>的计算机类型</a:t>
            </a:r>
            <a:endParaRPr lang="en-US" altLang="zh-CN" sz="2800" b="1" dirty="0" smtClean="0">
              <a:solidFill>
                <a:srgbClr val="FFFFFF"/>
              </a:solidFill>
            </a:endParaRPr>
          </a:p>
          <a:p>
            <a:pPr eaLnBrk="1" hangingPunct="1">
              <a:lnSpc>
                <a:spcPct val="80000"/>
              </a:lnSpc>
              <a:defRPr/>
            </a:pPr>
            <a:r>
              <a:rPr lang="zh-CN" altLang="en-US" sz="2800" b="1" dirty="0" smtClean="0">
                <a:solidFill>
                  <a:srgbClr val="000000"/>
                </a:solidFill>
              </a:rPr>
              <a:t>例子：早期的多数微处理器</a:t>
            </a:r>
            <a:endParaRPr lang="en-US" altLang="zh-CN" sz="2400" b="1" dirty="0" smtClean="0">
              <a:solidFill>
                <a:srgbClr val="000000"/>
              </a:solidFill>
            </a:endParaRPr>
          </a:p>
        </p:txBody>
      </p:sp>
      <p:grpSp>
        <p:nvGrpSpPr>
          <p:cNvPr id="25604" name="组合 1"/>
          <p:cNvGrpSpPr/>
          <p:nvPr/>
        </p:nvGrpSpPr>
        <p:grpSpPr bwMode="auto">
          <a:xfrm>
            <a:off x="2106613" y="4886325"/>
            <a:ext cx="5699125" cy="1096963"/>
            <a:chOff x="2106496" y="4886326"/>
            <a:chExt cx="5699243" cy="1096963"/>
          </a:xfrm>
        </p:grpSpPr>
        <p:grpSp>
          <p:nvGrpSpPr>
            <p:cNvPr id="25622" name="Group 9"/>
            <p:cNvGrpSpPr/>
            <p:nvPr/>
          </p:nvGrpSpPr>
          <p:grpSpPr bwMode="auto">
            <a:xfrm>
              <a:off x="2513493" y="5160567"/>
              <a:ext cx="4748292" cy="822722"/>
              <a:chOff x="2814" y="10650"/>
              <a:chExt cx="3675" cy="468"/>
            </a:xfrm>
          </p:grpSpPr>
          <p:sp>
            <p:nvSpPr>
              <p:cNvPr id="25629" name="Text Box 10"/>
              <p:cNvSpPr txBox="1">
                <a:spLocks noChangeArrowheads="1"/>
              </p:cNvSpPr>
              <p:nvPr/>
            </p:nvSpPr>
            <p:spPr bwMode="auto">
              <a:xfrm>
                <a:off x="2814" y="10650"/>
                <a:ext cx="630"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CU</a:t>
                </a:r>
                <a:endParaRPr kumimoji="1" lang="en-US" altLang="zh-CN" sz="1000">
                  <a:solidFill>
                    <a:srgbClr val="000000"/>
                  </a:solidFill>
                  <a:latin typeface="Times New Roman" panose="02020603050405020304" pitchFamily="18" charset="0"/>
                </a:endParaRPr>
              </a:p>
            </p:txBody>
          </p:sp>
          <p:sp>
            <p:nvSpPr>
              <p:cNvPr id="25630" name="Text Box 11"/>
              <p:cNvSpPr txBox="1">
                <a:spLocks noChangeArrowheads="1"/>
              </p:cNvSpPr>
              <p:nvPr/>
            </p:nvSpPr>
            <p:spPr bwMode="auto">
              <a:xfrm>
                <a:off x="5754" y="10650"/>
                <a:ext cx="735"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M</a:t>
                </a:r>
                <a:r>
                  <a:rPr kumimoji="1" lang="en-US" altLang="zh-CN" sz="3000">
                    <a:solidFill>
                      <a:srgbClr val="000000"/>
                    </a:solidFill>
                    <a:latin typeface="Times New Roman" panose="02020603050405020304" pitchFamily="18" charset="0"/>
                  </a:rPr>
                  <a:t>U</a:t>
                </a:r>
                <a:endParaRPr kumimoji="1" lang="en-US" altLang="zh-CN" sz="1000">
                  <a:solidFill>
                    <a:srgbClr val="000000"/>
                  </a:solidFill>
                  <a:latin typeface="Times New Roman" panose="02020603050405020304" pitchFamily="18" charset="0"/>
                </a:endParaRPr>
              </a:p>
            </p:txBody>
          </p:sp>
          <p:sp>
            <p:nvSpPr>
              <p:cNvPr id="25631" name="Text Box 12"/>
              <p:cNvSpPr txBox="1">
                <a:spLocks noChangeArrowheads="1"/>
              </p:cNvSpPr>
              <p:nvPr/>
            </p:nvSpPr>
            <p:spPr bwMode="auto">
              <a:xfrm>
                <a:off x="4179" y="10650"/>
                <a:ext cx="630"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PU</a:t>
                </a:r>
                <a:endParaRPr kumimoji="1" lang="en-US" altLang="zh-CN" sz="1000">
                  <a:solidFill>
                    <a:srgbClr val="000000"/>
                  </a:solidFill>
                  <a:latin typeface="Times New Roman" panose="02020603050405020304" pitchFamily="18" charset="0"/>
                </a:endParaRPr>
              </a:p>
            </p:txBody>
          </p:sp>
        </p:grpSp>
        <p:sp>
          <p:nvSpPr>
            <p:cNvPr id="25623" name="Line 13"/>
            <p:cNvSpPr>
              <a:spLocks noChangeShapeType="1"/>
            </p:cNvSpPr>
            <p:nvPr/>
          </p:nvSpPr>
          <p:spPr bwMode="auto">
            <a:xfrm flipH="1">
              <a:off x="2106496" y="5484030"/>
              <a:ext cx="406996" cy="0"/>
            </a:xfrm>
            <a:prstGeom prst="line">
              <a:avLst/>
            </a:prstGeom>
            <a:noFill/>
            <a:ln w="38100">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5624" name="Line 14"/>
            <p:cNvSpPr>
              <a:spLocks noChangeShapeType="1"/>
            </p:cNvSpPr>
            <p:nvPr/>
          </p:nvSpPr>
          <p:spPr bwMode="auto">
            <a:xfrm>
              <a:off x="2106496" y="4886326"/>
              <a:ext cx="5697951"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5625" name="Line 15"/>
            <p:cNvSpPr>
              <a:spLocks noChangeShapeType="1"/>
            </p:cNvSpPr>
            <p:nvPr/>
          </p:nvSpPr>
          <p:spPr bwMode="auto">
            <a:xfrm flipH="1">
              <a:off x="7263077" y="5561380"/>
              <a:ext cx="542662" cy="0"/>
            </a:xfrm>
            <a:prstGeom prst="line">
              <a:avLst/>
            </a:prstGeom>
            <a:noFill/>
            <a:ln w="38100">
              <a:solidFill>
                <a:srgbClr val="000000"/>
              </a:solidFill>
              <a:round/>
              <a:tailEnd type="none" w="sm" len="lg"/>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5626" name="Line 16"/>
            <p:cNvSpPr>
              <a:spLocks noChangeShapeType="1"/>
            </p:cNvSpPr>
            <p:nvPr/>
          </p:nvSpPr>
          <p:spPr bwMode="auto">
            <a:xfrm flipV="1">
              <a:off x="2125877" y="4886326"/>
              <a:ext cx="0" cy="59770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5627" name="Line 17"/>
            <p:cNvSpPr>
              <a:spLocks noChangeShapeType="1"/>
            </p:cNvSpPr>
            <p:nvPr/>
          </p:nvSpPr>
          <p:spPr bwMode="auto">
            <a:xfrm flipV="1">
              <a:off x="7790234" y="4893358"/>
              <a:ext cx="0" cy="66802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5628" name="Line 18"/>
            <p:cNvSpPr>
              <a:spLocks noChangeShapeType="1"/>
            </p:cNvSpPr>
            <p:nvPr/>
          </p:nvSpPr>
          <p:spPr bwMode="auto">
            <a:xfrm>
              <a:off x="5102765" y="5519189"/>
              <a:ext cx="1240370" cy="0"/>
            </a:xfrm>
            <a:prstGeom prst="line">
              <a:avLst/>
            </a:prstGeom>
            <a:noFill/>
            <a:ln w="38100">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anchor="ctr" anchorCtr="1"/>
            <a:lstStyle/>
            <a:p>
              <a:endParaRPr lang="zh-CN" altLang="en-US"/>
            </a:p>
          </p:txBody>
        </p:sp>
      </p:grpSp>
      <p:grpSp>
        <p:nvGrpSpPr>
          <p:cNvPr id="25605" name="组合 2"/>
          <p:cNvGrpSpPr/>
          <p:nvPr/>
        </p:nvGrpSpPr>
        <p:grpSpPr bwMode="auto">
          <a:xfrm>
            <a:off x="3375025" y="4230688"/>
            <a:ext cx="2800350" cy="1447800"/>
            <a:chOff x="3375026" y="4230688"/>
            <a:chExt cx="2800350" cy="1447800"/>
          </a:xfrm>
        </p:grpSpPr>
        <p:sp>
          <p:nvSpPr>
            <p:cNvPr id="25617" name="Line 6"/>
            <p:cNvSpPr>
              <a:spLocks noChangeShapeType="1"/>
            </p:cNvSpPr>
            <p:nvPr/>
          </p:nvSpPr>
          <p:spPr bwMode="auto">
            <a:xfrm>
              <a:off x="3375026" y="5532438"/>
              <a:ext cx="949325" cy="0"/>
            </a:xfrm>
            <a:prstGeom prst="line">
              <a:avLst/>
            </a:prstGeom>
            <a:noFill/>
            <a:ln w="57150">
              <a:solidFill>
                <a:srgbClr val="000000"/>
              </a:solidFill>
              <a:round/>
              <a:tailEnd type="triangle" w="sm" len="lg"/>
            </a:ln>
            <a:extLst>
              <a:ext uri="{909E8E84-426E-40DD-AFC4-6F175D3DCCD1}">
                <a14:hiddenFill xmlns:a14="http://schemas.microsoft.com/office/drawing/2010/main">
                  <a:noFill/>
                </a14:hiddenFill>
              </a:ext>
            </a:extLst>
          </p:spPr>
          <p:txBody>
            <a:bodyPr anchor="ctr" anchorCtr="1"/>
            <a:lstStyle/>
            <a:p>
              <a:endParaRPr lang="zh-CN" altLang="en-US"/>
            </a:p>
          </p:txBody>
        </p:sp>
        <p:grpSp>
          <p:nvGrpSpPr>
            <p:cNvPr id="25618" name="Group 21"/>
            <p:cNvGrpSpPr/>
            <p:nvPr/>
          </p:nvGrpSpPr>
          <p:grpSpPr bwMode="auto">
            <a:xfrm>
              <a:off x="3382963" y="4230688"/>
              <a:ext cx="2792413" cy="1447800"/>
              <a:chOff x="2352" y="2592"/>
              <a:chExt cx="1759" cy="912"/>
            </a:xfrm>
          </p:grpSpPr>
          <p:sp>
            <p:nvSpPr>
              <p:cNvPr id="25619" name="Text Box 22"/>
              <p:cNvSpPr txBox="1">
                <a:spLocks noChangeArrowheads="1"/>
              </p:cNvSpPr>
              <p:nvPr/>
            </p:nvSpPr>
            <p:spPr bwMode="auto">
              <a:xfrm>
                <a:off x="2352" y="2986"/>
                <a:ext cx="51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IS</a:t>
                </a:r>
                <a:endParaRPr kumimoji="1" lang="en-US" altLang="zh-CN" sz="1000">
                  <a:solidFill>
                    <a:srgbClr val="000000"/>
                  </a:solidFill>
                  <a:latin typeface="Times New Roman" panose="02020603050405020304" pitchFamily="18" charset="0"/>
                </a:endParaRPr>
              </a:p>
            </p:txBody>
          </p:sp>
          <p:sp>
            <p:nvSpPr>
              <p:cNvPr id="25620" name="Text Box 23"/>
              <p:cNvSpPr txBox="1">
                <a:spLocks noChangeArrowheads="1"/>
              </p:cNvSpPr>
              <p:nvPr/>
            </p:nvSpPr>
            <p:spPr bwMode="auto">
              <a:xfrm>
                <a:off x="3598" y="2902"/>
                <a:ext cx="51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DS</a:t>
                </a:r>
                <a:endParaRPr kumimoji="1" lang="en-US" altLang="zh-CN" sz="1000">
                  <a:solidFill>
                    <a:srgbClr val="000000"/>
                  </a:solidFill>
                  <a:latin typeface="Times New Roman" panose="02020603050405020304" pitchFamily="18" charset="0"/>
                </a:endParaRPr>
              </a:p>
            </p:txBody>
          </p:sp>
          <p:sp>
            <p:nvSpPr>
              <p:cNvPr id="25621" name="Text Box 24"/>
              <p:cNvSpPr txBox="1">
                <a:spLocks noChangeArrowheads="1"/>
              </p:cNvSpPr>
              <p:nvPr/>
            </p:nvSpPr>
            <p:spPr bwMode="auto">
              <a:xfrm>
                <a:off x="2976" y="2592"/>
                <a:ext cx="51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0"/>
                  </a:spcBef>
                  <a:buClrTx/>
                  <a:buSzTx/>
                  <a:buFontTx/>
                  <a:buNone/>
                </a:pPr>
                <a:r>
                  <a:rPr kumimoji="1" lang="en-US" altLang="zh-CN" sz="3000" b="1">
                    <a:solidFill>
                      <a:srgbClr val="000000"/>
                    </a:solidFill>
                    <a:latin typeface="Times New Roman" panose="02020603050405020304" pitchFamily="18" charset="0"/>
                  </a:rPr>
                  <a:t>IS</a:t>
                </a:r>
                <a:endParaRPr kumimoji="1" lang="en-US" altLang="zh-CN" sz="1000">
                  <a:solidFill>
                    <a:srgbClr val="000000"/>
                  </a:solidFill>
                  <a:latin typeface="Times New Roman" panose="02020603050405020304" pitchFamily="18" charset="0"/>
                </a:endParaRPr>
              </a:p>
            </p:txBody>
          </p:sp>
        </p:grpSp>
      </p:grpSp>
      <p:cxnSp>
        <p:nvCxnSpPr>
          <p:cNvPr id="25606" name="直接箭头连接符 24"/>
          <p:cNvCxnSpPr>
            <a:cxnSpLocks noChangeShapeType="1"/>
          </p:cNvCxnSpPr>
          <p:nvPr/>
        </p:nvCxnSpPr>
        <p:spPr bwMode="auto">
          <a:xfrm flipV="1">
            <a:off x="1868488" y="5945188"/>
            <a:ext cx="571500" cy="357187"/>
          </a:xfrm>
          <a:prstGeom prst="straightConnector1">
            <a:avLst/>
          </a:prstGeom>
          <a:noFill/>
          <a:ln w="28575" algn="ctr">
            <a:solidFill>
              <a:srgbClr val="003FFF"/>
            </a:solidFill>
            <a:round/>
            <a:tailEnd type="arrow" w="med" len="med"/>
          </a:ln>
          <a:extLst>
            <a:ext uri="{909E8E84-426E-40DD-AFC4-6F175D3DCCD1}">
              <a14:hiddenFill xmlns:a14="http://schemas.microsoft.com/office/drawing/2010/main">
                <a:noFill/>
              </a14:hiddenFill>
            </a:ext>
          </a:extLst>
        </p:spPr>
      </p:cxnSp>
      <p:sp>
        <p:nvSpPr>
          <p:cNvPr id="25607" name="TextBox 25"/>
          <p:cNvSpPr txBox="1">
            <a:spLocks noChangeArrowheads="1"/>
          </p:cNvSpPr>
          <p:nvPr/>
        </p:nvSpPr>
        <p:spPr bwMode="auto">
          <a:xfrm>
            <a:off x="1154113" y="6230938"/>
            <a:ext cx="1857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a:solidFill>
                  <a:srgbClr val="003FFF"/>
                </a:solidFill>
              </a:rPr>
              <a:t>控制部件</a:t>
            </a:r>
            <a:endParaRPr lang="zh-CN" altLang="en-US" sz="2400" b="1">
              <a:solidFill>
                <a:srgbClr val="003FFF"/>
              </a:solidFill>
            </a:endParaRPr>
          </a:p>
        </p:txBody>
      </p:sp>
      <p:cxnSp>
        <p:nvCxnSpPr>
          <p:cNvPr id="25608" name="直接箭头连接符 26"/>
          <p:cNvCxnSpPr>
            <a:cxnSpLocks noChangeShapeType="1"/>
          </p:cNvCxnSpPr>
          <p:nvPr/>
        </p:nvCxnSpPr>
        <p:spPr bwMode="auto">
          <a:xfrm flipV="1">
            <a:off x="3654425" y="5873750"/>
            <a:ext cx="571500" cy="357188"/>
          </a:xfrm>
          <a:prstGeom prst="straightConnector1">
            <a:avLst/>
          </a:prstGeom>
          <a:noFill/>
          <a:ln w="28575" algn="ctr">
            <a:solidFill>
              <a:srgbClr val="FF00FF"/>
            </a:solidFill>
            <a:round/>
            <a:tailEnd type="arrow" w="med" len="med"/>
          </a:ln>
          <a:extLst>
            <a:ext uri="{909E8E84-426E-40DD-AFC4-6F175D3DCCD1}">
              <a14:hiddenFill xmlns:a14="http://schemas.microsoft.com/office/drawing/2010/main">
                <a:noFill/>
              </a14:hiddenFill>
            </a:ext>
          </a:extLst>
        </p:spPr>
      </p:cxnSp>
      <p:sp>
        <p:nvSpPr>
          <p:cNvPr id="25609" name="TextBox 27"/>
          <p:cNvSpPr txBox="1">
            <a:spLocks noChangeArrowheads="1"/>
          </p:cNvSpPr>
          <p:nvPr/>
        </p:nvSpPr>
        <p:spPr bwMode="auto">
          <a:xfrm>
            <a:off x="2940050" y="6159500"/>
            <a:ext cx="185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a:solidFill>
                  <a:srgbClr val="FF00FF"/>
                </a:solidFill>
              </a:rPr>
              <a:t>处理部件</a:t>
            </a:r>
            <a:endParaRPr lang="zh-CN" altLang="en-US" sz="2400" b="1">
              <a:solidFill>
                <a:srgbClr val="FF00FF"/>
              </a:solidFill>
            </a:endParaRPr>
          </a:p>
        </p:txBody>
      </p:sp>
      <p:cxnSp>
        <p:nvCxnSpPr>
          <p:cNvPr id="25610" name="直接箭头连接符 28"/>
          <p:cNvCxnSpPr>
            <a:cxnSpLocks noChangeShapeType="1"/>
          </p:cNvCxnSpPr>
          <p:nvPr/>
        </p:nvCxnSpPr>
        <p:spPr bwMode="auto">
          <a:xfrm flipV="1">
            <a:off x="5726113" y="5873750"/>
            <a:ext cx="571500" cy="357188"/>
          </a:xfrm>
          <a:prstGeom prst="straightConnector1">
            <a:avLst/>
          </a:prstGeom>
          <a:noFill/>
          <a:ln w="28575" algn="ctr">
            <a:solidFill>
              <a:srgbClr val="990000"/>
            </a:solidFill>
            <a:round/>
            <a:tailEnd type="arrow" w="med" len="med"/>
          </a:ln>
          <a:extLst>
            <a:ext uri="{909E8E84-426E-40DD-AFC4-6F175D3DCCD1}">
              <a14:hiddenFill xmlns:a14="http://schemas.microsoft.com/office/drawing/2010/main">
                <a:noFill/>
              </a14:hiddenFill>
            </a:ext>
          </a:extLst>
        </p:spPr>
      </p:cxnSp>
      <p:sp>
        <p:nvSpPr>
          <p:cNvPr id="25611" name="TextBox 29"/>
          <p:cNvSpPr txBox="1">
            <a:spLocks noChangeArrowheads="1"/>
          </p:cNvSpPr>
          <p:nvPr/>
        </p:nvSpPr>
        <p:spPr bwMode="auto">
          <a:xfrm>
            <a:off x="5011738" y="6159500"/>
            <a:ext cx="185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dirty="0">
                <a:solidFill>
                  <a:srgbClr val="990000"/>
                </a:solidFill>
              </a:rPr>
              <a:t>存储器部件</a:t>
            </a:r>
            <a:endParaRPr lang="zh-CN" altLang="en-US" sz="2400" b="1" dirty="0">
              <a:solidFill>
                <a:srgbClr val="990000"/>
              </a:solidFill>
            </a:endParaRPr>
          </a:p>
        </p:txBody>
      </p:sp>
      <p:cxnSp>
        <p:nvCxnSpPr>
          <p:cNvPr id="25612" name="直接箭头连接符 31"/>
          <p:cNvCxnSpPr>
            <a:cxnSpLocks noChangeShapeType="1"/>
          </p:cNvCxnSpPr>
          <p:nvPr/>
        </p:nvCxnSpPr>
        <p:spPr bwMode="auto">
          <a:xfrm rot="10800000" flipV="1">
            <a:off x="5011738" y="4445000"/>
            <a:ext cx="428625" cy="142875"/>
          </a:xfrm>
          <a:prstGeom prst="straightConnector1">
            <a:avLst/>
          </a:prstGeom>
          <a:noFill/>
          <a:ln w="19050" algn="ctr">
            <a:solidFill>
              <a:srgbClr val="990000"/>
            </a:solidFill>
            <a:round/>
            <a:tailEnd type="arrow" w="med" len="med"/>
          </a:ln>
          <a:extLst>
            <a:ext uri="{909E8E84-426E-40DD-AFC4-6F175D3DCCD1}">
              <a14:hiddenFill xmlns:a14="http://schemas.microsoft.com/office/drawing/2010/main">
                <a:noFill/>
              </a14:hiddenFill>
            </a:ext>
          </a:extLst>
        </p:spPr>
      </p:cxnSp>
      <p:sp>
        <p:nvSpPr>
          <p:cNvPr id="25613" name="TextBox 32"/>
          <p:cNvSpPr txBox="1">
            <a:spLocks noChangeArrowheads="1"/>
          </p:cNvSpPr>
          <p:nvPr/>
        </p:nvSpPr>
        <p:spPr bwMode="auto">
          <a:xfrm>
            <a:off x="5297488" y="4159250"/>
            <a:ext cx="1500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990000"/>
                </a:solidFill>
              </a:rPr>
              <a:t>指令流</a:t>
            </a:r>
            <a:endParaRPr lang="zh-CN" altLang="en-US" sz="2000" b="1">
              <a:solidFill>
                <a:srgbClr val="990000"/>
              </a:solidFill>
            </a:endParaRPr>
          </a:p>
        </p:txBody>
      </p:sp>
      <p:cxnSp>
        <p:nvCxnSpPr>
          <p:cNvPr id="25614" name="直接箭头连接符 34"/>
          <p:cNvCxnSpPr>
            <a:cxnSpLocks noChangeShapeType="1"/>
          </p:cNvCxnSpPr>
          <p:nvPr/>
        </p:nvCxnSpPr>
        <p:spPr bwMode="auto">
          <a:xfrm rot="10800000" flipV="1">
            <a:off x="6083300" y="4587875"/>
            <a:ext cx="642938" cy="428625"/>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sp>
        <p:nvSpPr>
          <p:cNvPr id="25615" name="TextBox 35"/>
          <p:cNvSpPr txBox="1">
            <a:spLocks noChangeArrowheads="1"/>
          </p:cNvSpPr>
          <p:nvPr/>
        </p:nvSpPr>
        <p:spPr bwMode="auto">
          <a:xfrm>
            <a:off x="6583363" y="4384675"/>
            <a:ext cx="1500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FF"/>
                </a:solidFill>
              </a:rPr>
              <a:t>数据流</a:t>
            </a:r>
            <a:endParaRPr lang="zh-CN" altLang="en-US" sz="2000" b="1">
              <a:solidFill>
                <a:srgbClr val="0000FF"/>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415925" y="188913"/>
            <a:ext cx="4724400" cy="766762"/>
          </a:xfrm>
        </p:spPr>
        <p:txBody>
          <a:bodyPr/>
          <a:lstStyle/>
          <a:p>
            <a:pPr eaLnBrk="1" hangingPunct="1">
              <a:defRPr/>
            </a:pPr>
            <a:r>
              <a:rPr lang="en-US" altLang="zh-CN" dirty="0" smtClean="0">
                <a:solidFill>
                  <a:srgbClr val="1A1A00"/>
                </a:solidFill>
              </a:rPr>
              <a:t>SISD </a:t>
            </a:r>
            <a:endParaRPr lang="en-US" altLang="zh-CN" dirty="0" smtClean="0">
              <a:solidFill>
                <a:srgbClr val="1A1A00"/>
              </a:solidFill>
            </a:endParaRPr>
          </a:p>
        </p:txBody>
      </p:sp>
      <p:sp>
        <p:nvSpPr>
          <p:cNvPr id="26629" name="矩形 1"/>
          <p:cNvSpPr>
            <a:spLocks noChangeArrowheads="1"/>
          </p:cNvSpPr>
          <p:nvPr/>
        </p:nvSpPr>
        <p:spPr bwMode="auto">
          <a:xfrm>
            <a:off x="900113" y="4797425"/>
            <a:ext cx="67437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800" b="1">
                <a:solidFill>
                  <a:srgbClr val="0000FF"/>
                </a:solidFill>
              </a:rPr>
              <a:t>对</a:t>
            </a:r>
            <a:r>
              <a:rPr lang="en-US" altLang="zh-CN" sz="2800" b="1">
                <a:solidFill>
                  <a:srgbClr val="0000FF"/>
                </a:solidFill>
              </a:rPr>
              <a:t>SISD</a:t>
            </a:r>
            <a:r>
              <a:rPr lang="zh-CN" altLang="en-US" sz="2800" b="1">
                <a:solidFill>
                  <a:srgbClr val="0000FF"/>
                </a:solidFill>
              </a:rPr>
              <a:t>模型改良，采用指令级并行技术：</a:t>
            </a:r>
            <a:endParaRPr lang="en-US" altLang="zh-CN" sz="2800" b="1">
              <a:solidFill>
                <a:srgbClr val="FFFF00"/>
              </a:solidFill>
            </a:endParaRPr>
          </a:p>
          <a:p>
            <a:pPr eaLnBrk="1" hangingPunct="1">
              <a:lnSpc>
                <a:spcPct val="150000"/>
              </a:lnSpc>
              <a:spcBef>
                <a:spcPct val="0"/>
              </a:spcBef>
              <a:buClrTx/>
              <a:buSzTx/>
              <a:buFontTx/>
              <a:buNone/>
            </a:pPr>
            <a:r>
              <a:rPr lang="zh-CN" altLang="en-US" sz="2800" b="1">
                <a:solidFill>
                  <a:srgbClr val="0000FF"/>
                </a:solidFill>
              </a:rPr>
              <a:t>流水线、超标量、推测执行等</a:t>
            </a:r>
            <a:endParaRPr lang="en-US" altLang="zh-CN" sz="2800" b="1">
              <a:solidFill>
                <a:srgbClr val="0000FF"/>
              </a:solidFill>
            </a:endParaRPr>
          </a:p>
        </p:txBody>
      </p:sp>
      <p:grpSp>
        <p:nvGrpSpPr>
          <p:cNvPr id="6" name="Group 55"/>
          <p:cNvGrpSpPr/>
          <p:nvPr/>
        </p:nvGrpSpPr>
        <p:grpSpPr bwMode="auto">
          <a:xfrm>
            <a:off x="2123728" y="1558925"/>
            <a:ext cx="2774950" cy="3238500"/>
            <a:chOff x="2131" y="227"/>
            <a:chExt cx="1748" cy="2040"/>
          </a:xfrm>
        </p:grpSpPr>
        <p:sp>
          <p:nvSpPr>
            <p:cNvPr id="7" name="Text Box 4"/>
            <p:cNvSpPr txBox="1">
              <a:spLocks noChangeArrowheads="1"/>
            </p:cNvSpPr>
            <p:nvPr/>
          </p:nvSpPr>
          <p:spPr bwMode="auto">
            <a:xfrm>
              <a:off x="2134" y="227"/>
              <a:ext cx="984" cy="1643"/>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lnSpc>
                  <a:spcPct val="95000"/>
                </a:lnSpc>
              </a:pPr>
              <a:r>
                <a:rPr kumimoji="0" lang="en-US" altLang="zh-CN" sz="2600" dirty="0">
                  <a:solidFill>
                    <a:srgbClr val="331300"/>
                  </a:solidFill>
                </a:rPr>
                <a:t>Load A</a:t>
              </a:r>
              <a:endParaRPr kumimoji="0" lang="en-US" altLang="zh-CN" sz="2600" dirty="0">
                <a:solidFill>
                  <a:srgbClr val="CCECFF"/>
                </a:solidFill>
              </a:endParaRPr>
            </a:p>
            <a:p>
              <a:pPr algn="ctr" eaLnBrk="0" fontAlgn="base" hangingPunct="0">
                <a:lnSpc>
                  <a:spcPct val="90000"/>
                </a:lnSpc>
                <a:spcBef>
                  <a:spcPct val="15000"/>
                </a:spcBef>
              </a:pPr>
              <a:r>
                <a:rPr kumimoji="0" lang="en-US" altLang="zh-CN" sz="2600" dirty="0">
                  <a:solidFill>
                    <a:srgbClr val="331300"/>
                  </a:solidFill>
                </a:rPr>
                <a:t>Load B</a:t>
              </a:r>
              <a:endParaRPr kumimoji="0" lang="en-US" altLang="zh-CN" sz="2600" dirty="0">
                <a:solidFill>
                  <a:srgbClr val="CCECFF"/>
                </a:solidFill>
              </a:endParaRPr>
            </a:p>
            <a:p>
              <a:pPr algn="ctr" eaLnBrk="0" fontAlgn="base" hangingPunct="0">
                <a:lnSpc>
                  <a:spcPct val="90000"/>
                </a:lnSpc>
                <a:spcBef>
                  <a:spcPct val="15000"/>
                </a:spcBef>
              </a:pPr>
              <a:r>
                <a:rPr kumimoji="0" lang="en-US" altLang="zh-CN" sz="2600" dirty="0">
                  <a:solidFill>
                    <a:srgbClr val="331300"/>
                  </a:solidFill>
                </a:rPr>
                <a:t>C=A+B</a:t>
              </a:r>
              <a:endParaRPr kumimoji="0" lang="en-US" altLang="zh-CN" sz="2600" dirty="0">
                <a:solidFill>
                  <a:srgbClr val="CCECFF"/>
                </a:solidFill>
              </a:endParaRPr>
            </a:p>
            <a:p>
              <a:pPr algn="ctr" eaLnBrk="0" fontAlgn="base" hangingPunct="0">
                <a:spcBef>
                  <a:spcPct val="5000"/>
                </a:spcBef>
              </a:pPr>
              <a:r>
                <a:rPr kumimoji="0" lang="en-US" altLang="zh-CN" sz="2600" dirty="0">
                  <a:solidFill>
                    <a:srgbClr val="331300"/>
                  </a:solidFill>
                </a:rPr>
                <a:t>Store C</a:t>
              </a:r>
              <a:endParaRPr kumimoji="0" lang="en-US" altLang="zh-CN" sz="2600" dirty="0">
                <a:solidFill>
                  <a:srgbClr val="CCECFF"/>
                </a:solidFill>
              </a:endParaRPr>
            </a:p>
            <a:p>
              <a:pPr algn="ctr" eaLnBrk="0" fontAlgn="base" hangingPunct="0">
                <a:lnSpc>
                  <a:spcPct val="95000"/>
                </a:lnSpc>
                <a:spcBef>
                  <a:spcPct val="10000"/>
                </a:spcBef>
              </a:pPr>
              <a:r>
                <a:rPr kumimoji="0" lang="en-US" altLang="zh-CN" sz="2600" dirty="0">
                  <a:solidFill>
                    <a:srgbClr val="331300"/>
                  </a:solidFill>
                </a:rPr>
                <a:t>A=B</a:t>
              </a:r>
              <a:r>
                <a:rPr kumimoji="0" lang="en-US" altLang="zh-CN" sz="2600" dirty="0">
                  <a:solidFill>
                    <a:srgbClr val="331300"/>
                  </a:solidFill>
                  <a:sym typeface="Symbol" panose="05050102010706020507" pitchFamily="18" charset="2"/>
                </a:rPr>
                <a:t></a:t>
              </a:r>
              <a:r>
                <a:rPr kumimoji="0" lang="en-US" altLang="zh-CN" sz="2600" dirty="0">
                  <a:solidFill>
                    <a:srgbClr val="331300"/>
                  </a:solidFill>
                </a:rPr>
                <a:t>2</a:t>
              </a:r>
              <a:endParaRPr kumimoji="0" lang="en-US" altLang="zh-CN" sz="2600" dirty="0">
                <a:solidFill>
                  <a:srgbClr val="CCECFF"/>
                </a:solidFill>
              </a:endParaRPr>
            </a:p>
            <a:p>
              <a:pPr algn="ctr" eaLnBrk="0" fontAlgn="base" hangingPunct="0">
                <a:lnSpc>
                  <a:spcPct val="90000"/>
                </a:lnSpc>
                <a:spcBef>
                  <a:spcPct val="15000"/>
                </a:spcBef>
              </a:pPr>
              <a:r>
                <a:rPr kumimoji="0" lang="en-US" altLang="zh-CN" sz="2600" dirty="0">
                  <a:solidFill>
                    <a:srgbClr val="331300"/>
                  </a:solidFill>
                </a:rPr>
                <a:t>Store A</a:t>
              </a:r>
              <a:endParaRPr kumimoji="0" lang="en-US" altLang="zh-CN" sz="2600" dirty="0">
                <a:solidFill>
                  <a:srgbClr val="331300"/>
                </a:solidFill>
              </a:endParaRPr>
            </a:p>
          </p:txBody>
        </p:sp>
        <p:sp>
          <p:nvSpPr>
            <p:cNvPr id="8" name="Line 5"/>
            <p:cNvSpPr>
              <a:spLocks noChangeShapeType="1"/>
            </p:cNvSpPr>
            <p:nvPr/>
          </p:nvSpPr>
          <p:spPr bwMode="auto">
            <a:xfrm>
              <a:off x="2143" y="515"/>
              <a:ext cx="966"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a:off x="2134" y="1582"/>
              <a:ext cx="966"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2143" y="779"/>
              <a:ext cx="966"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a:off x="2143" y="1056"/>
              <a:ext cx="966"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a:off x="2142" y="1310"/>
              <a:ext cx="966"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0"/>
            <p:cNvSpPr>
              <a:spLocks noChangeShapeType="1"/>
            </p:cNvSpPr>
            <p:nvPr/>
          </p:nvSpPr>
          <p:spPr bwMode="auto">
            <a:xfrm>
              <a:off x="3249" y="245"/>
              <a:ext cx="0" cy="1623"/>
            </a:xfrm>
            <a:prstGeom prst="line">
              <a:avLst/>
            </a:prstGeom>
            <a:noFill/>
            <a:ln w="19050">
              <a:solidFill>
                <a:srgbClr val="00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1"/>
            <p:cNvSpPr txBox="1">
              <a:spLocks noChangeArrowheads="1"/>
            </p:cNvSpPr>
            <p:nvPr/>
          </p:nvSpPr>
          <p:spPr bwMode="auto">
            <a:xfrm>
              <a:off x="3257" y="1061"/>
              <a:ext cx="62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time</a:t>
              </a:r>
              <a:endParaRPr kumimoji="0" lang="en-US" altLang="zh-CN" sz="2600">
                <a:solidFill>
                  <a:srgbClr val="331300"/>
                </a:solidFill>
              </a:endParaRPr>
            </a:p>
          </p:txBody>
        </p:sp>
        <p:sp>
          <p:nvSpPr>
            <p:cNvPr id="15" name="Text Box 12"/>
            <p:cNvSpPr txBox="1">
              <a:spLocks noChangeArrowheads="1"/>
            </p:cNvSpPr>
            <p:nvPr/>
          </p:nvSpPr>
          <p:spPr bwMode="auto">
            <a:xfrm>
              <a:off x="2131" y="1860"/>
              <a:ext cx="125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SISD</a:t>
              </a:r>
              <a:r>
                <a:rPr kumimoji="0" lang="zh-CN" altLang="en-US" sz="2600">
                  <a:solidFill>
                    <a:srgbClr val="331300"/>
                  </a:solidFill>
                </a:rPr>
                <a:t>结构</a:t>
              </a:r>
              <a:endParaRPr kumimoji="0" lang="zh-CN" altLang="en-US" sz="2600">
                <a:solidFill>
                  <a:srgbClr val="331300"/>
                </a:solidFill>
              </a:endParaRPr>
            </a:p>
          </p:txBody>
        </p:sp>
      </p:grpSp>
      <p:sp>
        <p:nvSpPr>
          <p:cNvPr id="2" name="矩形 1"/>
          <p:cNvSpPr/>
          <p:nvPr/>
        </p:nvSpPr>
        <p:spPr>
          <a:xfrm>
            <a:off x="902916" y="876013"/>
            <a:ext cx="7254294" cy="584775"/>
          </a:xfrm>
          <a:prstGeom prst="rect">
            <a:avLst/>
          </a:prstGeom>
        </p:spPr>
        <p:txBody>
          <a:bodyPr wrap="none">
            <a:spAutoFit/>
          </a:bodyPr>
          <a:lstStyle/>
          <a:p>
            <a:r>
              <a:rPr lang="en-US" altLang="zh-CN" sz="3200" dirty="0" smtClean="0">
                <a:solidFill>
                  <a:srgbClr val="000000"/>
                </a:solidFill>
              </a:rPr>
              <a:t>Single instruction stream, single data stream </a:t>
            </a:r>
            <a:endParaRPr lang="zh-CN" altLang="en-US" sz="3200" dirty="0">
              <a:solidFill>
                <a:srgbClr val="000000"/>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1163638" y="333375"/>
            <a:ext cx="6694487" cy="766763"/>
          </a:xfrm>
        </p:spPr>
        <p:txBody>
          <a:bodyPr/>
          <a:lstStyle/>
          <a:p>
            <a:pPr eaLnBrk="1" hangingPunct="1">
              <a:defRPr/>
            </a:pPr>
            <a:r>
              <a:rPr lang="en-US" altLang="zh-CN" sz="4800" dirty="0" smtClean="0">
                <a:solidFill>
                  <a:srgbClr val="1A1A00"/>
                </a:solidFill>
              </a:rPr>
              <a:t>SIMD</a:t>
            </a:r>
            <a:endParaRPr lang="en-US" altLang="zh-CN" sz="4800" dirty="0" smtClean="0">
              <a:solidFill>
                <a:srgbClr val="1A1A00"/>
              </a:solidFill>
            </a:endParaRPr>
          </a:p>
        </p:txBody>
      </p:sp>
      <p:sp>
        <p:nvSpPr>
          <p:cNvPr id="121859" name="Rectangle 3"/>
          <p:cNvSpPr>
            <a:spLocks noGrp="1" noChangeArrowheads="1"/>
          </p:cNvSpPr>
          <p:nvPr>
            <p:ph idx="1"/>
          </p:nvPr>
        </p:nvSpPr>
        <p:spPr>
          <a:xfrm>
            <a:off x="331788" y="1196975"/>
            <a:ext cx="8839200" cy="2017713"/>
          </a:xfrm>
        </p:spPr>
        <p:txBody>
          <a:bodyPr/>
          <a:lstStyle/>
          <a:p>
            <a:pPr eaLnBrk="1" hangingPunct="1">
              <a:lnSpc>
                <a:spcPct val="80000"/>
              </a:lnSpc>
              <a:defRPr/>
            </a:pPr>
            <a:r>
              <a:rPr lang="zh-CN" altLang="en-US" sz="2800" b="1" dirty="0" smtClean="0">
                <a:solidFill>
                  <a:srgbClr val="0000FF"/>
                </a:solidFill>
                <a:effectLst/>
              </a:rPr>
              <a:t>一种并行计算机：处理数据级并行</a:t>
            </a:r>
            <a:endParaRPr lang="en-US" altLang="zh-CN" sz="2800" b="1" dirty="0" smtClean="0">
              <a:solidFill>
                <a:srgbClr val="FFFF00"/>
              </a:solidFill>
              <a:effectLst/>
            </a:endParaRPr>
          </a:p>
          <a:p>
            <a:pPr eaLnBrk="1" hangingPunct="1">
              <a:lnSpc>
                <a:spcPct val="80000"/>
              </a:lnSpc>
              <a:defRPr/>
            </a:pPr>
            <a:r>
              <a:rPr lang="en-US" altLang="zh-CN" sz="2800" b="1" dirty="0" smtClean="0">
                <a:solidFill>
                  <a:srgbClr val="003FFF"/>
                </a:solidFill>
                <a:effectLst/>
              </a:rPr>
              <a:t>Single instruction: </a:t>
            </a:r>
            <a:r>
              <a:rPr lang="zh-CN" altLang="en-US" sz="2400" b="1" dirty="0" smtClean="0">
                <a:solidFill>
                  <a:srgbClr val="000000"/>
                </a:solidFill>
                <a:effectLst/>
              </a:rPr>
              <a:t>在任一时钟周期，所有处理单元</a:t>
            </a:r>
            <a:endParaRPr lang="en-US" altLang="zh-CN" sz="2400" b="1" dirty="0" smtClean="0">
              <a:solidFill>
                <a:srgbClr val="FFFFFF"/>
              </a:solidFill>
              <a:effectLst/>
            </a:endParaRPr>
          </a:p>
          <a:p>
            <a:pPr marL="0" indent="0" eaLnBrk="1" hangingPunct="1">
              <a:lnSpc>
                <a:spcPct val="80000"/>
              </a:lnSpc>
              <a:buFont typeface="Wingdings" panose="05000000000000000000" pitchFamily="2" charset="2"/>
              <a:buNone/>
              <a:defRPr/>
            </a:pPr>
            <a:r>
              <a:rPr lang="en-US" altLang="zh-CN" sz="2400" b="1" dirty="0">
                <a:solidFill>
                  <a:srgbClr val="000000"/>
                </a:solidFill>
                <a:effectLst/>
              </a:rPr>
              <a:t> </a:t>
            </a:r>
            <a:r>
              <a:rPr lang="en-US" altLang="zh-CN" sz="2400" b="1" dirty="0" smtClean="0">
                <a:solidFill>
                  <a:srgbClr val="000000"/>
                </a:solidFill>
                <a:effectLst/>
              </a:rPr>
              <a:t>                                         </a:t>
            </a:r>
            <a:r>
              <a:rPr lang="zh-CN" altLang="en-US" sz="2400" b="1" dirty="0" smtClean="0">
                <a:solidFill>
                  <a:srgbClr val="000000"/>
                </a:solidFill>
                <a:effectLst/>
              </a:rPr>
              <a:t>执行相同指令</a:t>
            </a:r>
            <a:endParaRPr lang="en-US" altLang="zh-CN" sz="2400" b="1" dirty="0" smtClean="0">
              <a:solidFill>
                <a:srgbClr val="FFFFFF"/>
              </a:solidFill>
              <a:effectLst/>
            </a:endParaRPr>
          </a:p>
          <a:p>
            <a:pPr eaLnBrk="1" hangingPunct="1">
              <a:lnSpc>
                <a:spcPct val="80000"/>
              </a:lnSpc>
              <a:defRPr/>
            </a:pPr>
            <a:r>
              <a:rPr lang="en-US" altLang="zh-CN" sz="2800" b="1" dirty="0" smtClean="0">
                <a:solidFill>
                  <a:srgbClr val="003FFF"/>
                </a:solidFill>
                <a:effectLst/>
              </a:rPr>
              <a:t>Multiple data: </a:t>
            </a:r>
            <a:r>
              <a:rPr lang="zh-CN" altLang="en-US" sz="2400" b="1" dirty="0" smtClean="0">
                <a:solidFill>
                  <a:srgbClr val="000000"/>
                </a:solidFill>
                <a:effectLst/>
              </a:rPr>
              <a:t>每个处理单元能对不同数据元素进行操作</a:t>
            </a:r>
            <a:endParaRPr lang="en-US" altLang="zh-CN" sz="2800" b="1" dirty="0" smtClean="0">
              <a:solidFill>
                <a:srgbClr val="000000"/>
              </a:solidFill>
              <a:effectLst/>
            </a:endParaRPr>
          </a:p>
        </p:txBody>
      </p:sp>
      <p:graphicFrame>
        <p:nvGraphicFramePr>
          <p:cNvPr id="27652" name="Object 4"/>
          <p:cNvGraphicFramePr>
            <a:graphicFrameLocks noChangeAspect="1"/>
          </p:cNvGraphicFramePr>
          <p:nvPr/>
        </p:nvGraphicFramePr>
        <p:xfrm>
          <a:off x="2051720" y="3057690"/>
          <a:ext cx="5214937" cy="3455987"/>
        </p:xfrm>
        <a:graphic>
          <a:graphicData uri="http://schemas.openxmlformats.org/presentationml/2006/ole">
            <mc:AlternateContent xmlns:mc="http://schemas.openxmlformats.org/markup-compatibility/2006">
              <mc:Choice xmlns:v="urn:schemas-microsoft-com:vml" Requires="v">
                <p:oleObj spid="_x0000_s277565" name="Visio" r:id="rId1" imgW="3840480" imgH="3122295" progId="Visio.Drawing.11">
                  <p:embed/>
                </p:oleObj>
              </mc:Choice>
              <mc:Fallback>
                <p:oleObj name="Visio" r:id="rId1" imgW="3840480" imgH="3122295" progId="Visio.Drawing.11">
                  <p:embed/>
                  <p:pic>
                    <p:nvPicPr>
                      <p:cNvPr id="0" name="图片 277564"/>
                      <p:cNvPicPr>
                        <a:picLocks noChangeAspect="1" noChangeArrowheads="1"/>
                      </p:cNvPicPr>
                      <p:nvPr/>
                    </p:nvPicPr>
                    <p:blipFill>
                      <a:blip r:embed="rId2"/>
                      <a:srcRect/>
                      <a:stretch>
                        <a:fillRect/>
                      </a:stretch>
                    </p:blipFill>
                    <p:spPr bwMode="auto">
                      <a:xfrm>
                        <a:off x="2051720" y="3057690"/>
                        <a:ext cx="5214937" cy="3455987"/>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1244600" y="476250"/>
            <a:ext cx="6694488" cy="766763"/>
          </a:xfrm>
        </p:spPr>
        <p:txBody>
          <a:bodyPr/>
          <a:lstStyle/>
          <a:p>
            <a:pPr eaLnBrk="1" hangingPunct="1">
              <a:defRPr/>
            </a:pPr>
            <a:r>
              <a:rPr lang="en-US" altLang="zh-CN" sz="4800" smtClean="0">
                <a:solidFill>
                  <a:srgbClr val="1A1A00"/>
                </a:solidFill>
              </a:rPr>
              <a:t>SIMD</a:t>
            </a:r>
            <a:endParaRPr lang="en-US" altLang="zh-CN" sz="4800" smtClean="0">
              <a:solidFill>
                <a:srgbClr val="1A1A00"/>
              </a:solidFill>
            </a:endParaRPr>
          </a:p>
        </p:txBody>
      </p:sp>
      <p:grpSp>
        <p:nvGrpSpPr>
          <p:cNvPr id="6" name="Group 54"/>
          <p:cNvGrpSpPr/>
          <p:nvPr/>
        </p:nvGrpSpPr>
        <p:grpSpPr bwMode="auto">
          <a:xfrm>
            <a:off x="539552" y="2517424"/>
            <a:ext cx="8804275" cy="2990850"/>
            <a:chOff x="286" y="2550"/>
            <a:chExt cx="5546" cy="1884"/>
          </a:xfrm>
        </p:grpSpPr>
        <p:grpSp>
          <p:nvGrpSpPr>
            <p:cNvPr id="7" name="Group 40"/>
            <p:cNvGrpSpPr/>
            <p:nvPr/>
          </p:nvGrpSpPr>
          <p:grpSpPr bwMode="auto">
            <a:xfrm>
              <a:off x="286" y="2553"/>
              <a:ext cx="1519" cy="1462"/>
              <a:chOff x="2065" y="1951"/>
              <a:chExt cx="1519" cy="1462"/>
            </a:xfrm>
          </p:grpSpPr>
          <p:sp>
            <p:nvSpPr>
              <p:cNvPr id="23" name="Text Box 31"/>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dirty="0">
                    <a:solidFill>
                      <a:srgbClr val="331300"/>
                    </a:solidFill>
                  </a:rPr>
                  <a:t>Load A(1)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Load B(1)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C(1)=A(1)</a:t>
                </a:r>
                <a:r>
                  <a:rPr kumimoji="0" lang="en-US" altLang="zh-CN" sz="2400" dirty="0">
                    <a:solidFill>
                      <a:srgbClr val="331300"/>
                    </a:solidFill>
                    <a:sym typeface="Symbol" panose="05050102010706020507" pitchFamily="18" charset="2"/>
                  </a:rPr>
                  <a:t></a:t>
                </a:r>
                <a:r>
                  <a:rPr kumimoji="0" lang="en-US" altLang="zh-CN" sz="2400" dirty="0">
                    <a:solidFill>
                      <a:srgbClr val="331300"/>
                    </a:solidFill>
                  </a:rPr>
                  <a:t>B(1)</a:t>
                </a:r>
                <a:endParaRPr kumimoji="0" lang="en-US" altLang="zh-CN" sz="2400" dirty="0">
                  <a:solidFill>
                    <a:srgbClr val="CCECFF"/>
                  </a:solidFill>
                </a:endParaRPr>
              </a:p>
              <a:p>
                <a:pPr algn="ctr" eaLnBrk="0" fontAlgn="base" hangingPunct="0">
                  <a:spcBef>
                    <a:spcPct val="35000"/>
                  </a:spcBef>
                </a:pPr>
                <a:r>
                  <a:rPr kumimoji="0" lang="en-US" altLang="zh-CN" sz="2400" dirty="0">
                    <a:solidFill>
                      <a:srgbClr val="331300"/>
                    </a:solidFill>
                  </a:rPr>
                  <a:t>Store C(1)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next Instruct</a:t>
                </a:r>
                <a:endParaRPr kumimoji="0" lang="en-US" altLang="zh-CN" sz="2400" dirty="0">
                  <a:solidFill>
                    <a:srgbClr val="CCECFF"/>
                  </a:solidFill>
                </a:endParaRPr>
              </a:p>
              <a:p>
                <a:pPr algn="ctr" eaLnBrk="0" fontAlgn="base" hangingPunct="0">
                  <a:lnSpc>
                    <a:spcPct val="105000"/>
                  </a:lnSpc>
                  <a:spcBef>
                    <a:spcPct val="15000"/>
                  </a:spcBef>
                </a:pPr>
                <a:endParaRPr kumimoji="0" lang="en-US" altLang="zh-CN" sz="2400" dirty="0">
                  <a:solidFill>
                    <a:srgbClr val="CCECFF"/>
                  </a:solidFill>
                </a:endParaRPr>
              </a:p>
            </p:txBody>
          </p:sp>
          <p:sp>
            <p:nvSpPr>
              <p:cNvPr id="24" name="Line 32"/>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3"/>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4"/>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6"/>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 name="Line 37"/>
            <p:cNvSpPr>
              <a:spLocks noChangeShapeType="1"/>
            </p:cNvSpPr>
            <p:nvPr/>
          </p:nvSpPr>
          <p:spPr bwMode="auto">
            <a:xfrm>
              <a:off x="5142" y="2578"/>
              <a:ext cx="0" cy="1419"/>
            </a:xfrm>
            <a:prstGeom prst="line">
              <a:avLst/>
            </a:prstGeom>
            <a:noFill/>
            <a:ln w="19050">
              <a:solidFill>
                <a:srgbClr val="00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38"/>
            <p:cNvSpPr txBox="1">
              <a:spLocks noChangeArrowheads="1"/>
            </p:cNvSpPr>
            <p:nvPr/>
          </p:nvSpPr>
          <p:spPr bwMode="auto">
            <a:xfrm>
              <a:off x="5210" y="2983"/>
              <a:ext cx="62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time</a:t>
              </a:r>
              <a:endParaRPr kumimoji="0" lang="en-US" altLang="zh-CN" sz="2600">
                <a:solidFill>
                  <a:srgbClr val="331300"/>
                </a:solidFill>
              </a:endParaRPr>
            </a:p>
          </p:txBody>
        </p:sp>
        <p:sp>
          <p:nvSpPr>
            <p:cNvPr id="10" name="Text Box 39"/>
            <p:cNvSpPr txBox="1">
              <a:spLocks noChangeArrowheads="1"/>
            </p:cNvSpPr>
            <p:nvPr/>
          </p:nvSpPr>
          <p:spPr bwMode="auto">
            <a:xfrm>
              <a:off x="2021" y="4027"/>
              <a:ext cx="125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SIMD</a:t>
              </a:r>
              <a:r>
                <a:rPr kumimoji="0" lang="zh-CN" altLang="en-US" sz="2600">
                  <a:solidFill>
                    <a:srgbClr val="331300"/>
                  </a:solidFill>
                </a:rPr>
                <a:t>结构</a:t>
              </a:r>
              <a:endParaRPr kumimoji="0" lang="zh-CN" altLang="en-US" sz="2600">
                <a:solidFill>
                  <a:srgbClr val="331300"/>
                </a:solidFill>
              </a:endParaRPr>
            </a:p>
          </p:txBody>
        </p:sp>
        <p:grpSp>
          <p:nvGrpSpPr>
            <p:cNvPr id="11" name="Group 41"/>
            <p:cNvGrpSpPr/>
            <p:nvPr/>
          </p:nvGrpSpPr>
          <p:grpSpPr bwMode="auto">
            <a:xfrm>
              <a:off x="1888" y="2550"/>
              <a:ext cx="1519" cy="1462"/>
              <a:chOff x="2065" y="1951"/>
              <a:chExt cx="1519" cy="1462"/>
            </a:xfrm>
          </p:grpSpPr>
          <p:sp>
            <p:nvSpPr>
              <p:cNvPr id="18" name="Text Box 42"/>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a:solidFill>
                      <a:srgbClr val="331300"/>
                    </a:solidFill>
                  </a:rPr>
                  <a:t>Load A(2)</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Load B(2)</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C(1)=A(2)</a:t>
                </a:r>
                <a:r>
                  <a:rPr kumimoji="0" lang="en-US" altLang="zh-CN" sz="2400">
                    <a:solidFill>
                      <a:srgbClr val="331300"/>
                    </a:solidFill>
                    <a:sym typeface="Symbol" panose="05050102010706020507" pitchFamily="18" charset="2"/>
                  </a:rPr>
                  <a:t></a:t>
                </a:r>
                <a:r>
                  <a:rPr kumimoji="0" lang="en-US" altLang="zh-CN" sz="2400">
                    <a:solidFill>
                      <a:srgbClr val="331300"/>
                    </a:solidFill>
                  </a:rPr>
                  <a:t>B(2)</a:t>
                </a:r>
                <a:endParaRPr kumimoji="0" lang="en-US" altLang="zh-CN" sz="2400">
                  <a:solidFill>
                    <a:srgbClr val="CCECFF"/>
                  </a:solidFill>
                </a:endParaRPr>
              </a:p>
              <a:p>
                <a:pPr algn="ctr" eaLnBrk="0" fontAlgn="base" hangingPunct="0">
                  <a:spcBef>
                    <a:spcPct val="35000"/>
                  </a:spcBef>
                </a:pPr>
                <a:r>
                  <a:rPr kumimoji="0" lang="en-US" altLang="zh-CN" sz="2400">
                    <a:solidFill>
                      <a:srgbClr val="331300"/>
                    </a:solidFill>
                  </a:rPr>
                  <a:t>Store C(2)</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next Instruct</a:t>
                </a:r>
                <a:endParaRPr kumimoji="0" lang="en-US" altLang="zh-CN" sz="2400">
                  <a:solidFill>
                    <a:srgbClr val="CCECFF"/>
                  </a:solidFill>
                </a:endParaRPr>
              </a:p>
              <a:p>
                <a:pPr algn="ctr" eaLnBrk="0" fontAlgn="base" hangingPunct="0">
                  <a:lnSpc>
                    <a:spcPct val="105000"/>
                  </a:lnSpc>
                  <a:spcBef>
                    <a:spcPct val="15000"/>
                  </a:spcBef>
                </a:pPr>
                <a:endParaRPr kumimoji="0" lang="en-US" altLang="zh-CN" sz="2400">
                  <a:solidFill>
                    <a:srgbClr val="CCECFF"/>
                  </a:solidFill>
                </a:endParaRPr>
              </a:p>
            </p:txBody>
          </p:sp>
          <p:sp>
            <p:nvSpPr>
              <p:cNvPr id="19" name="Line 43"/>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44"/>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45"/>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46"/>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7"/>
            <p:cNvGrpSpPr/>
            <p:nvPr/>
          </p:nvGrpSpPr>
          <p:grpSpPr bwMode="auto">
            <a:xfrm>
              <a:off x="3498" y="2556"/>
              <a:ext cx="1519" cy="1462"/>
              <a:chOff x="2065" y="1951"/>
              <a:chExt cx="1519" cy="1462"/>
            </a:xfrm>
          </p:grpSpPr>
          <p:sp>
            <p:nvSpPr>
              <p:cNvPr id="13" name="Text Box 48"/>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dirty="0">
                    <a:solidFill>
                      <a:srgbClr val="331300"/>
                    </a:solidFill>
                  </a:rPr>
                  <a:t>Load A(n)</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Load B(n)</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C(1)=A(n)</a:t>
                </a:r>
                <a:r>
                  <a:rPr kumimoji="0" lang="en-US" altLang="zh-CN" sz="2400" dirty="0">
                    <a:solidFill>
                      <a:srgbClr val="331300"/>
                    </a:solidFill>
                    <a:sym typeface="Symbol" panose="05050102010706020507" pitchFamily="18" charset="2"/>
                  </a:rPr>
                  <a:t></a:t>
                </a:r>
                <a:r>
                  <a:rPr kumimoji="0" lang="en-US" altLang="zh-CN" sz="2400" dirty="0">
                    <a:solidFill>
                      <a:srgbClr val="331300"/>
                    </a:solidFill>
                  </a:rPr>
                  <a:t>B(n)</a:t>
                </a:r>
                <a:endParaRPr kumimoji="0" lang="en-US" altLang="zh-CN" sz="2400" dirty="0">
                  <a:solidFill>
                    <a:srgbClr val="CCECFF"/>
                  </a:solidFill>
                </a:endParaRPr>
              </a:p>
              <a:p>
                <a:pPr algn="ctr" eaLnBrk="0" fontAlgn="base" hangingPunct="0">
                  <a:spcBef>
                    <a:spcPct val="35000"/>
                  </a:spcBef>
                </a:pPr>
                <a:r>
                  <a:rPr kumimoji="0" lang="en-US" altLang="zh-CN" sz="2400" dirty="0">
                    <a:solidFill>
                      <a:srgbClr val="331300"/>
                    </a:solidFill>
                  </a:rPr>
                  <a:t>Store C(n)</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next Instruct</a:t>
                </a:r>
                <a:endParaRPr kumimoji="0" lang="en-US" altLang="zh-CN" sz="2400" dirty="0">
                  <a:solidFill>
                    <a:srgbClr val="CCECFF"/>
                  </a:solidFill>
                </a:endParaRPr>
              </a:p>
              <a:p>
                <a:pPr algn="ctr" eaLnBrk="0" fontAlgn="base" hangingPunct="0">
                  <a:lnSpc>
                    <a:spcPct val="105000"/>
                  </a:lnSpc>
                  <a:spcBef>
                    <a:spcPct val="15000"/>
                  </a:spcBef>
                </a:pPr>
                <a:endParaRPr kumimoji="0" lang="en-US" altLang="zh-CN" sz="2400" dirty="0">
                  <a:solidFill>
                    <a:srgbClr val="CCECFF"/>
                  </a:solidFill>
                </a:endParaRPr>
              </a:p>
            </p:txBody>
          </p:sp>
          <p:sp>
            <p:nvSpPr>
              <p:cNvPr id="14" name="Line 49"/>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50"/>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51"/>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52"/>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 name="矩形 2"/>
          <p:cNvSpPr/>
          <p:nvPr/>
        </p:nvSpPr>
        <p:spPr>
          <a:xfrm>
            <a:off x="467544" y="1940404"/>
            <a:ext cx="6831101" cy="523220"/>
          </a:xfrm>
          <a:prstGeom prst="rect">
            <a:avLst/>
          </a:prstGeom>
        </p:spPr>
        <p:txBody>
          <a:bodyPr wrap="none">
            <a:spAutoFit/>
          </a:bodyPr>
          <a:lstStyle/>
          <a:p>
            <a:r>
              <a:rPr lang="en-US" altLang="zh-CN" sz="2800" dirty="0" smtClean="0">
                <a:solidFill>
                  <a:srgbClr val="000000"/>
                </a:solidFill>
              </a:rPr>
              <a:t>Single instruction stream, multiple data streams </a:t>
            </a:r>
            <a:endParaRPr lang="zh-CN" altLang="en-US" sz="2800" dirty="0">
              <a:solidFill>
                <a:srgbClr val="000000"/>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971550" y="260350"/>
            <a:ext cx="6694488" cy="766763"/>
          </a:xfrm>
        </p:spPr>
        <p:txBody>
          <a:bodyPr/>
          <a:lstStyle/>
          <a:p>
            <a:pPr eaLnBrk="1" hangingPunct="1">
              <a:defRPr/>
            </a:pPr>
            <a:r>
              <a:rPr lang="en-US" altLang="zh-CN" sz="4800" dirty="0" smtClean="0">
                <a:solidFill>
                  <a:srgbClr val="1A1A00"/>
                </a:solidFill>
              </a:rPr>
              <a:t>SIMD</a:t>
            </a:r>
            <a:endParaRPr lang="en-US" altLang="zh-CN" sz="4800" dirty="0" smtClean="0">
              <a:solidFill>
                <a:srgbClr val="1A1A00"/>
              </a:solidFill>
            </a:endParaRPr>
          </a:p>
        </p:txBody>
      </p:sp>
      <p:sp>
        <p:nvSpPr>
          <p:cNvPr id="121859" name="Rectangle 3"/>
          <p:cNvSpPr>
            <a:spLocks noGrp="1" noChangeArrowheads="1"/>
          </p:cNvSpPr>
          <p:nvPr>
            <p:ph idx="1"/>
          </p:nvPr>
        </p:nvSpPr>
        <p:spPr>
          <a:xfrm>
            <a:off x="0" y="908050"/>
            <a:ext cx="9144000" cy="5473278"/>
          </a:xfrm>
        </p:spPr>
        <p:txBody>
          <a:bodyPr/>
          <a:lstStyle/>
          <a:p>
            <a:pPr eaLnBrk="1" hangingPunct="1">
              <a:lnSpc>
                <a:spcPct val="150000"/>
              </a:lnSpc>
              <a:spcBef>
                <a:spcPts val="0"/>
              </a:spcBef>
              <a:defRPr/>
            </a:pPr>
            <a:r>
              <a:rPr lang="zh-CN" altLang="en-US" sz="2800" b="1" dirty="0" smtClean="0">
                <a:solidFill>
                  <a:srgbClr val="000000"/>
                </a:solidFill>
              </a:rPr>
              <a:t>适用于处理高度规整操作的问题，如图像处理</a:t>
            </a:r>
            <a:r>
              <a:rPr lang="en-US" altLang="zh-CN" sz="2800" b="1" dirty="0" smtClean="0">
                <a:solidFill>
                  <a:srgbClr val="000000"/>
                </a:solidFill>
              </a:rPr>
              <a:t> </a:t>
            </a:r>
            <a:endParaRPr lang="en-US" altLang="zh-CN" sz="2800" b="1" dirty="0" smtClean="0">
              <a:solidFill>
                <a:srgbClr val="FFFFFF"/>
              </a:solidFill>
            </a:endParaRPr>
          </a:p>
          <a:p>
            <a:pPr eaLnBrk="1" hangingPunct="1">
              <a:lnSpc>
                <a:spcPct val="150000"/>
              </a:lnSpc>
              <a:spcBef>
                <a:spcPts val="0"/>
              </a:spcBef>
              <a:defRPr/>
            </a:pPr>
            <a:r>
              <a:rPr lang="zh-CN" altLang="en-US" sz="2800" b="1" dirty="0" smtClean="0">
                <a:solidFill>
                  <a:srgbClr val="000000"/>
                </a:solidFill>
              </a:rPr>
              <a:t>同步和确定性执行</a:t>
            </a:r>
            <a:endParaRPr lang="en-US" altLang="zh-CN" sz="2800" b="1" dirty="0" smtClean="0">
              <a:solidFill>
                <a:srgbClr val="FFFFFF"/>
              </a:solidFill>
            </a:endParaRPr>
          </a:p>
          <a:p>
            <a:pPr eaLnBrk="1" hangingPunct="1">
              <a:lnSpc>
                <a:spcPct val="150000"/>
              </a:lnSpc>
              <a:spcBef>
                <a:spcPts val="0"/>
              </a:spcBef>
              <a:defRPr/>
            </a:pPr>
            <a:r>
              <a:rPr lang="zh-CN" altLang="en-US" sz="2800" b="1" dirty="0" smtClean="0">
                <a:solidFill>
                  <a:srgbClr val="000000"/>
                </a:solidFill>
              </a:rPr>
              <a:t>类型</a:t>
            </a:r>
            <a:r>
              <a:rPr lang="en-US" altLang="zh-CN" sz="2800" b="1" dirty="0" smtClean="0">
                <a:solidFill>
                  <a:srgbClr val="000000"/>
                </a:solidFill>
              </a:rPr>
              <a:t>:</a:t>
            </a:r>
            <a:endParaRPr lang="en-US" altLang="zh-CN" sz="2800" b="1" dirty="0" smtClean="0">
              <a:solidFill>
                <a:srgbClr val="FFFFFF"/>
              </a:solidFill>
            </a:endParaRPr>
          </a:p>
          <a:p>
            <a:pPr lvl="1" eaLnBrk="1" hangingPunct="1">
              <a:lnSpc>
                <a:spcPct val="150000"/>
              </a:lnSpc>
              <a:spcBef>
                <a:spcPts val="0"/>
              </a:spcBef>
              <a:defRPr/>
            </a:pPr>
            <a:r>
              <a:rPr lang="zh-CN" altLang="en-US" sz="2400" b="1" dirty="0" smtClean="0">
                <a:solidFill>
                  <a:srgbClr val="000000"/>
                </a:solidFill>
              </a:rPr>
              <a:t>处理器阵列（</a:t>
            </a:r>
            <a:r>
              <a:rPr lang="en-US" altLang="zh-CN" sz="2400" b="1" dirty="0" smtClean="0">
                <a:solidFill>
                  <a:srgbClr val="000000"/>
                </a:solidFill>
              </a:rPr>
              <a:t>Processor Arrays</a:t>
            </a:r>
            <a:r>
              <a:rPr lang="zh-CN" altLang="en-US" sz="2400" b="1" dirty="0" smtClean="0">
                <a:solidFill>
                  <a:srgbClr val="000000"/>
                </a:solidFill>
              </a:rPr>
              <a:t>）</a:t>
            </a:r>
            <a:r>
              <a:rPr lang="en-US" altLang="zh-CN" sz="2400" b="1" dirty="0" smtClean="0">
                <a:solidFill>
                  <a:srgbClr val="000000"/>
                </a:solidFill>
              </a:rPr>
              <a:t>: Connection Machine CM-2, </a:t>
            </a:r>
            <a:r>
              <a:rPr lang="en-US" altLang="zh-CN" sz="2400" b="1" dirty="0" err="1" smtClean="0">
                <a:solidFill>
                  <a:srgbClr val="000000"/>
                </a:solidFill>
              </a:rPr>
              <a:t>Maspar</a:t>
            </a:r>
            <a:r>
              <a:rPr lang="en-US" altLang="zh-CN" sz="2400" b="1" dirty="0" smtClean="0">
                <a:solidFill>
                  <a:srgbClr val="000000"/>
                </a:solidFill>
              </a:rPr>
              <a:t> MP-1, MP-2 </a:t>
            </a:r>
            <a:endParaRPr lang="en-US" altLang="zh-CN" sz="2400" b="1" dirty="0" smtClean="0">
              <a:solidFill>
                <a:srgbClr val="FFFFFF"/>
              </a:solidFill>
            </a:endParaRPr>
          </a:p>
          <a:p>
            <a:pPr lvl="1" eaLnBrk="1" hangingPunct="1">
              <a:lnSpc>
                <a:spcPct val="150000"/>
              </a:lnSpc>
              <a:spcBef>
                <a:spcPts val="0"/>
              </a:spcBef>
              <a:defRPr/>
            </a:pPr>
            <a:r>
              <a:rPr lang="zh-CN" altLang="en-US" sz="2400" b="1" dirty="0" smtClean="0">
                <a:solidFill>
                  <a:srgbClr val="000000"/>
                </a:solidFill>
              </a:rPr>
              <a:t>向量流水线（</a:t>
            </a:r>
            <a:r>
              <a:rPr lang="en-US" altLang="zh-CN" sz="2400" b="1" dirty="0" smtClean="0">
                <a:solidFill>
                  <a:srgbClr val="000000"/>
                </a:solidFill>
              </a:rPr>
              <a:t>Vector Pipelines</a:t>
            </a:r>
            <a:r>
              <a:rPr lang="zh-CN" altLang="en-US" sz="2400" b="1" dirty="0" smtClean="0">
                <a:solidFill>
                  <a:srgbClr val="000000"/>
                </a:solidFill>
              </a:rPr>
              <a:t>）</a:t>
            </a:r>
            <a:r>
              <a:rPr lang="en-US" altLang="zh-CN" sz="2400" b="1" dirty="0" smtClean="0">
                <a:solidFill>
                  <a:srgbClr val="000000"/>
                </a:solidFill>
              </a:rPr>
              <a:t>: IBM 9000, Cray C90, Fujitsu VP, NEC SX-2, Hitachi S820 </a:t>
            </a:r>
            <a:endParaRPr lang="en-US" altLang="zh-CN" sz="2400" b="1" dirty="0" smtClean="0">
              <a:solidFill>
                <a:srgbClr val="FFFFFF"/>
              </a:solidFill>
            </a:endParaRPr>
          </a:p>
          <a:p>
            <a:pPr lvl="1" eaLnBrk="1" hangingPunct="1">
              <a:lnSpc>
                <a:spcPct val="150000"/>
              </a:lnSpc>
              <a:spcBef>
                <a:spcPts val="0"/>
              </a:spcBef>
              <a:defRPr/>
            </a:pPr>
            <a:r>
              <a:rPr lang="zh-CN" altLang="en-US" sz="2400" b="1" dirty="0" smtClean="0">
                <a:solidFill>
                  <a:srgbClr val="003FFF"/>
                </a:solidFill>
              </a:rPr>
              <a:t>标准指令集的多媒体扩展，</a:t>
            </a:r>
            <a:r>
              <a:rPr lang="en-US" altLang="zh-CN" sz="2400" b="1" dirty="0" smtClean="0">
                <a:solidFill>
                  <a:srgbClr val="0000FF"/>
                </a:solidFill>
              </a:rPr>
              <a:t>1996</a:t>
            </a:r>
            <a:r>
              <a:rPr lang="zh-CN" altLang="en-US" sz="2400" b="1" dirty="0" smtClean="0">
                <a:solidFill>
                  <a:srgbClr val="0000FF"/>
                </a:solidFill>
              </a:rPr>
              <a:t>始于</a:t>
            </a:r>
            <a:r>
              <a:rPr lang="en-US" altLang="zh-CN" sz="2400" b="1" dirty="0" smtClean="0">
                <a:solidFill>
                  <a:srgbClr val="0000FF"/>
                </a:solidFill>
              </a:rPr>
              <a:t>Intel  </a:t>
            </a:r>
            <a:r>
              <a:rPr lang="en-US" altLang="zh-CN" sz="2400" dirty="0">
                <a:solidFill>
                  <a:srgbClr val="0000FF"/>
                </a:solidFill>
                <a:effectLst/>
              </a:rPr>
              <a:t> Pentium MMX</a:t>
            </a:r>
            <a:r>
              <a:rPr lang="en-US" altLang="zh-CN" sz="2400" dirty="0">
                <a:solidFill>
                  <a:srgbClr val="000000"/>
                </a:solidFill>
                <a:effectLst/>
              </a:rPr>
              <a:t> </a:t>
            </a:r>
            <a:endParaRPr lang="en-US" altLang="zh-CN" sz="2400" b="1" dirty="0" smtClean="0">
              <a:solidFill>
                <a:srgbClr val="FFFFFF"/>
              </a:solidFill>
            </a:endParaRPr>
          </a:p>
          <a:p>
            <a:pPr lvl="1" eaLnBrk="1" hangingPunct="1">
              <a:lnSpc>
                <a:spcPct val="150000"/>
              </a:lnSpc>
              <a:spcBef>
                <a:spcPts val="0"/>
              </a:spcBef>
              <a:defRPr/>
            </a:pPr>
            <a:r>
              <a:rPr lang="en-US" altLang="zh-CN" sz="2400" b="1" dirty="0" smtClean="0">
                <a:solidFill>
                  <a:srgbClr val="003FFF"/>
                </a:solidFill>
              </a:rPr>
              <a:t>GPU</a:t>
            </a:r>
            <a:endParaRPr lang="en-US" altLang="zh-CN" sz="2400" b="1" dirty="0" smtClean="0">
              <a:solidFill>
                <a:srgbClr val="003FFF"/>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1"/>
          <p:cNvGrpSpPr/>
          <p:nvPr/>
        </p:nvGrpSpPr>
        <p:grpSpPr bwMode="auto">
          <a:xfrm>
            <a:off x="395536" y="2132856"/>
            <a:ext cx="8804275" cy="2587625"/>
            <a:chOff x="346" y="254"/>
            <a:chExt cx="5546" cy="1630"/>
          </a:xfrm>
        </p:grpSpPr>
        <p:grpSp>
          <p:nvGrpSpPr>
            <p:cNvPr id="6" name="Group 30"/>
            <p:cNvGrpSpPr/>
            <p:nvPr/>
          </p:nvGrpSpPr>
          <p:grpSpPr bwMode="auto">
            <a:xfrm>
              <a:off x="346" y="258"/>
              <a:ext cx="1519" cy="1174"/>
              <a:chOff x="346" y="258"/>
              <a:chExt cx="1519" cy="1174"/>
            </a:xfrm>
          </p:grpSpPr>
          <p:sp>
            <p:nvSpPr>
              <p:cNvPr id="20" name="Text Box 4"/>
              <p:cNvSpPr txBox="1">
                <a:spLocks noChangeArrowheads="1"/>
              </p:cNvSpPr>
              <p:nvPr/>
            </p:nvSpPr>
            <p:spPr bwMode="auto">
              <a:xfrm>
                <a:off x="346" y="258"/>
                <a:ext cx="1511" cy="1174"/>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dirty="0">
                    <a:solidFill>
                      <a:srgbClr val="331300"/>
                    </a:solidFill>
                  </a:rPr>
                  <a:t>Load A(1)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C(1)=A(1)</a:t>
                </a:r>
                <a:r>
                  <a:rPr kumimoji="0" lang="en-US" altLang="zh-CN" sz="2400" dirty="0">
                    <a:solidFill>
                      <a:srgbClr val="331300"/>
                    </a:solidFill>
                    <a:sym typeface="Symbol" panose="05050102010706020507" pitchFamily="18" charset="2"/>
                  </a:rPr>
                  <a:t></a:t>
                </a:r>
                <a:r>
                  <a:rPr kumimoji="0" lang="en-US" altLang="zh-CN" sz="2400" dirty="0">
                    <a:solidFill>
                      <a:srgbClr val="331300"/>
                    </a:solidFill>
                  </a:rPr>
                  <a:t>1</a:t>
                </a:r>
                <a:endParaRPr kumimoji="0" lang="en-US" altLang="zh-CN" sz="2400" dirty="0">
                  <a:solidFill>
                    <a:srgbClr val="CCECFF"/>
                  </a:solidFill>
                </a:endParaRPr>
              </a:p>
              <a:p>
                <a:pPr algn="ctr" eaLnBrk="0" fontAlgn="base" hangingPunct="0">
                  <a:spcBef>
                    <a:spcPct val="35000"/>
                  </a:spcBef>
                </a:pPr>
                <a:r>
                  <a:rPr kumimoji="0" lang="en-US" altLang="zh-CN" sz="2400" dirty="0">
                    <a:solidFill>
                      <a:srgbClr val="331300"/>
                    </a:solidFill>
                  </a:rPr>
                  <a:t>Store C(1)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next Instruct</a:t>
                </a:r>
                <a:endParaRPr kumimoji="0" lang="en-US" altLang="zh-CN" sz="2400" dirty="0">
                  <a:solidFill>
                    <a:srgbClr val="331300"/>
                  </a:solidFill>
                </a:endParaRPr>
              </a:p>
            </p:txBody>
          </p:sp>
          <p:sp>
            <p:nvSpPr>
              <p:cNvPr id="21" name="Line 5"/>
              <p:cNvSpPr>
                <a:spLocks noChangeShapeType="1"/>
              </p:cNvSpPr>
              <p:nvPr/>
            </p:nvSpPr>
            <p:spPr bwMode="auto">
              <a:xfrm>
                <a:off x="355" y="562"/>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7"/>
              <p:cNvSpPr>
                <a:spLocks noChangeShapeType="1"/>
              </p:cNvSpPr>
              <p:nvPr/>
            </p:nvSpPr>
            <p:spPr bwMode="auto">
              <a:xfrm>
                <a:off x="347" y="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8"/>
              <p:cNvSpPr>
                <a:spLocks noChangeShapeType="1"/>
              </p:cNvSpPr>
              <p:nvPr/>
            </p:nvSpPr>
            <p:spPr bwMode="auto">
              <a:xfrm>
                <a:off x="346" y="1141"/>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 name="Line 9"/>
            <p:cNvSpPr>
              <a:spLocks noChangeShapeType="1"/>
            </p:cNvSpPr>
            <p:nvPr/>
          </p:nvSpPr>
          <p:spPr bwMode="auto">
            <a:xfrm>
              <a:off x="5202" y="283"/>
              <a:ext cx="0" cy="1147"/>
            </a:xfrm>
            <a:prstGeom prst="line">
              <a:avLst/>
            </a:prstGeom>
            <a:noFill/>
            <a:ln w="19050">
              <a:solidFill>
                <a:srgbClr val="00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10"/>
            <p:cNvSpPr txBox="1">
              <a:spLocks noChangeArrowheads="1"/>
            </p:cNvSpPr>
            <p:nvPr/>
          </p:nvSpPr>
          <p:spPr bwMode="auto">
            <a:xfrm>
              <a:off x="5270" y="688"/>
              <a:ext cx="62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dirty="0">
                  <a:solidFill>
                    <a:srgbClr val="331300"/>
                  </a:solidFill>
                </a:rPr>
                <a:t>time</a:t>
              </a:r>
              <a:endParaRPr kumimoji="0" lang="en-US" altLang="zh-CN" sz="2600" dirty="0">
                <a:solidFill>
                  <a:srgbClr val="331300"/>
                </a:solidFill>
              </a:endParaRPr>
            </a:p>
          </p:txBody>
        </p:sp>
        <p:sp>
          <p:nvSpPr>
            <p:cNvPr id="9" name="Text Box 11"/>
            <p:cNvSpPr txBox="1">
              <a:spLocks noChangeArrowheads="1"/>
            </p:cNvSpPr>
            <p:nvPr/>
          </p:nvSpPr>
          <p:spPr bwMode="auto">
            <a:xfrm>
              <a:off x="2155" y="1477"/>
              <a:ext cx="125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MISD</a:t>
              </a:r>
              <a:r>
                <a:rPr kumimoji="0" lang="zh-CN" altLang="en-US" sz="2600">
                  <a:solidFill>
                    <a:srgbClr val="331300"/>
                  </a:solidFill>
                </a:rPr>
                <a:t>结构</a:t>
              </a:r>
              <a:endParaRPr kumimoji="0" lang="zh-CN" altLang="en-US" sz="2600">
                <a:solidFill>
                  <a:srgbClr val="331300"/>
                </a:solidFill>
              </a:endParaRPr>
            </a:p>
          </p:txBody>
        </p:sp>
        <p:grpSp>
          <p:nvGrpSpPr>
            <p:cNvPr id="10" name="Group 31"/>
            <p:cNvGrpSpPr/>
            <p:nvPr/>
          </p:nvGrpSpPr>
          <p:grpSpPr bwMode="auto">
            <a:xfrm>
              <a:off x="1956" y="255"/>
              <a:ext cx="1519" cy="1174"/>
              <a:chOff x="346" y="258"/>
              <a:chExt cx="1519" cy="1174"/>
            </a:xfrm>
          </p:grpSpPr>
          <p:sp>
            <p:nvSpPr>
              <p:cNvPr id="16" name="Text Box 32"/>
              <p:cNvSpPr txBox="1">
                <a:spLocks noChangeArrowheads="1"/>
              </p:cNvSpPr>
              <p:nvPr/>
            </p:nvSpPr>
            <p:spPr bwMode="auto">
              <a:xfrm>
                <a:off x="346" y="258"/>
                <a:ext cx="1511" cy="1174"/>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a:solidFill>
                      <a:srgbClr val="331300"/>
                    </a:solidFill>
                  </a:rPr>
                  <a:t>Load A(1)</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C(2)=A(1)</a:t>
                </a:r>
                <a:r>
                  <a:rPr kumimoji="0" lang="en-US" altLang="zh-CN" sz="2400">
                    <a:solidFill>
                      <a:srgbClr val="331300"/>
                    </a:solidFill>
                    <a:sym typeface="Symbol" panose="05050102010706020507" pitchFamily="18" charset="2"/>
                  </a:rPr>
                  <a:t></a:t>
                </a:r>
                <a:r>
                  <a:rPr kumimoji="0" lang="en-US" altLang="zh-CN" sz="2400">
                    <a:solidFill>
                      <a:srgbClr val="331300"/>
                    </a:solidFill>
                  </a:rPr>
                  <a:t>2</a:t>
                </a:r>
                <a:endParaRPr kumimoji="0" lang="en-US" altLang="zh-CN" sz="2400">
                  <a:solidFill>
                    <a:srgbClr val="CCECFF"/>
                  </a:solidFill>
                </a:endParaRPr>
              </a:p>
              <a:p>
                <a:pPr algn="ctr" eaLnBrk="0" fontAlgn="base" hangingPunct="0">
                  <a:spcBef>
                    <a:spcPct val="35000"/>
                  </a:spcBef>
                </a:pPr>
                <a:r>
                  <a:rPr kumimoji="0" lang="en-US" altLang="zh-CN" sz="2400">
                    <a:solidFill>
                      <a:srgbClr val="331300"/>
                    </a:solidFill>
                  </a:rPr>
                  <a:t>Store C(2)</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next Instruct</a:t>
                </a:r>
                <a:endParaRPr kumimoji="0" lang="en-US" altLang="zh-CN" sz="2400">
                  <a:solidFill>
                    <a:srgbClr val="331300"/>
                  </a:solidFill>
                </a:endParaRPr>
              </a:p>
            </p:txBody>
          </p:sp>
          <p:sp>
            <p:nvSpPr>
              <p:cNvPr id="17" name="Line 33"/>
              <p:cNvSpPr>
                <a:spLocks noChangeShapeType="1"/>
              </p:cNvSpPr>
              <p:nvPr/>
            </p:nvSpPr>
            <p:spPr bwMode="auto">
              <a:xfrm>
                <a:off x="355" y="562"/>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34"/>
              <p:cNvSpPr>
                <a:spLocks noChangeShapeType="1"/>
              </p:cNvSpPr>
              <p:nvPr/>
            </p:nvSpPr>
            <p:spPr bwMode="auto">
              <a:xfrm>
                <a:off x="347" y="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35"/>
              <p:cNvSpPr>
                <a:spLocks noChangeShapeType="1"/>
              </p:cNvSpPr>
              <p:nvPr/>
            </p:nvSpPr>
            <p:spPr bwMode="auto">
              <a:xfrm>
                <a:off x="346" y="1141"/>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36"/>
            <p:cNvGrpSpPr/>
            <p:nvPr/>
          </p:nvGrpSpPr>
          <p:grpSpPr bwMode="auto">
            <a:xfrm>
              <a:off x="3555" y="254"/>
              <a:ext cx="1519" cy="1174"/>
              <a:chOff x="346" y="258"/>
              <a:chExt cx="1519" cy="1174"/>
            </a:xfrm>
          </p:grpSpPr>
          <p:sp>
            <p:nvSpPr>
              <p:cNvPr id="12" name="Text Box 37"/>
              <p:cNvSpPr txBox="1">
                <a:spLocks noChangeArrowheads="1"/>
              </p:cNvSpPr>
              <p:nvPr/>
            </p:nvSpPr>
            <p:spPr bwMode="auto">
              <a:xfrm>
                <a:off x="346" y="258"/>
                <a:ext cx="1511" cy="1174"/>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dirty="0">
                    <a:solidFill>
                      <a:srgbClr val="331300"/>
                    </a:solidFill>
                  </a:rPr>
                  <a:t>Load A(1)</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C(1)=A(1)</a:t>
                </a:r>
                <a:r>
                  <a:rPr kumimoji="0" lang="en-US" altLang="zh-CN" sz="2400" dirty="0">
                    <a:solidFill>
                      <a:srgbClr val="331300"/>
                    </a:solidFill>
                    <a:sym typeface="Symbol" panose="05050102010706020507" pitchFamily="18" charset="2"/>
                  </a:rPr>
                  <a:t></a:t>
                </a:r>
                <a:r>
                  <a:rPr kumimoji="0" lang="en-US" altLang="zh-CN" sz="2400" dirty="0">
                    <a:solidFill>
                      <a:srgbClr val="331300"/>
                    </a:solidFill>
                  </a:rPr>
                  <a:t>n</a:t>
                </a:r>
                <a:endParaRPr kumimoji="0" lang="en-US" altLang="zh-CN" sz="2400" dirty="0">
                  <a:solidFill>
                    <a:srgbClr val="CCECFF"/>
                  </a:solidFill>
                </a:endParaRPr>
              </a:p>
              <a:p>
                <a:pPr algn="ctr" eaLnBrk="0" fontAlgn="base" hangingPunct="0">
                  <a:spcBef>
                    <a:spcPct val="35000"/>
                  </a:spcBef>
                </a:pPr>
                <a:r>
                  <a:rPr kumimoji="0" lang="en-US" altLang="zh-CN" sz="2400" dirty="0">
                    <a:solidFill>
                      <a:srgbClr val="331300"/>
                    </a:solidFill>
                  </a:rPr>
                  <a:t>Store C(n)</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next Instruct</a:t>
                </a:r>
                <a:endParaRPr kumimoji="0" lang="en-US" altLang="zh-CN" sz="2400" dirty="0">
                  <a:solidFill>
                    <a:srgbClr val="331300"/>
                  </a:solidFill>
                </a:endParaRPr>
              </a:p>
            </p:txBody>
          </p:sp>
          <p:sp>
            <p:nvSpPr>
              <p:cNvPr id="13" name="Line 38"/>
              <p:cNvSpPr>
                <a:spLocks noChangeShapeType="1"/>
              </p:cNvSpPr>
              <p:nvPr/>
            </p:nvSpPr>
            <p:spPr bwMode="auto">
              <a:xfrm>
                <a:off x="355" y="562"/>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39"/>
              <p:cNvSpPr>
                <a:spLocks noChangeShapeType="1"/>
              </p:cNvSpPr>
              <p:nvPr/>
            </p:nvSpPr>
            <p:spPr bwMode="auto">
              <a:xfrm>
                <a:off x="347" y="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40"/>
              <p:cNvSpPr>
                <a:spLocks noChangeShapeType="1"/>
              </p:cNvSpPr>
              <p:nvPr/>
            </p:nvSpPr>
            <p:spPr bwMode="auto">
              <a:xfrm>
                <a:off x="346" y="1141"/>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24" name="Rectangle 2"/>
          <p:cNvSpPr>
            <a:spLocks noGrp="1" noChangeArrowheads="1"/>
          </p:cNvSpPr>
          <p:nvPr>
            <p:ph type="title"/>
          </p:nvPr>
        </p:nvSpPr>
        <p:spPr>
          <a:xfrm>
            <a:off x="571500" y="285750"/>
            <a:ext cx="7993063" cy="766763"/>
          </a:xfrm>
        </p:spPr>
        <p:txBody>
          <a:bodyPr/>
          <a:lstStyle/>
          <a:p>
            <a:pPr eaLnBrk="1" hangingPunct="1">
              <a:defRPr/>
            </a:pPr>
            <a:r>
              <a:rPr lang="en-US" altLang="zh-CN" dirty="0" smtClean="0">
                <a:solidFill>
                  <a:srgbClr val="1A1A00"/>
                </a:solidFill>
              </a:rPr>
              <a:t>MISD</a:t>
            </a:r>
            <a:endParaRPr lang="en-US" altLang="zh-CN" dirty="0" smtClean="0">
              <a:solidFill>
                <a:srgbClr val="1A1A00"/>
              </a:solidFill>
            </a:endParaRPr>
          </a:p>
        </p:txBody>
      </p:sp>
      <p:sp>
        <p:nvSpPr>
          <p:cNvPr id="25" name="矩形 24"/>
          <p:cNvSpPr/>
          <p:nvPr/>
        </p:nvSpPr>
        <p:spPr>
          <a:xfrm>
            <a:off x="467544" y="1223062"/>
            <a:ext cx="6807185" cy="523220"/>
          </a:xfrm>
          <a:prstGeom prst="rect">
            <a:avLst/>
          </a:prstGeom>
        </p:spPr>
        <p:txBody>
          <a:bodyPr wrap="none">
            <a:spAutoFit/>
          </a:bodyPr>
          <a:lstStyle/>
          <a:p>
            <a:r>
              <a:rPr lang="en-US" altLang="zh-CN" sz="2800" dirty="0" smtClean="0">
                <a:solidFill>
                  <a:srgbClr val="000000"/>
                </a:solidFill>
              </a:rPr>
              <a:t>Multiple instruction streams, single data stream </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a:lstStyle/>
          <a:p>
            <a:pPr eaLnBrk="1" hangingPunct="1">
              <a:defRPr/>
            </a:pPr>
            <a:r>
              <a:rPr lang="en-US" altLang="zh-CN" dirty="0" smtClean="0">
                <a:solidFill>
                  <a:srgbClr val="1A1A00"/>
                </a:solidFill>
              </a:rPr>
              <a:t>MISD</a:t>
            </a:r>
            <a:endParaRPr lang="en-US" altLang="zh-CN" dirty="0" smtClean="0">
              <a:solidFill>
                <a:srgbClr val="1A1A00"/>
              </a:solidFill>
            </a:endParaRPr>
          </a:p>
        </p:txBody>
      </p:sp>
      <p:sp>
        <p:nvSpPr>
          <p:cNvPr id="122883" name="Rectangle 3"/>
          <p:cNvSpPr>
            <a:spLocks noGrp="1" noChangeArrowheads="1"/>
          </p:cNvSpPr>
          <p:nvPr>
            <p:ph idx="1"/>
          </p:nvPr>
        </p:nvSpPr>
        <p:spPr>
          <a:xfrm>
            <a:off x="467544" y="1916832"/>
            <a:ext cx="8501062" cy="1373187"/>
          </a:xfrm>
        </p:spPr>
        <p:txBody>
          <a:bodyPr/>
          <a:lstStyle/>
          <a:p>
            <a:pPr eaLnBrk="1" hangingPunct="1">
              <a:lnSpc>
                <a:spcPct val="80000"/>
              </a:lnSpc>
              <a:defRPr/>
            </a:pPr>
            <a:r>
              <a:rPr lang="zh-CN" altLang="en-US" sz="2800" b="1" dirty="0" smtClean="0">
                <a:solidFill>
                  <a:srgbClr val="000000"/>
                </a:solidFill>
              </a:rPr>
              <a:t>单个数据流进入多个处理单元。</a:t>
            </a:r>
            <a:r>
              <a:rPr lang="en-US" altLang="zh-CN" sz="2800" b="1" dirty="0" smtClean="0">
                <a:solidFill>
                  <a:srgbClr val="000000"/>
                </a:solidFill>
              </a:rPr>
              <a:t> </a:t>
            </a:r>
            <a:endParaRPr lang="en-US" altLang="zh-CN" sz="2800" b="1" dirty="0" smtClean="0">
              <a:solidFill>
                <a:srgbClr val="FFFFFF"/>
              </a:solidFill>
            </a:endParaRPr>
          </a:p>
          <a:p>
            <a:pPr eaLnBrk="1" hangingPunct="1">
              <a:lnSpc>
                <a:spcPct val="80000"/>
              </a:lnSpc>
              <a:defRPr/>
            </a:pPr>
            <a:r>
              <a:rPr lang="zh-CN" altLang="en-US" sz="2800" b="1" dirty="0" smtClean="0">
                <a:solidFill>
                  <a:srgbClr val="000000"/>
                </a:solidFill>
              </a:rPr>
              <a:t>每个处理单元用单个指令流对数据进行</a:t>
            </a:r>
            <a:r>
              <a:rPr lang="zh-CN" altLang="en-US" sz="2800" b="1" dirty="0" smtClean="0">
                <a:solidFill>
                  <a:srgbClr val="003FFF"/>
                </a:solidFill>
              </a:rPr>
              <a:t>独立</a:t>
            </a:r>
            <a:r>
              <a:rPr lang="zh-CN" altLang="en-US" sz="2800" b="1" dirty="0" smtClean="0">
                <a:solidFill>
                  <a:srgbClr val="000000"/>
                </a:solidFill>
              </a:rPr>
              <a:t>操作。</a:t>
            </a:r>
            <a:endParaRPr lang="en-US" altLang="zh-CN" sz="2400" b="1" dirty="0" smtClean="0">
              <a:solidFill>
                <a:srgbClr val="000000"/>
              </a:solidFill>
            </a:endParaRPr>
          </a:p>
        </p:txBody>
      </p:sp>
      <p:graphicFrame>
        <p:nvGraphicFramePr>
          <p:cNvPr id="30724" name="Object 2"/>
          <p:cNvGraphicFramePr>
            <a:graphicFrameLocks noChangeAspect="1"/>
          </p:cNvGraphicFramePr>
          <p:nvPr/>
        </p:nvGraphicFramePr>
        <p:xfrm>
          <a:off x="928688" y="2928938"/>
          <a:ext cx="6321425" cy="3357562"/>
        </p:xfrm>
        <a:graphic>
          <a:graphicData uri="http://schemas.openxmlformats.org/presentationml/2006/ole">
            <mc:AlternateContent xmlns:mc="http://schemas.openxmlformats.org/markup-compatibility/2006">
              <mc:Choice xmlns:v="urn:schemas-microsoft-com:vml" Requires="v">
                <p:oleObj spid="_x0000_s278589" name="Visio" r:id="rId1" imgW="5969635" imgH="3331210" progId="Visio.Drawing.11">
                  <p:embed/>
                </p:oleObj>
              </mc:Choice>
              <mc:Fallback>
                <p:oleObj name="Visio" r:id="rId1" imgW="5969635" imgH="3331210" progId="Visio.Drawing.11">
                  <p:embed/>
                  <p:pic>
                    <p:nvPicPr>
                      <p:cNvPr id="0" name="图片 278588"/>
                      <p:cNvPicPr>
                        <a:picLocks noChangeAspect="1" noChangeArrowheads="1"/>
                      </p:cNvPicPr>
                      <p:nvPr/>
                    </p:nvPicPr>
                    <p:blipFill>
                      <a:blip r:embed="rId2"/>
                      <a:srcRect/>
                      <a:stretch>
                        <a:fillRect/>
                      </a:stretch>
                    </p:blipFill>
                    <p:spPr bwMode="auto">
                      <a:xfrm>
                        <a:off x="928688" y="2928938"/>
                        <a:ext cx="6321425" cy="3357562"/>
                      </a:xfrm>
                      <a:prstGeom prst="rect">
                        <a:avLst/>
                      </a:prstGeom>
                      <a:noFill/>
                      <a:ln>
                        <a:noFill/>
                      </a:ln>
                    </p:spPr>
                  </p:pic>
                </p:oleObj>
              </mc:Fallback>
            </mc:AlternateContent>
          </a:graphicData>
        </a:graphic>
      </p:graphicFrame>
      <p:sp>
        <p:nvSpPr>
          <p:cNvPr id="2" name="矩形 1"/>
          <p:cNvSpPr/>
          <p:nvPr/>
        </p:nvSpPr>
        <p:spPr>
          <a:xfrm>
            <a:off x="467544" y="1223062"/>
            <a:ext cx="6807185" cy="523220"/>
          </a:xfrm>
          <a:prstGeom prst="rect">
            <a:avLst/>
          </a:prstGeom>
        </p:spPr>
        <p:txBody>
          <a:bodyPr wrap="none">
            <a:spAutoFit/>
          </a:bodyPr>
          <a:lstStyle/>
          <a:p>
            <a:r>
              <a:rPr lang="en-US" altLang="zh-CN" sz="2800" dirty="0" smtClean="0">
                <a:solidFill>
                  <a:srgbClr val="000000"/>
                </a:solidFill>
              </a:rPr>
              <a:t>Multiple instruction streams, single data stream </a:t>
            </a:r>
            <a:endParaRPr lang="zh-CN" altLang="en-US" sz="2800" dirty="0">
              <a:solidFill>
                <a:srgbClr val="000000"/>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a:lstStyle/>
          <a:p>
            <a:pPr eaLnBrk="1" hangingPunct="1">
              <a:defRPr/>
            </a:pPr>
            <a:r>
              <a:rPr lang="en-US" altLang="zh-CN" dirty="0" smtClean="0">
                <a:solidFill>
                  <a:srgbClr val="1A1A00"/>
                </a:solidFill>
              </a:rPr>
              <a:t>MISD</a:t>
            </a:r>
            <a:endParaRPr lang="en-US" altLang="zh-CN" dirty="0" smtClean="0">
              <a:solidFill>
                <a:srgbClr val="1A1A00"/>
              </a:solidFill>
            </a:endParaRPr>
          </a:p>
        </p:txBody>
      </p:sp>
      <p:sp>
        <p:nvSpPr>
          <p:cNvPr id="122883" name="Rectangle 3"/>
          <p:cNvSpPr>
            <a:spLocks noGrp="1" noChangeArrowheads="1"/>
          </p:cNvSpPr>
          <p:nvPr>
            <p:ph idx="1"/>
          </p:nvPr>
        </p:nvSpPr>
        <p:spPr>
          <a:xfrm>
            <a:off x="250825" y="1484313"/>
            <a:ext cx="8515350" cy="5018087"/>
          </a:xfrm>
        </p:spPr>
        <p:txBody>
          <a:bodyPr/>
          <a:lstStyle/>
          <a:p>
            <a:pPr eaLnBrk="1" hangingPunct="1">
              <a:lnSpc>
                <a:spcPct val="150000"/>
              </a:lnSpc>
            </a:pPr>
            <a:r>
              <a:rPr lang="zh-CN" altLang="en-US" sz="2800" b="1" smtClean="0">
                <a:solidFill>
                  <a:srgbClr val="003FFF"/>
                </a:solidFill>
                <a:effectLst/>
              </a:rPr>
              <a:t>很少有这类计算机的实例。</a:t>
            </a:r>
            <a:r>
              <a:rPr lang="zh-CN" altLang="en-US" sz="2800" b="1" smtClean="0">
                <a:solidFill>
                  <a:srgbClr val="000000"/>
                </a:solidFill>
                <a:effectLst/>
              </a:rPr>
              <a:t>一个实验室例子：</a:t>
            </a:r>
            <a:r>
              <a:rPr lang="en-US" altLang="zh-CN" sz="2800" b="1" smtClean="0">
                <a:solidFill>
                  <a:srgbClr val="000000"/>
                </a:solidFill>
                <a:effectLst/>
              </a:rPr>
              <a:t>Carnegie-Mellon C.mmp computer (1971). </a:t>
            </a:r>
            <a:endParaRPr lang="en-US" altLang="zh-CN" sz="2800" b="1" smtClean="0">
              <a:solidFill>
                <a:srgbClr val="FFFFFF"/>
              </a:solidFill>
              <a:effectLst/>
            </a:endParaRPr>
          </a:p>
          <a:p>
            <a:pPr eaLnBrk="1" hangingPunct="1">
              <a:lnSpc>
                <a:spcPct val="150000"/>
              </a:lnSpc>
            </a:pPr>
            <a:r>
              <a:rPr lang="zh-CN" altLang="en-US" sz="2800" b="1" smtClean="0">
                <a:solidFill>
                  <a:srgbClr val="000000"/>
                </a:solidFill>
                <a:effectLst/>
              </a:rPr>
              <a:t>某些可能想到的应用：</a:t>
            </a:r>
            <a:endParaRPr lang="en-US" altLang="zh-CN" sz="2800" b="1" smtClean="0">
              <a:solidFill>
                <a:srgbClr val="FFFFFF"/>
              </a:solidFill>
              <a:effectLst/>
            </a:endParaRPr>
          </a:p>
          <a:p>
            <a:pPr lvl="1" eaLnBrk="1" hangingPunct="1">
              <a:lnSpc>
                <a:spcPct val="150000"/>
              </a:lnSpc>
            </a:pPr>
            <a:r>
              <a:rPr lang="zh-CN" altLang="en-US" sz="2400" b="1" smtClean="0">
                <a:solidFill>
                  <a:srgbClr val="000000"/>
                </a:solidFill>
                <a:effectLst/>
              </a:rPr>
              <a:t>多频滤波器对单信号流进行操作</a:t>
            </a:r>
            <a:endParaRPr lang="en-US" altLang="zh-CN" sz="2400" b="1" smtClean="0">
              <a:solidFill>
                <a:srgbClr val="FFFFFF"/>
              </a:solidFill>
              <a:effectLst/>
            </a:endParaRPr>
          </a:p>
          <a:p>
            <a:pPr lvl="1" eaLnBrk="1" hangingPunct="1">
              <a:lnSpc>
                <a:spcPct val="150000"/>
              </a:lnSpc>
            </a:pPr>
            <a:r>
              <a:rPr lang="zh-CN" altLang="en-US" sz="2400" b="1" smtClean="0">
                <a:solidFill>
                  <a:srgbClr val="000000"/>
                </a:solidFill>
                <a:effectLst/>
              </a:rPr>
              <a:t>多重加密算法对单个编码信息进行加密</a:t>
            </a:r>
            <a:endParaRPr lang="en-US" altLang="zh-CN" sz="2400" b="1"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357188" y="142875"/>
            <a:ext cx="8229600" cy="1143000"/>
          </a:xfrm>
        </p:spPr>
        <p:txBody>
          <a:bodyPr/>
          <a:lstStyle/>
          <a:p>
            <a:pPr eaLnBrk="1" hangingPunct="1">
              <a:defRPr/>
            </a:pPr>
            <a:r>
              <a:rPr lang="en-US" altLang="zh-CN" dirty="0" smtClean="0">
                <a:solidFill>
                  <a:srgbClr val="1A1A00"/>
                </a:solidFill>
              </a:rPr>
              <a:t>MIMD</a:t>
            </a:r>
            <a:endParaRPr lang="en-US" altLang="zh-CN" dirty="0" smtClean="0">
              <a:solidFill>
                <a:srgbClr val="1A1A00"/>
              </a:solidFill>
            </a:endParaRPr>
          </a:p>
        </p:txBody>
      </p:sp>
      <p:sp>
        <p:nvSpPr>
          <p:cNvPr id="123907" name="Rectangle 3"/>
          <p:cNvSpPr>
            <a:spLocks noGrp="1" noChangeArrowheads="1"/>
          </p:cNvSpPr>
          <p:nvPr>
            <p:ph idx="1"/>
          </p:nvPr>
        </p:nvSpPr>
        <p:spPr>
          <a:xfrm>
            <a:off x="200025" y="1071563"/>
            <a:ext cx="8943975" cy="2214562"/>
          </a:xfrm>
        </p:spPr>
        <p:txBody>
          <a:bodyPr/>
          <a:lstStyle/>
          <a:p>
            <a:pPr eaLnBrk="1" hangingPunct="1">
              <a:lnSpc>
                <a:spcPct val="150000"/>
              </a:lnSpc>
            </a:pPr>
            <a:r>
              <a:rPr lang="zh-CN" altLang="en-US" sz="2400" b="1" dirty="0" smtClean="0">
                <a:solidFill>
                  <a:srgbClr val="0000FF"/>
                </a:solidFill>
                <a:effectLst/>
              </a:rPr>
              <a:t>并行计算机：线程级或任务级并行。</a:t>
            </a:r>
            <a:endParaRPr lang="en-US" altLang="zh-CN" sz="2400" b="1" dirty="0" smtClean="0">
              <a:solidFill>
                <a:srgbClr val="FFFF00"/>
              </a:solidFill>
              <a:effectLst/>
            </a:endParaRPr>
          </a:p>
          <a:p>
            <a:pPr eaLnBrk="1" hangingPunct="1">
              <a:lnSpc>
                <a:spcPct val="150000"/>
              </a:lnSpc>
            </a:pPr>
            <a:r>
              <a:rPr lang="en-US" altLang="zh-CN" sz="2400" b="1" dirty="0" smtClean="0">
                <a:solidFill>
                  <a:srgbClr val="003FFF"/>
                </a:solidFill>
                <a:effectLst/>
              </a:rPr>
              <a:t>Multiple Instruction: </a:t>
            </a:r>
            <a:r>
              <a:rPr lang="zh-CN" altLang="en-US" sz="2400" b="1" dirty="0" smtClean="0">
                <a:solidFill>
                  <a:srgbClr val="000000"/>
                </a:solidFill>
                <a:effectLst/>
              </a:rPr>
              <a:t>每个处理器可以执行不同的指令流</a:t>
            </a:r>
            <a:endParaRPr lang="en-US" altLang="zh-CN" sz="2400" b="1" dirty="0" smtClean="0">
              <a:solidFill>
                <a:srgbClr val="FFFFFF"/>
              </a:solidFill>
              <a:effectLst/>
            </a:endParaRPr>
          </a:p>
          <a:p>
            <a:pPr eaLnBrk="1" hangingPunct="1">
              <a:lnSpc>
                <a:spcPct val="150000"/>
              </a:lnSpc>
            </a:pPr>
            <a:r>
              <a:rPr lang="en-US" altLang="zh-CN" sz="2400" b="1" dirty="0" smtClean="0">
                <a:solidFill>
                  <a:srgbClr val="003FFF"/>
                </a:solidFill>
                <a:effectLst/>
              </a:rPr>
              <a:t>Multiple Data: </a:t>
            </a:r>
            <a:r>
              <a:rPr lang="zh-CN" altLang="en-US" sz="2400" b="1" dirty="0" smtClean="0">
                <a:solidFill>
                  <a:srgbClr val="000000"/>
                </a:solidFill>
                <a:effectLst/>
              </a:rPr>
              <a:t>每个处理器可以对不同数据流进行操作</a:t>
            </a:r>
            <a:endParaRPr lang="en-US" altLang="zh-CN" sz="2400" b="1" dirty="0" smtClean="0">
              <a:solidFill>
                <a:srgbClr val="000000"/>
              </a:solidFill>
              <a:effectLst/>
            </a:endParaRPr>
          </a:p>
        </p:txBody>
      </p:sp>
      <p:sp>
        <p:nvSpPr>
          <p:cNvPr id="32772" name="Text Box 55"/>
          <p:cNvSpPr txBox="1">
            <a:spLocks noChangeArrowheads="1"/>
          </p:cNvSpPr>
          <p:nvPr/>
        </p:nvSpPr>
        <p:spPr bwMode="auto">
          <a:xfrm>
            <a:off x="5764213" y="4232275"/>
            <a:ext cx="297021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kumimoji="1" lang="zh-CN" altLang="zh-CN" sz="2400" b="1">
              <a:latin typeface="Times New Roman" panose="02020603050405020304" pitchFamily="18" charset="0"/>
            </a:endParaRPr>
          </a:p>
        </p:txBody>
      </p:sp>
      <p:graphicFrame>
        <p:nvGraphicFramePr>
          <p:cNvPr id="32773" name="Object 2"/>
          <p:cNvGraphicFramePr>
            <a:graphicFrameLocks noChangeAspect="1"/>
          </p:cNvGraphicFramePr>
          <p:nvPr/>
        </p:nvGraphicFramePr>
        <p:xfrm>
          <a:off x="1215230" y="2984974"/>
          <a:ext cx="6913563" cy="3538537"/>
        </p:xfrm>
        <a:graphic>
          <a:graphicData uri="http://schemas.openxmlformats.org/presentationml/2006/ole">
            <mc:AlternateContent xmlns:mc="http://schemas.openxmlformats.org/markup-compatibility/2006">
              <mc:Choice xmlns:v="urn:schemas-microsoft-com:vml" Requires="v">
                <p:oleObj spid="_x0000_s279613" name="Visio" r:id="rId1" imgW="5186045" imgH="2900045" progId="Visio.Drawing.11">
                  <p:embed/>
                </p:oleObj>
              </mc:Choice>
              <mc:Fallback>
                <p:oleObj name="Visio" r:id="rId1" imgW="5186045" imgH="2900045" progId="Visio.Drawing.11">
                  <p:embed/>
                  <p:pic>
                    <p:nvPicPr>
                      <p:cNvPr id="0" name="图片 279612"/>
                      <p:cNvPicPr>
                        <a:picLocks noChangeAspect="1" noChangeArrowheads="1"/>
                      </p:cNvPicPr>
                      <p:nvPr/>
                    </p:nvPicPr>
                    <p:blipFill>
                      <a:blip r:embed="rId2"/>
                      <a:srcRect/>
                      <a:stretch>
                        <a:fillRect/>
                      </a:stretch>
                    </p:blipFill>
                    <p:spPr bwMode="auto">
                      <a:xfrm>
                        <a:off x="1215230" y="2984974"/>
                        <a:ext cx="6913563" cy="3538537"/>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9"/>
          <p:cNvCxnSpPr/>
          <p:nvPr/>
        </p:nvCxnSpPr>
        <p:spPr>
          <a:xfrm>
            <a:off x="750888" y="1196975"/>
            <a:ext cx="7709544" cy="0"/>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1238" y="476250"/>
            <a:ext cx="3055937" cy="585788"/>
          </a:xfrm>
          <a:prstGeom prst="rect">
            <a:avLst/>
          </a:prstGeom>
          <a:noFill/>
        </p:spPr>
        <p:txBody>
          <a:bodyPr>
            <a:spAutoFit/>
          </a:bodyPr>
          <a:lstStyle/>
          <a:p>
            <a:pPr eaLnBrk="1" hangingPunct="1">
              <a:defRPr/>
            </a:pPr>
            <a:r>
              <a:rPr lang="zh-CN" altLang="en-US" sz="3200" dirty="0" smtClean="0">
                <a:solidFill>
                  <a:srgbClr val="000000"/>
                </a:solidFill>
                <a:latin typeface="华文中宋" panose="02010600040101010101" pitchFamily="2" charset="-122"/>
                <a:ea typeface="华文中宋" panose="02010600040101010101" pitchFamily="2" charset="-122"/>
              </a:rPr>
              <a:t>参考书</a:t>
            </a:r>
            <a:endParaRPr lang="zh-CN" sz="3200" b="1" dirty="0">
              <a:solidFill>
                <a:srgbClr val="000000"/>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1896" y="1268648"/>
            <a:ext cx="3572986" cy="5133600"/>
          </a:xfrm>
          <a:prstGeom prst="rect">
            <a:avLst/>
          </a:prstGeom>
        </p:spPr>
      </p:pic>
      <p:pic>
        <p:nvPicPr>
          <p:cNvPr id="5" name="图片 4"/>
          <p:cNvPicPr>
            <a:picLocks noChangeAspect="1"/>
          </p:cNvPicPr>
          <p:nvPr/>
        </p:nvPicPr>
        <p:blipFill>
          <a:blip r:embed="rId2"/>
          <a:stretch>
            <a:fillRect/>
          </a:stretch>
        </p:blipFill>
        <p:spPr>
          <a:xfrm>
            <a:off x="252131" y="1331278"/>
            <a:ext cx="4166829" cy="5136375"/>
          </a:xfrm>
          <a:prstGeom prst="rect">
            <a:avLst/>
          </a:prstGeom>
        </p:spPr>
      </p:pic>
    </p:spTree>
    <p:custDataLst>
      <p:tags r:id="rId3"/>
    </p:custData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142875"/>
            <a:ext cx="8229600" cy="1143000"/>
          </a:xfrm>
        </p:spPr>
        <p:txBody>
          <a:bodyPr/>
          <a:lstStyle/>
          <a:p>
            <a:pPr eaLnBrk="1" hangingPunct="1">
              <a:defRPr/>
            </a:pPr>
            <a:r>
              <a:rPr lang="en-US" altLang="zh-CN" dirty="0" smtClean="0">
                <a:solidFill>
                  <a:srgbClr val="1A1A00"/>
                </a:solidFill>
              </a:rPr>
              <a:t>MIMD</a:t>
            </a:r>
            <a:endParaRPr lang="en-US" altLang="zh-CN" dirty="0" smtClean="0">
              <a:solidFill>
                <a:srgbClr val="1A1A00"/>
              </a:solidFill>
            </a:endParaRPr>
          </a:p>
        </p:txBody>
      </p:sp>
      <p:grpSp>
        <p:nvGrpSpPr>
          <p:cNvPr id="6" name="Group 45"/>
          <p:cNvGrpSpPr/>
          <p:nvPr/>
        </p:nvGrpSpPr>
        <p:grpSpPr bwMode="auto">
          <a:xfrm>
            <a:off x="539552" y="2348880"/>
            <a:ext cx="8804275" cy="2990850"/>
            <a:chOff x="286" y="2550"/>
            <a:chExt cx="5546" cy="1884"/>
          </a:xfrm>
        </p:grpSpPr>
        <p:grpSp>
          <p:nvGrpSpPr>
            <p:cNvPr id="7" name="Group 46"/>
            <p:cNvGrpSpPr/>
            <p:nvPr/>
          </p:nvGrpSpPr>
          <p:grpSpPr bwMode="auto">
            <a:xfrm>
              <a:off x="286" y="2553"/>
              <a:ext cx="1519" cy="1462"/>
              <a:chOff x="2065" y="1951"/>
              <a:chExt cx="1519" cy="1462"/>
            </a:xfrm>
          </p:grpSpPr>
          <p:sp>
            <p:nvSpPr>
              <p:cNvPr id="23" name="Text Box 47"/>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a:solidFill>
                      <a:srgbClr val="331300"/>
                    </a:solidFill>
                  </a:rPr>
                  <a:t>Load A(1)</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Load B(1)</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C(1)=A(1)</a:t>
                </a:r>
                <a:r>
                  <a:rPr kumimoji="0" lang="en-US" altLang="zh-CN" sz="2400">
                    <a:solidFill>
                      <a:srgbClr val="331300"/>
                    </a:solidFill>
                    <a:sym typeface="Symbol" panose="05050102010706020507" pitchFamily="18" charset="2"/>
                  </a:rPr>
                  <a:t></a:t>
                </a:r>
                <a:r>
                  <a:rPr kumimoji="0" lang="en-US" altLang="zh-CN" sz="2400">
                    <a:solidFill>
                      <a:srgbClr val="331300"/>
                    </a:solidFill>
                  </a:rPr>
                  <a:t>B(1)</a:t>
                </a:r>
                <a:endParaRPr kumimoji="0" lang="en-US" altLang="zh-CN" sz="2400">
                  <a:solidFill>
                    <a:srgbClr val="CCECFF"/>
                  </a:solidFill>
                </a:endParaRPr>
              </a:p>
              <a:p>
                <a:pPr algn="ctr" eaLnBrk="0" fontAlgn="base" hangingPunct="0">
                  <a:spcBef>
                    <a:spcPct val="35000"/>
                  </a:spcBef>
                </a:pPr>
                <a:r>
                  <a:rPr kumimoji="0" lang="en-US" altLang="zh-CN" sz="2400">
                    <a:solidFill>
                      <a:srgbClr val="331300"/>
                    </a:solidFill>
                  </a:rPr>
                  <a:t>Store C(1)</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next Instruct</a:t>
                </a:r>
                <a:endParaRPr kumimoji="0" lang="en-US" altLang="zh-CN" sz="2400">
                  <a:solidFill>
                    <a:srgbClr val="331300"/>
                  </a:solidFill>
                </a:endParaRPr>
              </a:p>
            </p:txBody>
          </p:sp>
          <p:sp>
            <p:nvSpPr>
              <p:cNvPr id="24" name="Line 48"/>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49"/>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50"/>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51"/>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 name="Line 52"/>
            <p:cNvSpPr>
              <a:spLocks noChangeShapeType="1"/>
            </p:cNvSpPr>
            <p:nvPr/>
          </p:nvSpPr>
          <p:spPr bwMode="auto">
            <a:xfrm>
              <a:off x="5142" y="2578"/>
              <a:ext cx="0" cy="1419"/>
            </a:xfrm>
            <a:prstGeom prst="line">
              <a:avLst/>
            </a:prstGeom>
            <a:noFill/>
            <a:ln w="19050">
              <a:solidFill>
                <a:srgbClr val="00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53"/>
            <p:cNvSpPr txBox="1">
              <a:spLocks noChangeArrowheads="1"/>
            </p:cNvSpPr>
            <p:nvPr/>
          </p:nvSpPr>
          <p:spPr bwMode="auto">
            <a:xfrm>
              <a:off x="5210" y="2983"/>
              <a:ext cx="62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time</a:t>
              </a:r>
              <a:endParaRPr kumimoji="0" lang="en-US" altLang="zh-CN" sz="2600">
                <a:solidFill>
                  <a:srgbClr val="331300"/>
                </a:solidFill>
              </a:endParaRPr>
            </a:p>
          </p:txBody>
        </p:sp>
        <p:sp>
          <p:nvSpPr>
            <p:cNvPr id="10" name="Text Box 54"/>
            <p:cNvSpPr txBox="1">
              <a:spLocks noChangeArrowheads="1"/>
            </p:cNvSpPr>
            <p:nvPr/>
          </p:nvSpPr>
          <p:spPr bwMode="auto">
            <a:xfrm>
              <a:off x="2021" y="4027"/>
              <a:ext cx="125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r>
                <a:rPr kumimoji="0" lang="en-US" altLang="zh-CN" sz="2600">
                  <a:solidFill>
                    <a:srgbClr val="331300"/>
                  </a:solidFill>
                </a:rPr>
                <a:t>MIMD</a:t>
              </a:r>
              <a:r>
                <a:rPr kumimoji="0" lang="zh-CN" altLang="en-US" sz="2600">
                  <a:solidFill>
                    <a:srgbClr val="331300"/>
                  </a:solidFill>
                </a:rPr>
                <a:t>结构</a:t>
              </a:r>
              <a:endParaRPr kumimoji="0" lang="zh-CN" altLang="en-US" sz="2600">
                <a:solidFill>
                  <a:srgbClr val="331300"/>
                </a:solidFill>
              </a:endParaRPr>
            </a:p>
          </p:txBody>
        </p:sp>
        <p:grpSp>
          <p:nvGrpSpPr>
            <p:cNvPr id="11" name="Group 55"/>
            <p:cNvGrpSpPr/>
            <p:nvPr/>
          </p:nvGrpSpPr>
          <p:grpSpPr bwMode="auto">
            <a:xfrm>
              <a:off x="1888" y="2550"/>
              <a:ext cx="1519" cy="1462"/>
              <a:chOff x="2065" y="1951"/>
              <a:chExt cx="1519" cy="1462"/>
            </a:xfrm>
          </p:grpSpPr>
          <p:sp>
            <p:nvSpPr>
              <p:cNvPr id="18" name="Text Box 56"/>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a:solidFill>
                      <a:srgbClr val="331300"/>
                    </a:solidFill>
                  </a:rPr>
                  <a:t>call func D</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X=Y</a:t>
                </a:r>
                <a:r>
                  <a:rPr kumimoji="0" lang="en-US" altLang="zh-CN" sz="2400">
                    <a:solidFill>
                      <a:srgbClr val="331300"/>
                    </a:solidFill>
                    <a:sym typeface="Symbol" panose="05050102010706020507" pitchFamily="18" charset="2"/>
                  </a:rPr>
                  <a:t>Z</a:t>
                </a:r>
                <a:endParaRPr kumimoji="0" lang="en-US" altLang="zh-CN" sz="2400">
                  <a:solidFill>
                    <a:srgbClr val="CCECFF"/>
                  </a:solidFill>
                </a:endParaRPr>
              </a:p>
              <a:p>
                <a:pPr algn="ctr" eaLnBrk="0" fontAlgn="base" hangingPunct="0">
                  <a:spcBef>
                    <a:spcPct val="35000"/>
                  </a:spcBef>
                </a:pPr>
                <a:r>
                  <a:rPr kumimoji="0" lang="en-US" altLang="zh-CN" sz="2400">
                    <a:solidFill>
                      <a:srgbClr val="331300"/>
                    </a:solidFill>
                  </a:rPr>
                  <a:t>SUM=X</a:t>
                </a:r>
                <a:r>
                  <a:rPr kumimoji="0" lang="en-US" altLang="zh-CN" sz="3200" baseline="20000">
                    <a:solidFill>
                      <a:srgbClr val="331300"/>
                    </a:solidFill>
                  </a:rPr>
                  <a:t>2</a:t>
                </a:r>
                <a:endParaRPr kumimoji="0" lang="en-US" altLang="zh-CN" sz="3200" baseline="20000">
                  <a:solidFill>
                    <a:srgbClr val="CCECFF"/>
                  </a:solidFill>
                </a:endParaRPr>
              </a:p>
              <a:p>
                <a:pPr algn="ctr" eaLnBrk="0" fontAlgn="base" hangingPunct="0">
                  <a:lnSpc>
                    <a:spcPct val="105000"/>
                  </a:lnSpc>
                  <a:spcBef>
                    <a:spcPct val="15000"/>
                  </a:spcBef>
                </a:pPr>
                <a:r>
                  <a:rPr kumimoji="0" lang="en-US" altLang="zh-CN" sz="2400">
                    <a:solidFill>
                      <a:srgbClr val="331300"/>
                    </a:solidFill>
                  </a:rPr>
                  <a:t>call sub(i, j)</a:t>
                </a:r>
                <a:endParaRPr kumimoji="0" lang="en-US" altLang="zh-CN" sz="2400">
                  <a:solidFill>
                    <a:srgbClr val="CCECFF"/>
                  </a:solidFill>
                </a:endParaRPr>
              </a:p>
              <a:p>
                <a:pPr algn="ctr" eaLnBrk="0" fontAlgn="base" hangingPunct="0">
                  <a:lnSpc>
                    <a:spcPct val="105000"/>
                  </a:lnSpc>
                  <a:spcBef>
                    <a:spcPct val="15000"/>
                  </a:spcBef>
                </a:pPr>
                <a:r>
                  <a:rPr kumimoji="0" lang="en-US" altLang="zh-CN" sz="2400">
                    <a:solidFill>
                      <a:srgbClr val="331300"/>
                    </a:solidFill>
                  </a:rPr>
                  <a:t>next Instruct</a:t>
                </a:r>
                <a:endParaRPr kumimoji="0" lang="en-US" altLang="zh-CN" sz="2400">
                  <a:solidFill>
                    <a:srgbClr val="331300"/>
                  </a:solidFill>
                </a:endParaRPr>
              </a:p>
            </p:txBody>
          </p:sp>
          <p:sp>
            <p:nvSpPr>
              <p:cNvPr id="19" name="Line 57"/>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58"/>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59"/>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60"/>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61"/>
            <p:cNvGrpSpPr/>
            <p:nvPr/>
          </p:nvGrpSpPr>
          <p:grpSpPr bwMode="auto">
            <a:xfrm>
              <a:off x="3498" y="2556"/>
              <a:ext cx="1519" cy="1462"/>
              <a:chOff x="2065" y="1951"/>
              <a:chExt cx="1519" cy="1462"/>
            </a:xfrm>
          </p:grpSpPr>
          <p:sp>
            <p:nvSpPr>
              <p:cNvPr id="13" name="Text Box 62"/>
              <p:cNvSpPr txBox="1">
                <a:spLocks noChangeArrowheads="1"/>
              </p:cNvSpPr>
              <p:nvPr/>
            </p:nvSpPr>
            <p:spPr bwMode="auto">
              <a:xfrm>
                <a:off x="2065" y="1951"/>
                <a:ext cx="1511" cy="1462"/>
              </a:xfrm>
              <a:prstGeom prst="rect">
                <a:avLst/>
              </a:prstGeom>
              <a:noFill/>
              <a:ln w="22225">
                <a:solidFill>
                  <a:srgbClr val="331300"/>
                </a:solidFill>
                <a:miter lim="800000"/>
              </a:ln>
              <a:extLst>
                <a:ext uri="{909E8E84-426E-40DD-AFC4-6F175D3DCCD1}">
                  <a14:hiddenFill xmlns:a14="http://schemas.microsoft.com/office/drawing/2010/main">
                    <a:solidFill>
                      <a:srgbClr val="FFFFFF"/>
                    </a:solidFill>
                  </a14:hiddenFill>
                </a:ext>
              </a:extLst>
            </p:spPr>
            <p:txBody>
              <a:bodyPr/>
              <a:lstStyle/>
              <a:p>
                <a:pPr algn="ctr" eaLnBrk="0" fontAlgn="base" hangingPunct="0"/>
                <a:r>
                  <a:rPr kumimoji="0" lang="en-US" altLang="zh-CN" sz="2400" dirty="0">
                    <a:solidFill>
                      <a:srgbClr val="331300"/>
                    </a:solidFill>
                  </a:rPr>
                  <a:t>do 10 </a:t>
                </a:r>
                <a:r>
                  <a:rPr kumimoji="0" lang="en-US" altLang="zh-CN" sz="2400" dirty="0" err="1">
                    <a:solidFill>
                      <a:srgbClr val="331300"/>
                    </a:solidFill>
                  </a:rPr>
                  <a:t>i</a:t>
                </a:r>
                <a:r>
                  <a:rPr kumimoji="0" lang="en-US" altLang="zh-CN" sz="2400" dirty="0">
                    <a:solidFill>
                      <a:srgbClr val="331300"/>
                    </a:solidFill>
                  </a:rPr>
                  <a:t>=1,n</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alpha=w</a:t>
                </a:r>
                <a:r>
                  <a:rPr kumimoji="0" lang="en-US" altLang="zh-CN" sz="3200" baseline="20000" dirty="0">
                    <a:solidFill>
                      <a:srgbClr val="331300"/>
                    </a:solidFill>
                  </a:rPr>
                  <a:t>3</a:t>
                </a:r>
                <a:endParaRPr kumimoji="0" lang="en-US" altLang="zh-CN" sz="3200" baseline="20000" dirty="0">
                  <a:solidFill>
                    <a:srgbClr val="CCECFF"/>
                  </a:solidFill>
                </a:endParaRPr>
              </a:p>
              <a:p>
                <a:pPr algn="ctr" eaLnBrk="0" fontAlgn="base" hangingPunct="0">
                  <a:spcBef>
                    <a:spcPct val="35000"/>
                  </a:spcBef>
                </a:pPr>
                <a:r>
                  <a:rPr kumimoji="0" lang="en-US" altLang="zh-CN" sz="2400" dirty="0" err="1">
                    <a:solidFill>
                      <a:srgbClr val="331300"/>
                    </a:solidFill>
                  </a:rPr>
                  <a:t>zet</a:t>
                </a:r>
                <a:r>
                  <a:rPr kumimoji="0" lang="en-US" altLang="zh-CN" sz="2400" dirty="0">
                    <a:solidFill>
                      <a:srgbClr val="331300"/>
                    </a:solidFill>
                  </a:rPr>
                  <a:t>=C(</a:t>
                </a:r>
                <a:r>
                  <a:rPr kumimoji="0" lang="en-US" altLang="zh-CN" sz="2400" dirty="0" err="1">
                    <a:solidFill>
                      <a:srgbClr val="331300"/>
                    </a:solidFill>
                  </a:rPr>
                  <a:t>i</a:t>
                </a:r>
                <a:r>
                  <a:rPr kumimoji="0" lang="en-US" altLang="zh-CN" sz="2400" dirty="0">
                    <a:solidFill>
                      <a:srgbClr val="331300"/>
                    </a:solidFill>
                  </a:rPr>
                  <a:t>)</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10 continue</a:t>
                </a:r>
                <a:endParaRPr kumimoji="0" lang="en-US" altLang="zh-CN" sz="2400" dirty="0">
                  <a:solidFill>
                    <a:srgbClr val="CCECFF"/>
                  </a:solidFill>
                </a:endParaRPr>
              </a:p>
              <a:p>
                <a:pPr algn="ctr" eaLnBrk="0" fontAlgn="base" hangingPunct="0">
                  <a:lnSpc>
                    <a:spcPct val="105000"/>
                  </a:lnSpc>
                  <a:spcBef>
                    <a:spcPct val="15000"/>
                  </a:spcBef>
                </a:pPr>
                <a:r>
                  <a:rPr kumimoji="0" lang="en-US" altLang="zh-CN" sz="2400" dirty="0">
                    <a:solidFill>
                      <a:srgbClr val="331300"/>
                    </a:solidFill>
                  </a:rPr>
                  <a:t>next Instruct</a:t>
                </a:r>
                <a:endParaRPr kumimoji="0" lang="en-US" altLang="zh-CN" sz="2400" dirty="0">
                  <a:solidFill>
                    <a:srgbClr val="331300"/>
                  </a:solidFill>
                </a:endParaRPr>
              </a:p>
            </p:txBody>
          </p:sp>
          <p:sp>
            <p:nvSpPr>
              <p:cNvPr id="14" name="Line 63"/>
              <p:cNvSpPr>
                <a:spLocks noChangeShapeType="1"/>
              </p:cNvSpPr>
              <p:nvPr/>
            </p:nvSpPr>
            <p:spPr bwMode="auto">
              <a:xfrm>
                <a:off x="2074" y="2255"/>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64"/>
              <p:cNvSpPr>
                <a:spLocks noChangeShapeType="1"/>
              </p:cNvSpPr>
              <p:nvPr/>
            </p:nvSpPr>
            <p:spPr bwMode="auto">
              <a:xfrm>
                <a:off x="2065" y="3130"/>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65"/>
              <p:cNvSpPr>
                <a:spLocks noChangeShapeType="1"/>
              </p:cNvSpPr>
              <p:nvPr/>
            </p:nvSpPr>
            <p:spPr bwMode="auto">
              <a:xfrm>
                <a:off x="2066" y="2527"/>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66"/>
              <p:cNvSpPr>
                <a:spLocks noChangeShapeType="1"/>
              </p:cNvSpPr>
              <p:nvPr/>
            </p:nvSpPr>
            <p:spPr bwMode="auto">
              <a:xfrm>
                <a:off x="2065" y="2834"/>
                <a:ext cx="1510" cy="0"/>
              </a:xfrm>
              <a:prstGeom prst="line">
                <a:avLst/>
              </a:prstGeom>
              <a:noFill/>
              <a:ln w="22225">
                <a:solidFill>
                  <a:srgbClr val="3313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28" name="矩形 27"/>
          <p:cNvSpPr/>
          <p:nvPr/>
        </p:nvSpPr>
        <p:spPr>
          <a:xfrm>
            <a:off x="513938" y="1547055"/>
            <a:ext cx="6132384" cy="523220"/>
          </a:xfrm>
          <a:prstGeom prst="rect">
            <a:avLst/>
          </a:prstGeom>
        </p:spPr>
        <p:txBody>
          <a:bodyPr wrap="none">
            <a:spAutoFit/>
          </a:bodyPr>
          <a:lstStyle/>
          <a:p>
            <a:r>
              <a:rPr lang="en-US" altLang="zh-CN" sz="2800" dirty="0" smtClean="0">
                <a:solidFill>
                  <a:srgbClr val="000000"/>
                </a:solidFill>
              </a:rPr>
              <a:t>Multiple instruction streams, multiple data </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defRPr/>
            </a:pPr>
            <a:r>
              <a:rPr lang="en-US" altLang="zh-CN" dirty="0" smtClean="0">
                <a:solidFill>
                  <a:srgbClr val="1A1A00"/>
                </a:solidFill>
              </a:rPr>
              <a:t>MIMD</a:t>
            </a:r>
            <a:endParaRPr lang="en-US" altLang="zh-CN" dirty="0" smtClean="0">
              <a:solidFill>
                <a:srgbClr val="1A1A00"/>
              </a:solidFill>
            </a:endParaRPr>
          </a:p>
        </p:txBody>
      </p:sp>
      <p:sp>
        <p:nvSpPr>
          <p:cNvPr id="123907" name="Rectangle 3"/>
          <p:cNvSpPr>
            <a:spLocks noGrp="1" noChangeArrowheads="1"/>
          </p:cNvSpPr>
          <p:nvPr>
            <p:ph idx="1"/>
          </p:nvPr>
        </p:nvSpPr>
        <p:spPr>
          <a:xfrm>
            <a:off x="123825" y="1196975"/>
            <a:ext cx="8943975" cy="4954588"/>
          </a:xfrm>
        </p:spPr>
        <p:txBody>
          <a:bodyPr/>
          <a:lstStyle/>
          <a:p>
            <a:pPr eaLnBrk="1" hangingPunct="1">
              <a:lnSpc>
                <a:spcPct val="150000"/>
              </a:lnSpc>
              <a:defRPr/>
            </a:pPr>
            <a:r>
              <a:rPr lang="zh-CN" altLang="en-US" sz="2800" b="1" dirty="0" smtClean="0">
                <a:solidFill>
                  <a:srgbClr val="000000"/>
                </a:solidFill>
              </a:rPr>
              <a:t>各处理器执行可以是同步的或异步的，确定性的或非确定性的</a:t>
            </a:r>
            <a:endParaRPr lang="en-US" altLang="zh-CN" sz="2800" b="1" dirty="0" smtClean="0">
              <a:solidFill>
                <a:srgbClr val="FFFFFF"/>
              </a:solidFill>
            </a:endParaRPr>
          </a:p>
          <a:p>
            <a:pPr eaLnBrk="1" hangingPunct="1">
              <a:lnSpc>
                <a:spcPct val="150000"/>
              </a:lnSpc>
              <a:defRPr/>
            </a:pPr>
            <a:r>
              <a:rPr lang="zh-CN" altLang="en-US" sz="2800" b="1" dirty="0" smtClean="0">
                <a:solidFill>
                  <a:srgbClr val="000000"/>
                </a:solidFill>
              </a:rPr>
              <a:t>比</a:t>
            </a:r>
            <a:r>
              <a:rPr lang="en-US" altLang="zh-CN" sz="2800" b="1" dirty="0" smtClean="0">
                <a:solidFill>
                  <a:srgbClr val="000000"/>
                </a:solidFill>
              </a:rPr>
              <a:t>SIMD</a:t>
            </a:r>
            <a:r>
              <a:rPr lang="zh-CN" altLang="en-US" sz="2800" b="1" dirty="0" smtClean="0">
                <a:solidFill>
                  <a:srgbClr val="000000"/>
                </a:solidFill>
              </a:rPr>
              <a:t>更灵活，适应性更强。很适合任务级并行；也可以开发数据级并行，开销比</a:t>
            </a:r>
            <a:r>
              <a:rPr lang="en-US" altLang="zh-CN" sz="2800" b="1" dirty="0" smtClean="0">
                <a:solidFill>
                  <a:srgbClr val="000000"/>
                </a:solidFill>
              </a:rPr>
              <a:t>SIMD</a:t>
            </a:r>
            <a:r>
              <a:rPr lang="zh-CN" altLang="en-US" sz="2800" b="1" dirty="0" smtClean="0">
                <a:solidFill>
                  <a:srgbClr val="000000"/>
                </a:solidFill>
              </a:rPr>
              <a:t>高。</a:t>
            </a:r>
            <a:endParaRPr lang="en-US" altLang="zh-CN" sz="2800" b="1" dirty="0" smtClean="0">
              <a:solidFill>
                <a:srgbClr val="FFFFFF"/>
              </a:solidFill>
            </a:endParaRPr>
          </a:p>
          <a:p>
            <a:pPr eaLnBrk="1" hangingPunct="1">
              <a:lnSpc>
                <a:spcPct val="150000"/>
              </a:lnSpc>
              <a:defRPr/>
            </a:pPr>
            <a:r>
              <a:rPr lang="zh-CN" altLang="en-US" sz="2800" b="1" dirty="0" smtClean="0">
                <a:solidFill>
                  <a:srgbClr val="000000"/>
                </a:solidFill>
              </a:rPr>
              <a:t>例子</a:t>
            </a:r>
            <a:r>
              <a:rPr lang="en-US" altLang="zh-CN" sz="2800" b="1" dirty="0" smtClean="0">
                <a:solidFill>
                  <a:srgbClr val="000000"/>
                </a:solidFill>
              </a:rPr>
              <a:t>: </a:t>
            </a:r>
            <a:endParaRPr lang="en-US" altLang="zh-CN" sz="2800" b="1" dirty="0" smtClean="0">
              <a:solidFill>
                <a:srgbClr val="FFFFFF"/>
              </a:solidFill>
            </a:endParaRPr>
          </a:p>
          <a:p>
            <a:pPr eaLnBrk="1" hangingPunct="1">
              <a:lnSpc>
                <a:spcPct val="90000"/>
              </a:lnSpc>
              <a:buFont typeface="Wingdings" panose="05000000000000000000" pitchFamily="2" charset="2"/>
              <a:buNone/>
              <a:defRPr/>
            </a:pPr>
            <a:r>
              <a:rPr lang="zh-CN" altLang="en-US" sz="2400" b="1" dirty="0" smtClean="0">
                <a:solidFill>
                  <a:srgbClr val="000000"/>
                </a:solidFill>
              </a:rPr>
              <a:t>             *</a:t>
            </a:r>
            <a:r>
              <a:rPr lang="en-US" altLang="zh-CN" sz="2400" b="1" dirty="0" smtClean="0">
                <a:solidFill>
                  <a:srgbClr val="000000"/>
                </a:solidFill>
              </a:rPr>
              <a:t> </a:t>
            </a:r>
            <a:r>
              <a:rPr lang="zh-CN" altLang="en-US" sz="2400" b="1" dirty="0" smtClean="0">
                <a:solidFill>
                  <a:srgbClr val="000000"/>
                </a:solidFill>
              </a:rPr>
              <a:t>多核芯片</a:t>
            </a:r>
            <a:endParaRPr lang="en-US" altLang="zh-CN" sz="2400" b="1" dirty="0" smtClean="0">
              <a:solidFill>
                <a:srgbClr val="FFFFFF"/>
              </a:solidFill>
            </a:endParaRPr>
          </a:p>
          <a:p>
            <a:pPr eaLnBrk="1" hangingPunct="1">
              <a:lnSpc>
                <a:spcPct val="90000"/>
              </a:lnSpc>
              <a:buFont typeface="Wingdings" panose="05000000000000000000" pitchFamily="2" charset="2"/>
              <a:buNone/>
              <a:defRPr/>
            </a:pPr>
            <a:r>
              <a:rPr lang="en-US" altLang="zh-CN" sz="2400" b="1" dirty="0">
                <a:solidFill>
                  <a:srgbClr val="000000"/>
                </a:solidFill>
              </a:rPr>
              <a:t> </a:t>
            </a:r>
            <a:r>
              <a:rPr lang="en-US" altLang="zh-CN" sz="2400" b="1" dirty="0" smtClean="0">
                <a:solidFill>
                  <a:srgbClr val="000000"/>
                </a:solidFill>
              </a:rPr>
              <a:t>            </a:t>
            </a:r>
            <a:r>
              <a:rPr lang="zh-CN" altLang="en-US" sz="2400" b="1" dirty="0">
                <a:solidFill>
                  <a:srgbClr val="000000"/>
                </a:solidFill>
              </a:rPr>
              <a:t>*</a:t>
            </a:r>
            <a:r>
              <a:rPr lang="en-US" altLang="zh-CN" sz="2400" b="1" dirty="0" smtClean="0">
                <a:solidFill>
                  <a:srgbClr val="000000"/>
                </a:solidFill>
              </a:rPr>
              <a:t> </a:t>
            </a:r>
            <a:r>
              <a:rPr lang="zh-CN" altLang="en-US" sz="2400" b="1" dirty="0" smtClean="0">
                <a:solidFill>
                  <a:srgbClr val="000000"/>
                </a:solidFill>
              </a:rPr>
              <a:t>多处理器构成的服务器</a:t>
            </a:r>
            <a:endParaRPr lang="en-US" altLang="zh-CN" sz="2400" b="1" dirty="0">
              <a:solidFill>
                <a:srgbClr val="FFFFFF"/>
              </a:solidFill>
            </a:endParaRPr>
          </a:p>
          <a:p>
            <a:pPr eaLnBrk="1" hangingPunct="1">
              <a:lnSpc>
                <a:spcPct val="90000"/>
              </a:lnSpc>
              <a:buFont typeface="Wingdings" panose="05000000000000000000" pitchFamily="2" charset="2"/>
              <a:buNone/>
              <a:defRPr/>
            </a:pPr>
            <a:endParaRPr lang="en-US" altLang="zh-CN" sz="2400" b="1" dirty="0" smtClean="0"/>
          </a:p>
        </p:txBody>
      </p:sp>
      <p:sp>
        <p:nvSpPr>
          <p:cNvPr id="34820" name="Text Box 55"/>
          <p:cNvSpPr txBox="1">
            <a:spLocks noChangeArrowheads="1"/>
          </p:cNvSpPr>
          <p:nvPr/>
        </p:nvSpPr>
        <p:spPr bwMode="auto">
          <a:xfrm>
            <a:off x="5764213" y="4232275"/>
            <a:ext cx="297021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1"/>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kumimoji="1" lang="zh-CN" altLang="zh-CN" sz="2400" b="1">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50000"/>
              </a:lnSpc>
              <a:buFont typeface="Wingdings" panose="05000000000000000000" pitchFamily="2" charset="2"/>
              <a:buNone/>
              <a:defRPr/>
            </a:pPr>
            <a:r>
              <a:rPr lang="en-US" altLang="zh-CN" b="1" dirty="0" smtClean="0">
                <a:solidFill>
                  <a:srgbClr val="0000FF"/>
                </a:solidFill>
              </a:rPr>
              <a:t>Flynn</a:t>
            </a:r>
            <a:r>
              <a:rPr lang="zh-CN" altLang="en-US" b="1" dirty="0" smtClean="0">
                <a:solidFill>
                  <a:srgbClr val="0000FF"/>
                </a:solidFill>
              </a:rPr>
              <a:t>分类模型是抽象和粗略的：</a:t>
            </a:r>
            <a:endParaRPr lang="en-US" altLang="zh-CN" b="1" dirty="0" smtClean="0">
              <a:solidFill>
                <a:srgbClr val="FFFF00"/>
              </a:solidFill>
            </a:endParaRPr>
          </a:p>
          <a:p>
            <a:pPr marL="0" indent="0">
              <a:lnSpc>
                <a:spcPct val="150000"/>
              </a:lnSpc>
              <a:buFont typeface="Wingdings" panose="05000000000000000000" pitchFamily="2" charset="2"/>
              <a:buNone/>
              <a:defRPr/>
            </a:pPr>
            <a:r>
              <a:rPr lang="zh-CN" altLang="en-US" sz="2800" b="1" dirty="0" smtClean="0">
                <a:solidFill>
                  <a:srgbClr val="000000"/>
                </a:solidFill>
              </a:rPr>
              <a:t>       现代的不少并行处理器是</a:t>
            </a:r>
            <a:r>
              <a:rPr lang="en-US" altLang="zh-CN" sz="2800" b="1" dirty="0" smtClean="0">
                <a:solidFill>
                  <a:srgbClr val="000000"/>
                </a:solidFill>
              </a:rPr>
              <a:t>SISD</a:t>
            </a:r>
            <a:r>
              <a:rPr lang="zh-CN" altLang="en-US" sz="2800" b="1" dirty="0" smtClean="0">
                <a:solidFill>
                  <a:srgbClr val="000000"/>
                </a:solidFill>
              </a:rPr>
              <a:t>、</a:t>
            </a:r>
            <a:r>
              <a:rPr lang="en-US" altLang="zh-CN" sz="2800" b="1" dirty="0" smtClean="0">
                <a:solidFill>
                  <a:srgbClr val="000000"/>
                </a:solidFill>
              </a:rPr>
              <a:t>SIMD</a:t>
            </a:r>
            <a:r>
              <a:rPr lang="zh-CN" altLang="en-US" sz="2800" b="1" dirty="0" smtClean="0">
                <a:solidFill>
                  <a:srgbClr val="000000"/>
                </a:solidFill>
              </a:rPr>
              <a:t>和</a:t>
            </a:r>
            <a:r>
              <a:rPr lang="en-US" altLang="zh-CN" sz="2800" b="1" dirty="0" smtClean="0">
                <a:solidFill>
                  <a:srgbClr val="000000"/>
                </a:solidFill>
              </a:rPr>
              <a:t>MIMD</a:t>
            </a:r>
            <a:r>
              <a:rPr lang="zh-CN" altLang="en-US" sz="2800" b="1" dirty="0" smtClean="0">
                <a:solidFill>
                  <a:srgbClr val="000000"/>
                </a:solidFill>
              </a:rPr>
              <a:t>的混合类型。</a:t>
            </a:r>
            <a:endParaRPr lang="en-US" altLang="zh-CN" sz="2800" b="1" dirty="0" smtClean="0">
              <a:solidFill>
                <a:srgbClr val="FFFFFF"/>
              </a:solidFill>
            </a:endParaRPr>
          </a:p>
          <a:p>
            <a:pPr marL="0" indent="0">
              <a:lnSpc>
                <a:spcPct val="150000"/>
              </a:lnSpc>
              <a:buFont typeface="Wingdings" panose="05000000000000000000" pitchFamily="2" charset="2"/>
              <a:buNone/>
              <a:defRPr/>
            </a:pPr>
            <a:r>
              <a:rPr lang="zh-CN" altLang="en-US" sz="2800" b="1" dirty="0" smtClean="0">
                <a:solidFill>
                  <a:srgbClr val="000000"/>
                </a:solidFill>
              </a:rPr>
              <a:t>例如：</a:t>
            </a:r>
            <a:r>
              <a:rPr lang="en-US" altLang="zh-CN" sz="2800" b="1" dirty="0" smtClean="0">
                <a:solidFill>
                  <a:srgbClr val="000000"/>
                </a:solidFill>
              </a:rPr>
              <a:t>IBM</a:t>
            </a:r>
            <a:r>
              <a:rPr lang="zh-CN" altLang="en-US" sz="2800" b="1" dirty="0" smtClean="0">
                <a:solidFill>
                  <a:srgbClr val="000000"/>
                </a:solidFill>
              </a:rPr>
              <a:t>有一款多核芯片的</a:t>
            </a:r>
            <a:r>
              <a:rPr lang="en-US" altLang="zh-CN" sz="2800" b="1" dirty="0" smtClean="0">
                <a:solidFill>
                  <a:srgbClr val="000000"/>
                </a:solidFill>
              </a:rPr>
              <a:t>Cell</a:t>
            </a:r>
            <a:r>
              <a:rPr lang="zh-CN" altLang="en-US" sz="2800" b="1" dirty="0" smtClean="0">
                <a:solidFill>
                  <a:srgbClr val="000000"/>
                </a:solidFill>
              </a:rPr>
              <a:t>中，包括</a:t>
            </a:r>
            <a:r>
              <a:rPr lang="en-US" altLang="zh-CN" sz="2800" b="1" dirty="0" smtClean="0">
                <a:solidFill>
                  <a:srgbClr val="0000FF"/>
                </a:solidFill>
              </a:rPr>
              <a:t>8</a:t>
            </a:r>
            <a:r>
              <a:rPr lang="zh-CN" altLang="en-US" sz="2800" b="1" dirty="0" smtClean="0">
                <a:solidFill>
                  <a:srgbClr val="0000FF"/>
                </a:solidFill>
              </a:rPr>
              <a:t>个</a:t>
            </a:r>
            <a:r>
              <a:rPr lang="en-US" altLang="zh-CN" sz="2800" b="1" dirty="0" smtClean="0">
                <a:solidFill>
                  <a:srgbClr val="0000FF"/>
                </a:solidFill>
              </a:rPr>
              <a:t>SIMD</a:t>
            </a:r>
            <a:r>
              <a:rPr lang="zh-CN" altLang="en-US" sz="2800" b="1" dirty="0" smtClean="0">
                <a:solidFill>
                  <a:srgbClr val="000000"/>
                </a:solidFill>
              </a:rPr>
              <a:t>的处理单元和</a:t>
            </a:r>
            <a:r>
              <a:rPr lang="en-US" altLang="zh-CN" sz="2800" b="1" dirty="0" smtClean="0">
                <a:solidFill>
                  <a:srgbClr val="0000FF"/>
                </a:solidFill>
              </a:rPr>
              <a:t>1</a:t>
            </a:r>
            <a:r>
              <a:rPr lang="zh-CN" altLang="en-US" sz="2800" b="1" dirty="0" smtClean="0">
                <a:solidFill>
                  <a:srgbClr val="0000FF"/>
                </a:solidFill>
              </a:rPr>
              <a:t>个</a:t>
            </a:r>
            <a:r>
              <a:rPr lang="en-US" altLang="zh-CN" sz="2800" b="1" dirty="0" smtClean="0">
                <a:solidFill>
                  <a:srgbClr val="0000FF"/>
                </a:solidFill>
              </a:rPr>
              <a:t>SISD</a:t>
            </a:r>
            <a:r>
              <a:rPr lang="zh-CN" altLang="en-US" sz="2800" b="1" dirty="0" smtClean="0">
                <a:solidFill>
                  <a:srgbClr val="000000"/>
                </a:solidFill>
              </a:rPr>
              <a:t>的</a:t>
            </a:r>
            <a:r>
              <a:rPr lang="en-US" altLang="zh-CN" sz="2800" b="1" dirty="0" smtClean="0">
                <a:solidFill>
                  <a:srgbClr val="000000"/>
                </a:solidFill>
              </a:rPr>
              <a:t>Power</a:t>
            </a:r>
            <a:r>
              <a:rPr lang="zh-CN" altLang="en-US" sz="2800" b="1" dirty="0" smtClean="0">
                <a:solidFill>
                  <a:srgbClr val="000000"/>
                </a:solidFill>
              </a:rPr>
              <a:t>处理器。</a:t>
            </a:r>
            <a:endParaRPr lang="en-US" altLang="zh-CN" sz="2800" b="1" dirty="0" smtClean="0">
              <a:solidFill>
                <a:srgbClr val="FFFFFF"/>
              </a:solidFill>
            </a:endParaRPr>
          </a:p>
          <a:p>
            <a:pPr marL="0" indent="0">
              <a:lnSpc>
                <a:spcPct val="150000"/>
              </a:lnSpc>
              <a:buFont typeface="Wingdings" panose="05000000000000000000" pitchFamily="2" charset="2"/>
              <a:buNone/>
              <a:defRPr/>
            </a:pPr>
            <a:r>
              <a:rPr lang="zh-CN" altLang="en-US" sz="2800" b="1" dirty="0" smtClean="0">
                <a:solidFill>
                  <a:srgbClr val="003FFF"/>
                </a:solidFill>
              </a:rPr>
              <a:t>整体看，</a:t>
            </a:r>
            <a:r>
              <a:rPr lang="en-US" altLang="zh-CN" sz="2800" b="1" dirty="0" smtClean="0">
                <a:solidFill>
                  <a:srgbClr val="003FFF"/>
                </a:solidFill>
              </a:rPr>
              <a:t>Cell</a:t>
            </a:r>
            <a:r>
              <a:rPr lang="zh-CN" altLang="en-US" sz="2800" b="1" dirty="0" smtClean="0">
                <a:solidFill>
                  <a:srgbClr val="003FFF"/>
                </a:solidFill>
              </a:rPr>
              <a:t>是一个</a:t>
            </a:r>
            <a:r>
              <a:rPr lang="en-US" altLang="zh-CN" sz="2800" b="1" dirty="0" smtClean="0">
                <a:solidFill>
                  <a:srgbClr val="003FFF"/>
                </a:solidFill>
              </a:rPr>
              <a:t>MIMD</a:t>
            </a:r>
            <a:r>
              <a:rPr lang="zh-CN" altLang="en-US" sz="2800" b="1" dirty="0" smtClean="0">
                <a:solidFill>
                  <a:srgbClr val="003FFF"/>
                </a:solidFill>
              </a:rPr>
              <a:t>处理器。</a:t>
            </a:r>
            <a:endParaRPr lang="zh-CN" altLang="en-US" sz="2800" b="1" dirty="0">
              <a:solidFill>
                <a:srgbClr val="003FFF"/>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cs typeface="微软雅黑" panose="020B0503020204020204" charset="-122"/>
              </a:rPr>
              <a:t>Q1   </a:t>
            </a:r>
            <a:r>
              <a:rPr lang="zh-CN" altLang="en-US" dirty="0">
                <a:cs typeface="微软雅黑" panose="020B0503020204020204" charset="-122"/>
              </a:rPr>
              <a:t>选择</a:t>
            </a:r>
            <a:r>
              <a:rPr kumimoji="0" lang="zh-CN" altLang="en-US" sz="3600" b="0"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rPr>
              <a:t>题</a:t>
            </a:r>
            <a:endParaRPr kumimoji="0" lang="zh-CN" altLang="en-US" sz="3600" b="0"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endParaRPr>
          </a:p>
        </p:txBody>
      </p:sp>
      <p:sp>
        <p:nvSpPr>
          <p:cNvPr id="27652"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811160" y="1374509"/>
            <a:ext cx="7875639" cy="3046095"/>
          </a:xfrm>
          <a:prstGeom prst="rect">
            <a:avLst/>
          </a:prstGeom>
        </p:spPr>
        <p:txBody>
          <a:bodyPr wrap="square">
            <a:spAutoFit/>
          </a:bodyPr>
          <a:lstStyle/>
          <a:p>
            <a:pPr lvl="0">
              <a:lnSpc>
                <a:spcPct val="200000"/>
              </a:lnSpc>
            </a:pP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多处理器系统属于（</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）结构。</a:t>
            </a:r>
            <a:endParaRPr lang="zh-CN" altLang="zh-CN" sz="320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A</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MISD            B</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SISD          </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C</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SIMD         D</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MIMD</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300248" y="5213131"/>
            <a:ext cx="3878318" cy="645160"/>
          </a:xfrm>
          <a:prstGeom prst="rect">
            <a:avLst/>
          </a:prstGeom>
          <a:noFill/>
        </p:spPr>
        <p:txBody>
          <a:bodyPr wrap="square" rtlCol="0">
            <a:spAutoFit/>
          </a:bodyPr>
          <a:lstStyle/>
          <a:p>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答案：</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D.  MIMD</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cs typeface="微软雅黑" panose="020B0503020204020204" charset="-122"/>
              </a:rPr>
              <a:t>Q2  </a:t>
            </a:r>
            <a:r>
              <a:rPr lang="zh-CN" altLang="en-US" dirty="0">
                <a:cs typeface="微软雅黑" panose="020B0503020204020204" charset="-122"/>
              </a:rPr>
              <a:t>选择</a:t>
            </a:r>
            <a:r>
              <a:rPr kumimoji="0" lang="zh-CN" altLang="en-US" sz="36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rPr>
              <a:t>题</a:t>
            </a:r>
            <a:endParaRPr kumimoji="0" lang="zh-CN" altLang="en-US" sz="36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endParaRPr>
          </a:p>
        </p:txBody>
      </p:sp>
      <p:sp>
        <p:nvSpPr>
          <p:cNvPr id="27652"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811160" y="1374509"/>
            <a:ext cx="7875639" cy="3046095"/>
          </a:xfrm>
          <a:prstGeom prst="rect">
            <a:avLst/>
          </a:prstGeom>
        </p:spPr>
        <p:txBody>
          <a:bodyPr wrap="square">
            <a:spAutoFit/>
          </a:bodyPr>
          <a:lstStyle/>
          <a:p>
            <a:pPr lvl="0">
              <a:lnSpc>
                <a:spcPct val="200000"/>
              </a:lnSpc>
            </a:pPr>
            <a:r>
              <a:rPr lang="zh-CN" altLang="en-US" sz="3200" b="0" kern="0" noProof="0" dirty="0">
                <a:ln>
                  <a:noFill/>
                </a:ln>
                <a:solidFill>
                  <a:schemeClr val="tx1"/>
                </a:solidFill>
                <a:effectLst>
                  <a:outerShdw blurRad="38100" dist="38100" dir="2700000" algn="tl">
                    <a:srgbClr val="000000"/>
                  </a:outerShdw>
                </a:effectLst>
                <a:uLnTx/>
                <a:uFillTx/>
                <a:latin typeface="微软雅黑" panose="020B0503020204020204" charset="-122"/>
                <a:ea typeface="微软雅黑" panose="020B0503020204020204" charset="-122"/>
                <a:cs typeface="微软雅黑" panose="020B0503020204020204" charset="-122"/>
                <a:sym typeface="+mn-ea"/>
              </a:rPr>
              <a:t>串行计算机采用</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）结构。</a:t>
            </a:r>
            <a:endParaRPr lang="zh-CN" altLang="zh-CN" sz="3200" b="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A</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MISD            B</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SISD          </a:t>
            </a:r>
            <a:endParaRPr lang="en-US" altLang="zh-CN" sz="3200" b="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C</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SIMD         D</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MIMD</a:t>
            </a:r>
            <a:endParaRPr lang="en-US" altLang="zh-CN" sz="3200" b="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300248" y="5213131"/>
            <a:ext cx="3878318" cy="645160"/>
          </a:xfrm>
          <a:prstGeom prst="rect">
            <a:avLst/>
          </a:prstGeom>
          <a:noFill/>
        </p:spPr>
        <p:txBody>
          <a:bodyPr wrap="square" rtlCol="0">
            <a:spAutoFit/>
          </a:bodyPr>
          <a:lstStyle/>
          <a:p>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答案：</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B</a:t>
            </a:r>
            <a:r>
              <a:rPr lang="zh-CN"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SISD</a:t>
            </a:r>
            <a:r>
              <a:rPr lang="en-US" altLang="zh-CN" sz="3600" b="1"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3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cs typeface="微软雅黑" panose="020B0503020204020204" charset="-122"/>
              </a:rPr>
              <a:t>Q3  </a:t>
            </a:r>
            <a:r>
              <a:rPr lang="zh-CN" altLang="en-US" dirty="0">
                <a:cs typeface="微软雅黑" panose="020B0503020204020204" charset="-122"/>
              </a:rPr>
              <a:t>选择</a:t>
            </a:r>
            <a:r>
              <a:rPr kumimoji="0" lang="zh-CN" altLang="en-US" sz="44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rPr>
              <a:t>题</a:t>
            </a:r>
            <a:endParaRPr kumimoji="0" lang="en-US" altLang="zh-CN" sz="44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endParaRPr>
          </a:p>
        </p:txBody>
      </p:sp>
      <p:sp>
        <p:nvSpPr>
          <p:cNvPr id="27652"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811160" y="1374509"/>
            <a:ext cx="7875639" cy="4030980"/>
          </a:xfrm>
          <a:prstGeom prst="rect">
            <a:avLst/>
          </a:prstGeom>
        </p:spPr>
        <p:txBody>
          <a:bodyPr wrap="square">
            <a:spAutoFit/>
          </a:bodyPr>
          <a:lstStyle/>
          <a:p>
            <a:pPr lvl="0">
              <a:lnSpc>
                <a:spcPct val="200000"/>
              </a:lnSpc>
            </a:pPr>
            <a:r>
              <a:rPr lang="zh-CN" altLang="en-US" sz="3200" b="0" kern="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适用于处理高度规整操作的问题，如图像处理采用</a:t>
            </a:r>
            <a:r>
              <a:rPr lang="zh-CN" altLang="zh-CN" sz="3200" b="0"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effectLst/>
                <a:latin typeface="微软雅黑" panose="020B0503020204020204" charset="-122"/>
                <a:ea typeface="微软雅黑" panose="020B0503020204020204" charset="-122"/>
                <a:cs typeface="微软雅黑" panose="020B0503020204020204" charset="-122"/>
              </a:rPr>
              <a:t>             </a:t>
            </a:r>
            <a:r>
              <a:rPr lang="zh-CN" altLang="zh-CN" sz="3200" b="0" dirty="0">
                <a:solidFill>
                  <a:schemeClr val="tx1"/>
                </a:solidFill>
                <a:effectLst/>
                <a:latin typeface="微软雅黑" panose="020B0503020204020204" charset="-122"/>
                <a:ea typeface="微软雅黑" panose="020B0503020204020204" charset="-122"/>
                <a:cs typeface="微软雅黑" panose="020B0503020204020204" charset="-122"/>
              </a:rPr>
              <a:t>）</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结构。</a:t>
            </a:r>
            <a:endParaRPr lang="zh-CN" altLang="zh-CN" sz="3200" b="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A</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MISD            B</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SISD          </a:t>
            </a:r>
            <a:endParaRPr lang="en-US" altLang="zh-CN" sz="3200" b="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C</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  SIMD         D</a:t>
            </a:r>
            <a:r>
              <a:rPr lang="zh-CN" altLang="zh-CN" sz="3200" b="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MIMD</a:t>
            </a:r>
            <a:endParaRPr lang="en-US" altLang="zh-CN" sz="3200" b="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328823" y="5603021"/>
            <a:ext cx="3878318" cy="645160"/>
          </a:xfrm>
          <a:prstGeom prst="rect">
            <a:avLst/>
          </a:prstGeom>
          <a:noFill/>
        </p:spPr>
        <p:txBody>
          <a:bodyPr wrap="square" rtlCol="0">
            <a:spAutoFit/>
          </a:bodyPr>
          <a:lstStyle/>
          <a:p>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答案：</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C</a:t>
            </a:r>
            <a:r>
              <a:rPr lang="zh-CN"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  SIMD </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cs typeface="微软雅黑" panose="020B0503020204020204" charset="-122"/>
              </a:rPr>
              <a:t>Q4  </a:t>
            </a:r>
            <a:r>
              <a:rPr lang="zh-CN" altLang="en-US" dirty="0">
                <a:cs typeface="微软雅黑" panose="020B0503020204020204" charset="-122"/>
              </a:rPr>
              <a:t>选择</a:t>
            </a:r>
            <a:r>
              <a:rPr kumimoji="0" lang="zh-CN" altLang="en-US" sz="44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rPr>
              <a:t>题</a:t>
            </a:r>
            <a:endParaRPr kumimoji="0" lang="en-US" altLang="zh-CN" sz="4400" b="1" i="0" u="none" strike="noStrike" kern="0" cap="none" spc="0" normalizeH="0" baseline="0" noProof="0" dirty="0">
              <a:ln>
                <a:noFill/>
              </a:ln>
              <a:solidFill>
                <a:schemeClr val="tx2"/>
              </a:solidFill>
              <a:effectLst>
                <a:outerShdw blurRad="38100" dist="38100" dir="2700000" algn="tl">
                  <a:srgbClr val="000000"/>
                </a:outerShdw>
              </a:effectLst>
              <a:uLnTx/>
              <a:uFillTx/>
              <a:cs typeface="微软雅黑" panose="020B0503020204020204" charset="-122"/>
            </a:endParaRPr>
          </a:p>
        </p:txBody>
      </p:sp>
      <p:sp>
        <p:nvSpPr>
          <p:cNvPr id="27652"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441960" y="1374775"/>
            <a:ext cx="8600440" cy="3046095"/>
          </a:xfrm>
          <a:prstGeom prst="rect">
            <a:avLst/>
          </a:prstGeom>
        </p:spPr>
        <p:txBody>
          <a:bodyPr wrap="square">
            <a:spAutoFit/>
          </a:bodyPr>
          <a:lstStyle/>
          <a:p>
            <a:pPr lvl="0">
              <a:lnSpc>
                <a:spcPct val="200000"/>
              </a:lnSpc>
            </a:pPr>
            <a:r>
              <a:rPr lang="zh-CN" altLang="en-US" sz="3200" dirty="0">
                <a:solidFill>
                  <a:schemeClr val="tx1"/>
                </a:solidFill>
                <a:effectLst/>
                <a:latin typeface="微软雅黑" panose="020B0503020204020204" charset="-122"/>
                <a:ea typeface="微软雅黑" panose="020B0503020204020204" charset="-122"/>
                <a:cs typeface="微软雅黑" panose="020B0503020204020204" charset="-122"/>
                <a:sym typeface="+mn-ea"/>
              </a:rPr>
              <a:t>很少有这类必须计算机的实例</a:t>
            </a:r>
            <a:r>
              <a:rPr lang="zh-CN" altLang="en-US" sz="3200" kern="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采用</a:t>
            </a:r>
            <a:r>
              <a:rPr lang="zh-CN" altLang="zh-CN" sz="3200"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）结构</a:t>
            </a:r>
            <a:endParaRPr lang="zh-CN" altLang="zh-CN" sz="320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A</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MISD            B</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SISD          </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endParaRPr>
          </a:p>
          <a:p>
            <a:pPr marL="266700">
              <a:lnSpc>
                <a:spcPct val="200000"/>
              </a:lnSpc>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C</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  SIMD         D</a:t>
            </a:r>
            <a:r>
              <a:rPr lang="zh-CN" altLang="zh-CN" sz="3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MIMD</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328823" y="5603021"/>
            <a:ext cx="3878318" cy="645160"/>
          </a:xfrm>
          <a:prstGeom prst="rect">
            <a:avLst/>
          </a:prstGeom>
          <a:noFill/>
        </p:spPr>
        <p:txBody>
          <a:bodyPr wrap="square" rtlCol="0">
            <a:spAutoFit/>
          </a:bodyPr>
          <a:lstStyle/>
          <a:p>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答案：</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A</a:t>
            </a:r>
            <a:r>
              <a:rPr lang="zh-CN"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MISD </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397375" y="285750"/>
            <a:ext cx="3384550" cy="854075"/>
          </a:xfrm>
        </p:spPr>
        <p:txBody>
          <a:bodyPr/>
          <a:lstStyle/>
          <a:p>
            <a:pPr algn="l" eaLnBrk="1" hangingPunct="1">
              <a:defRPr/>
            </a:pPr>
            <a:r>
              <a:rPr lang="en-US" altLang="zh-CN" sz="4000" dirty="0" smtClean="0">
                <a:solidFill>
                  <a:srgbClr val="1A1A00"/>
                </a:solidFill>
              </a:rPr>
              <a:t>5</a:t>
            </a:r>
            <a:r>
              <a:rPr lang="zh-CN" altLang="en-US" sz="4000" dirty="0" smtClean="0">
                <a:solidFill>
                  <a:srgbClr val="1A1A00"/>
                </a:solidFill>
              </a:rPr>
              <a:t>类计算机</a:t>
            </a:r>
            <a:endParaRPr lang="en-US" altLang="zh-CN" sz="4000" dirty="0" smtClean="0">
              <a:solidFill>
                <a:srgbClr val="1A1A00"/>
              </a:solidFill>
            </a:endParaRPr>
          </a:p>
        </p:txBody>
      </p:sp>
      <p:graphicFrame>
        <p:nvGraphicFramePr>
          <p:cNvPr id="32798" name="Group 30"/>
          <p:cNvGraphicFramePr>
            <a:graphicFrameLocks noGrp="1"/>
          </p:cNvGraphicFramePr>
          <p:nvPr>
            <p:custDataLst>
              <p:tags r:id="rId1"/>
            </p:custDataLst>
          </p:nvPr>
        </p:nvGraphicFramePr>
        <p:xfrm>
          <a:off x="250825" y="1125538"/>
          <a:ext cx="8641654" cy="5178367"/>
        </p:xfrm>
        <a:graphic>
          <a:graphicData uri="http://schemas.openxmlformats.org/drawingml/2006/table">
            <a:tbl>
              <a:tblPr/>
              <a:tblGrid>
                <a:gridCol w="1356954"/>
                <a:gridCol w="1285535"/>
                <a:gridCol w="1285535"/>
                <a:gridCol w="1571210"/>
                <a:gridCol w="1785465"/>
                <a:gridCol w="1356955"/>
              </a:tblGrid>
              <a:tr h="1099251">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特征</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9" marR="91449"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个人</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移动设备</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桌面</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计算机</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服务器</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集群</a:t>
                      </a: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仓库级计算机</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嵌入式</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计算机</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039832">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系统的</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价格</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9" marR="91449"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$100-$1000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$300-$25000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$5000-$10,000,000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$100,000-$200,000,000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$10-$100,000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23169">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微处理器</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的价格</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9" marR="91449"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$10-$100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per proc.</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$50-$500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per proc.</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$200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-$2,000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per proc.</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$50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-$250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per proc.</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$0.01</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-$100</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per proc.</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560610">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关键的</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系统设计</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问题</a:t>
                      </a:r>
                      <a:endParaRPr kumimoji="0" lang="en-US" altLang="zh-CN" sz="20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endParaRPr>
                    </a:p>
                  </a:txBody>
                  <a:tcPr marL="91449" marR="91449"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成本，功耗，媒体性能，响应率</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性价比，图形性能，能耗</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可靠性，</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吞吐量，</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可扩展性</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性价比，</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吞吐量，</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能耗，均衡性</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价格，</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功耗，</a:t>
                      </a:r>
                      <a:endParaRPr kumimoji="0" lang="en-US" altLang="zh-CN"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rPr>
                        <a:t>专门应用的性能</a:t>
                      </a:r>
                      <a:endParaRPr kumimoji="0" lang="zh-CN" altLang="en-US" sz="2000" b="1" i="0" u="none" strike="noStrike" cap="none" normalizeH="0" baseline="0" dirty="0" smtClean="0">
                        <a:ln>
                          <a:noFill/>
                        </a:ln>
                        <a:solidFill>
                          <a:schemeClr val="tx2"/>
                        </a:solidFill>
                        <a:effectLst/>
                        <a:latin typeface="Tahoma" panose="020B0604030504040204" pitchFamily="34" charset="0"/>
                        <a:ea typeface="宋体" panose="02010600030101010101" pitchFamily="2" charset="-122"/>
                      </a:endParaRPr>
                    </a:p>
                  </a:txBody>
                  <a:tcPr marL="91449" marR="91449"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5" name="Rectangle 2"/>
          <p:cNvSpPr txBox="1">
            <a:spLocks noChangeArrowheads="1"/>
          </p:cNvSpPr>
          <p:nvPr/>
        </p:nvSpPr>
        <p:spPr bwMode="auto">
          <a:xfrm>
            <a:off x="179388" y="36513"/>
            <a:ext cx="4248150" cy="887412"/>
          </a:xfrm>
          <a:prstGeom prst="rect">
            <a:avLst/>
          </a:prstGeom>
          <a:noFill/>
          <a:ln w="9525">
            <a:noFill/>
            <a:miter lim="800000"/>
          </a:ln>
          <a:effectLst/>
        </p:spPr>
        <p:txBody>
          <a:bodyPr anchor="ct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l" eaLnBrk="1" hangingPunct="1">
              <a:defRPr/>
            </a:pPr>
            <a:r>
              <a:rPr lang="zh-CN" altLang="en-US" kern="0" dirty="0" smtClean="0">
                <a:solidFill>
                  <a:srgbClr val="1A1A00"/>
                </a:solidFill>
                <a:effectLst/>
              </a:rPr>
              <a:t>二、市场分类</a:t>
            </a:r>
            <a:endParaRPr lang="en-US" altLang="zh-CN" kern="0" dirty="0" smtClean="0">
              <a:solidFill>
                <a:srgbClr val="1A1A00"/>
              </a:solidFill>
              <a:effectLst/>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solidFill>
                  <a:srgbClr val="1A1A00"/>
                </a:solidFill>
              </a:rPr>
              <a:t>1</a:t>
            </a:r>
            <a:r>
              <a:rPr lang="zh-CN" altLang="en-US" dirty="0" smtClean="0">
                <a:solidFill>
                  <a:srgbClr val="1A1A00"/>
                </a:solidFill>
              </a:rPr>
              <a:t>、个人移动设备</a:t>
            </a:r>
            <a:endParaRPr lang="zh-CN" altLang="en-US" dirty="0">
              <a:solidFill>
                <a:srgbClr val="1A1A00"/>
              </a:solidFill>
            </a:endParaRPr>
          </a:p>
        </p:txBody>
      </p:sp>
      <p:sp>
        <p:nvSpPr>
          <p:cNvPr id="3" name="内容占位符 2"/>
          <p:cNvSpPr>
            <a:spLocks noGrp="1"/>
          </p:cNvSpPr>
          <p:nvPr>
            <p:ph idx="1"/>
          </p:nvPr>
        </p:nvSpPr>
        <p:spPr>
          <a:xfrm>
            <a:off x="323850" y="1557338"/>
            <a:ext cx="8686800" cy="4525962"/>
          </a:xfrm>
        </p:spPr>
        <p:txBody>
          <a:bodyPr/>
          <a:lstStyle/>
          <a:p>
            <a:pPr marL="0" indent="0">
              <a:lnSpc>
                <a:spcPct val="150000"/>
              </a:lnSpc>
              <a:buFont typeface="Wingdings" panose="05000000000000000000" pitchFamily="2" charset="2"/>
              <a:buNone/>
              <a:defRPr/>
            </a:pPr>
            <a:r>
              <a:rPr lang="zh-CN" altLang="en-US" b="1" dirty="0" smtClean="0">
                <a:solidFill>
                  <a:srgbClr val="000000"/>
                </a:solidFill>
              </a:rPr>
              <a:t>多媒体用户界面的无线设备：手机、平板电脑</a:t>
            </a:r>
            <a:endParaRPr lang="en-US" altLang="zh-CN" b="1" dirty="0" smtClean="0">
              <a:solidFill>
                <a:srgbClr val="FFFFFF"/>
              </a:solidFill>
            </a:endParaRPr>
          </a:p>
          <a:p>
            <a:pPr>
              <a:lnSpc>
                <a:spcPct val="150000"/>
              </a:lnSpc>
              <a:defRPr/>
            </a:pPr>
            <a:r>
              <a:rPr lang="zh-CN" altLang="en-US" b="1" dirty="0" smtClean="0">
                <a:solidFill>
                  <a:srgbClr val="000000"/>
                </a:solidFill>
              </a:rPr>
              <a:t>成本</a:t>
            </a:r>
            <a:endParaRPr lang="en-US" altLang="zh-CN" b="1" dirty="0" smtClean="0">
              <a:solidFill>
                <a:srgbClr val="FFFFFF"/>
              </a:solidFill>
            </a:endParaRPr>
          </a:p>
          <a:p>
            <a:pPr>
              <a:lnSpc>
                <a:spcPct val="150000"/>
              </a:lnSpc>
              <a:defRPr/>
            </a:pPr>
            <a:r>
              <a:rPr lang="zh-CN" altLang="en-US" b="1" dirty="0" smtClean="0">
                <a:solidFill>
                  <a:srgbClr val="000000"/>
                </a:solidFill>
              </a:rPr>
              <a:t>功耗、尺寸（用闪存）</a:t>
            </a:r>
            <a:endParaRPr lang="en-US" altLang="zh-CN" b="1" dirty="0" smtClean="0">
              <a:solidFill>
                <a:srgbClr val="FFFFFF"/>
              </a:solidFill>
            </a:endParaRPr>
          </a:p>
          <a:p>
            <a:pPr>
              <a:lnSpc>
                <a:spcPct val="150000"/>
              </a:lnSpc>
              <a:defRPr/>
            </a:pPr>
            <a:r>
              <a:rPr lang="zh-CN" altLang="en-US" b="1" dirty="0" smtClean="0">
                <a:solidFill>
                  <a:srgbClr val="000000"/>
                </a:solidFill>
              </a:rPr>
              <a:t>实时性能</a:t>
            </a:r>
            <a:endParaRPr lang="en-US" altLang="zh-CN" b="1" dirty="0" smtClean="0">
              <a:solidFill>
                <a:srgbClr val="FFFFFF"/>
              </a:solidFill>
            </a:endParaRPr>
          </a:p>
          <a:p>
            <a:pPr>
              <a:lnSpc>
                <a:spcPct val="150000"/>
              </a:lnSpc>
              <a:defRPr/>
            </a:pPr>
            <a:r>
              <a:rPr lang="zh-CN" altLang="en-US" b="1" dirty="0" smtClean="0">
                <a:solidFill>
                  <a:srgbClr val="000000"/>
                </a:solidFill>
              </a:rPr>
              <a:t>减少存储器容量，存储器优化，代码优化</a:t>
            </a:r>
            <a:endParaRPr lang="zh-CN" altLang="en-US" b="1" dirty="0">
              <a:solidFill>
                <a:srgbClr val="0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defRPr/>
            </a:pPr>
            <a:r>
              <a:rPr lang="en-US" altLang="zh-CN" dirty="0" smtClean="0">
                <a:solidFill>
                  <a:srgbClr val="1A1A00"/>
                </a:solidFill>
              </a:rPr>
              <a:t>2</a:t>
            </a:r>
            <a:r>
              <a:rPr lang="zh-CN" altLang="en-US" dirty="0" smtClean="0">
                <a:solidFill>
                  <a:srgbClr val="1A1A00"/>
                </a:solidFill>
              </a:rPr>
              <a:t>、桌面计算机</a:t>
            </a:r>
            <a:endParaRPr lang="en-US" altLang="zh-CN" dirty="0" smtClean="0">
              <a:solidFill>
                <a:srgbClr val="1A1A00"/>
              </a:solidFill>
            </a:endParaRPr>
          </a:p>
        </p:txBody>
      </p:sp>
      <p:sp>
        <p:nvSpPr>
          <p:cNvPr id="38915" name="Rectangle 3"/>
          <p:cNvSpPr>
            <a:spLocks noGrp="1" noChangeArrowheads="1"/>
          </p:cNvSpPr>
          <p:nvPr>
            <p:ph idx="1"/>
          </p:nvPr>
        </p:nvSpPr>
        <p:spPr>
          <a:xfrm>
            <a:off x="323850" y="1628775"/>
            <a:ext cx="8578850" cy="4525963"/>
          </a:xfrm>
        </p:spPr>
        <p:txBody>
          <a:bodyPr/>
          <a:lstStyle/>
          <a:p>
            <a:pPr eaLnBrk="1" hangingPunct="1"/>
            <a:r>
              <a:rPr lang="zh-CN" altLang="en-US" b="1" smtClean="0">
                <a:solidFill>
                  <a:srgbClr val="000000"/>
                </a:solidFill>
                <a:effectLst/>
                <a:latin typeface="Comic Sans MS" panose="030F0702030302020204" pitchFamily="66" charset="0"/>
              </a:rPr>
              <a:t>首个最大的计算机市场是</a:t>
            </a:r>
            <a:r>
              <a:rPr lang="en-US" altLang="zh-CN" b="1" smtClean="0">
                <a:solidFill>
                  <a:srgbClr val="000000"/>
                </a:solidFill>
                <a:effectLst/>
                <a:latin typeface="Comic Sans MS" panose="030F0702030302020204" pitchFamily="66" charset="0"/>
              </a:rPr>
              <a:t>--</a:t>
            </a:r>
            <a:r>
              <a:rPr lang="zh-CN" altLang="en-US" b="1" smtClean="0">
                <a:solidFill>
                  <a:srgbClr val="0000FF"/>
                </a:solidFill>
                <a:effectLst/>
                <a:latin typeface="Comic Sans MS" panose="030F0702030302020204" pitchFamily="66" charset="0"/>
              </a:rPr>
              <a:t>桌面计算机市场</a:t>
            </a:r>
            <a:endParaRPr lang="en-US" altLang="zh-CN" b="1" smtClean="0">
              <a:solidFill>
                <a:srgbClr val="FFFF00"/>
              </a:solidFill>
              <a:effectLst/>
              <a:latin typeface="Comic Sans MS" panose="030F0702030302020204" pitchFamily="66" charset="0"/>
            </a:endParaRPr>
          </a:p>
          <a:p>
            <a:pPr eaLnBrk="1" hangingPunct="1"/>
            <a:r>
              <a:rPr lang="zh-CN" altLang="en-US" b="1" smtClean="0">
                <a:solidFill>
                  <a:srgbClr val="000000"/>
                </a:solidFill>
                <a:effectLst/>
                <a:latin typeface="Comic Sans MS" panose="030F0702030302020204" pitchFamily="66" charset="0"/>
              </a:rPr>
              <a:t>需求：</a:t>
            </a:r>
            <a:endParaRPr lang="en-US" altLang="zh-CN" b="1" smtClean="0">
              <a:solidFill>
                <a:srgbClr val="FFFFFF"/>
              </a:solidFill>
              <a:effectLst/>
              <a:latin typeface="Comic Sans MS" panose="030F0702030302020204" pitchFamily="66" charset="0"/>
            </a:endParaRPr>
          </a:p>
          <a:p>
            <a:pPr lvl="1" eaLnBrk="1" hangingPunct="1"/>
            <a:r>
              <a:rPr lang="zh-CN" altLang="en-US" b="1" smtClean="0">
                <a:solidFill>
                  <a:srgbClr val="000000"/>
                </a:solidFill>
                <a:effectLst/>
                <a:latin typeface="Comic Sans MS" panose="030F0702030302020204" pitchFamily="66" charset="0"/>
              </a:rPr>
              <a:t>优化</a:t>
            </a:r>
            <a:r>
              <a:rPr lang="zh-CN" altLang="en-US" b="1" smtClean="0">
                <a:solidFill>
                  <a:srgbClr val="003FFF"/>
                </a:solidFill>
                <a:effectLst/>
                <a:latin typeface="Comic Sans MS" panose="030F0702030302020204" pitchFamily="66" charset="0"/>
              </a:rPr>
              <a:t>性价比</a:t>
            </a:r>
            <a:r>
              <a:rPr lang="en-US" altLang="zh-CN" b="1" smtClean="0">
                <a:solidFill>
                  <a:srgbClr val="003FFF"/>
                </a:solidFill>
                <a:effectLst/>
                <a:latin typeface="Comic Sans MS" panose="030F0702030302020204" pitchFamily="66" charset="0"/>
              </a:rPr>
              <a:t>—</a:t>
            </a:r>
            <a:r>
              <a:rPr lang="zh-CN" altLang="en-US" b="1" smtClean="0">
                <a:solidFill>
                  <a:srgbClr val="003FFF"/>
                </a:solidFill>
                <a:effectLst/>
                <a:latin typeface="Comic Sans MS" panose="030F0702030302020204" pitchFamily="66" charset="0"/>
              </a:rPr>
              <a:t>计算和图形性能，价格</a:t>
            </a:r>
            <a:endParaRPr lang="en-US" altLang="zh-CN" b="1" smtClean="0">
              <a:solidFill>
                <a:srgbClr val="FFC000"/>
              </a:solidFill>
              <a:effectLst/>
              <a:latin typeface="Comic Sans MS" panose="030F0702030302020204" pitchFamily="66" charset="0"/>
            </a:endParaRPr>
          </a:p>
          <a:p>
            <a:pPr eaLnBrk="1" hangingPunct="1"/>
            <a:r>
              <a:rPr lang="zh-CN" altLang="en-US" b="1" smtClean="0">
                <a:solidFill>
                  <a:srgbClr val="000000"/>
                </a:solidFill>
                <a:effectLst/>
                <a:latin typeface="Comic Sans MS" panose="030F0702030302020204" pitchFamily="66" charset="0"/>
              </a:rPr>
              <a:t>首先应用最新、最高性能、低成本微处理器</a:t>
            </a:r>
            <a:endParaRPr lang="en-US" altLang="zh-CN" b="1" smtClean="0">
              <a:solidFill>
                <a:srgbClr val="FFFFFF"/>
              </a:solidFill>
              <a:effectLst/>
              <a:latin typeface="Comic Sans MS" panose="030F0702030302020204" pitchFamily="66" charset="0"/>
            </a:endParaRPr>
          </a:p>
          <a:p>
            <a:pPr eaLnBrk="1" hangingPunct="1"/>
            <a:r>
              <a:rPr lang="zh-CN" altLang="en-US" b="1" smtClean="0">
                <a:solidFill>
                  <a:srgbClr val="000000"/>
                </a:solidFill>
                <a:effectLst/>
                <a:latin typeface="Comic Sans MS" panose="030F0702030302020204" pitchFamily="66" charset="0"/>
              </a:rPr>
              <a:t>性能评估：基准测试程序</a:t>
            </a:r>
            <a:endParaRPr lang="en-US" altLang="zh-CN" b="1" smtClean="0">
              <a:solidFill>
                <a:srgbClr val="FFFFFF"/>
              </a:solidFill>
              <a:effectLst/>
              <a:latin typeface="Comic Sans MS" panose="030F0702030302020204" pitchFamily="66" charset="0"/>
            </a:endParaRPr>
          </a:p>
          <a:p>
            <a:pPr lvl="1" eaLnBrk="1" hangingPunct="1"/>
            <a:endParaRPr lang="en-US" altLang="zh-CN" b="1" smtClean="0">
              <a:effectLst/>
              <a:latin typeface="Comic Sans MS" panose="030F0702030302020204" pitchFamily="66" charset="0"/>
            </a:endParaRPr>
          </a:p>
        </p:txBody>
      </p:sp>
      <p:sp>
        <p:nvSpPr>
          <p:cNvPr id="38916"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BAF78B56-6F97-4E1B-A3A7-1E1E63839AF2}"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9"/>
          <p:cNvCxnSpPr/>
          <p:nvPr/>
        </p:nvCxnSpPr>
        <p:spPr>
          <a:xfrm>
            <a:off x="750888" y="1196975"/>
            <a:ext cx="7709544" cy="0"/>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3" name="TextBox 11"/>
          <p:cNvSpPr txBox="1"/>
          <p:nvPr/>
        </p:nvSpPr>
        <p:spPr>
          <a:xfrm>
            <a:off x="1011238" y="476250"/>
            <a:ext cx="3055937" cy="585788"/>
          </a:xfrm>
          <a:prstGeom prst="rect">
            <a:avLst/>
          </a:prstGeom>
          <a:noFill/>
        </p:spPr>
        <p:txBody>
          <a:bodyPr>
            <a:spAutoFit/>
          </a:bodyPr>
          <a:lstStyle/>
          <a:p>
            <a:pPr eaLnBrk="1" hangingPunct="1">
              <a:defRPr/>
            </a:pPr>
            <a:r>
              <a:rPr lang="zh-CN" altLang="en-US" sz="3200" dirty="0" smtClean="0">
                <a:solidFill>
                  <a:srgbClr val="000000"/>
                </a:solidFill>
                <a:latin typeface="华文中宋" panose="02010600040101010101" pitchFamily="2" charset="-122"/>
                <a:ea typeface="华文中宋" panose="02010600040101010101" pitchFamily="2" charset="-122"/>
              </a:rPr>
              <a:t>参考书</a:t>
            </a:r>
            <a:endParaRPr lang="zh-CN" sz="3200" b="1" dirty="0">
              <a:solidFill>
                <a:srgbClr val="000000"/>
              </a:solidFill>
              <a:latin typeface="华文中宋" panose="02010600040101010101" pitchFamily="2" charset="-122"/>
              <a:ea typeface="华文中宋" panose="02010600040101010101" pitchFamily="2" charset="-122"/>
            </a:endParaRPr>
          </a:p>
        </p:txBody>
      </p:sp>
      <p:pic>
        <p:nvPicPr>
          <p:cNvPr id="4" name="图片 4" descr="数字设计和计算机体系结构(英文版•第2版).jpg"/>
          <p:cNvPicPr>
            <a:picLocks noChangeAspect="1"/>
          </p:cNvPicPr>
          <p:nvPr/>
        </p:nvPicPr>
        <p:blipFill>
          <a:blip r:embed="rId1" cstate="print"/>
          <a:srcRect/>
          <a:stretch>
            <a:fillRect/>
          </a:stretch>
        </p:blipFill>
        <p:spPr bwMode="auto">
          <a:xfrm>
            <a:off x="538827" y="1226339"/>
            <a:ext cx="3950494" cy="4875809"/>
          </a:xfrm>
          <a:prstGeom prst="rect">
            <a:avLst/>
          </a:prstGeom>
          <a:noFill/>
          <a:ln w="9525">
            <a:noFill/>
            <a:miter lim="800000"/>
            <a:headEnd/>
            <a:tailEnd/>
          </a:ln>
        </p:spPr>
      </p:pic>
      <p:pic>
        <p:nvPicPr>
          <p:cNvPr id="5" name="图片 5" descr="MIPS Assembly Language Programming.jpg"/>
          <p:cNvPicPr>
            <a:picLocks noChangeAspect="1"/>
          </p:cNvPicPr>
          <p:nvPr/>
        </p:nvPicPr>
        <p:blipFill>
          <a:blip r:embed="rId2" cstate="print"/>
          <a:srcRect/>
          <a:stretch>
            <a:fillRect/>
          </a:stretch>
        </p:blipFill>
        <p:spPr bwMode="auto">
          <a:xfrm>
            <a:off x="5004306" y="1226974"/>
            <a:ext cx="3694926" cy="4875809"/>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4294967295"/>
          </p:nvPr>
        </p:nvSpPr>
        <p:spPr>
          <a:xfrm>
            <a:off x="6553200" y="624840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BB827B14-DB86-4105-A685-DF0F9704C40E}" type="slidenum">
              <a:rPr lang="zh-CN" altLang="en-US" sz="1200">
                <a:solidFill>
                  <a:srgbClr val="FFFFFF"/>
                </a:solidFill>
                <a:latin typeface="Arial" panose="020B0604020202020204" pitchFamily="34" charset="0"/>
              </a:rPr>
            </a:fld>
            <a:endParaRPr lang="en-US" altLang="zh-CN" sz="1200">
              <a:solidFill>
                <a:srgbClr val="FFFFFF"/>
              </a:solidFill>
              <a:latin typeface="Arial" panose="020B0604020202020204" pitchFamily="34" charset="0"/>
            </a:endParaRPr>
          </a:p>
        </p:txBody>
      </p:sp>
      <p:sp>
        <p:nvSpPr>
          <p:cNvPr id="211970" name="Rectangle 2"/>
          <p:cNvSpPr>
            <a:spLocks noGrp="1" noChangeArrowheads="1"/>
          </p:cNvSpPr>
          <p:nvPr>
            <p:ph type="body" idx="1"/>
          </p:nvPr>
        </p:nvSpPr>
        <p:spPr>
          <a:xfrm>
            <a:off x="611188" y="692150"/>
            <a:ext cx="8229600" cy="5473700"/>
          </a:xfrm>
        </p:spPr>
        <p:txBody>
          <a:bodyPr/>
          <a:lstStyle/>
          <a:p>
            <a:pPr>
              <a:lnSpc>
                <a:spcPct val="150000"/>
              </a:lnSpc>
              <a:buFont typeface="Wingdings" panose="05000000000000000000" pitchFamily="2" charset="2"/>
              <a:buNone/>
              <a:defRPr/>
            </a:pPr>
            <a:r>
              <a:rPr lang="zh-CN" altLang="en-US" sz="2800" b="1" dirty="0" smtClean="0">
                <a:solidFill>
                  <a:srgbClr val="003FFF"/>
                </a:solidFill>
              </a:rPr>
              <a:t>桌面</a:t>
            </a:r>
            <a:r>
              <a:rPr lang="zh-CN" altLang="en-US" sz="2800" b="1" dirty="0">
                <a:solidFill>
                  <a:srgbClr val="003FFF"/>
                </a:solidFill>
              </a:rPr>
              <a:t>计算机，包括个人计算机和工作站</a:t>
            </a:r>
            <a:endParaRPr lang="zh-CN" altLang="en-US" sz="2800" b="1" dirty="0">
              <a:solidFill>
                <a:srgbClr val="FFC000"/>
              </a:solidFill>
            </a:endParaRPr>
          </a:p>
          <a:p>
            <a:pPr lvl="1">
              <a:lnSpc>
                <a:spcPct val="150000"/>
              </a:lnSpc>
              <a:buClr>
                <a:schemeClr val="tx1"/>
              </a:buClr>
              <a:buFont typeface="Wingdings" panose="05000000000000000000" pitchFamily="2" charset="2"/>
              <a:buChar char="u"/>
              <a:defRPr/>
            </a:pPr>
            <a:r>
              <a:rPr lang="zh-CN" altLang="en-US" sz="2400" b="1" dirty="0">
                <a:solidFill>
                  <a:srgbClr val="000000"/>
                </a:solidFill>
              </a:rPr>
              <a:t>个人计算机主要为一个用户提供</a:t>
            </a:r>
            <a:r>
              <a:rPr lang="zh-CN" altLang="en-US" sz="2400" b="1" dirty="0">
                <a:solidFill>
                  <a:srgbClr val="0000FF"/>
                </a:solidFill>
              </a:rPr>
              <a:t>良好的计算性能</a:t>
            </a:r>
            <a:r>
              <a:rPr lang="zh-CN" altLang="en-US" sz="2400" b="1" dirty="0">
                <a:solidFill>
                  <a:srgbClr val="000000"/>
                </a:solidFill>
              </a:rPr>
              <a:t>和</a:t>
            </a:r>
            <a:r>
              <a:rPr lang="zh-CN" altLang="en-US" sz="2400" b="1" dirty="0">
                <a:solidFill>
                  <a:srgbClr val="0000FF"/>
                </a:solidFill>
              </a:rPr>
              <a:t>较低成本</a:t>
            </a:r>
            <a:r>
              <a:rPr lang="zh-CN" altLang="en-US" sz="2400" b="1" dirty="0">
                <a:solidFill>
                  <a:srgbClr val="000000"/>
                </a:solidFill>
              </a:rPr>
              <a:t>的工作环境。</a:t>
            </a:r>
            <a:r>
              <a:rPr lang="zh-CN" altLang="en-US" sz="2400" b="1" dirty="0">
                <a:solidFill>
                  <a:srgbClr val="990000"/>
                </a:solidFill>
              </a:rPr>
              <a:t>最早出现的个人计算机是1977年Apple公司的Apple II 微型计算机。</a:t>
            </a:r>
            <a:endParaRPr lang="zh-CN" altLang="en-US" sz="2400" b="1" dirty="0">
              <a:solidFill>
                <a:srgbClr val="66FFFF"/>
              </a:solidFill>
            </a:endParaRPr>
          </a:p>
          <a:p>
            <a:pPr lvl="1">
              <a:lnSpc>
                <a:spcPct val="150000"/>
              </a:lnSpc>
              <a:buClr>
                <a:schemeClr val="tx1"/>
              </a:buClr>
              <a:buFont typeface="Wingdings" panose="05000000000000000000" pitchFamily="2" charset="2"/>
              <a:buNone/>
              <a:defRPr/>
            </a:pPr>
            <a:r>
              <a:rPr lang="en-US" altLang="zh-CN" sz="1800" b="1" dirty="0">
                <a:solidFill>
                  <a:srgbClr val="000000"/>
                </a:solidFill>
              </a:rPr>
              <a:t>           20</a:t>
            </a:r>
            <a:r>
              <a:rPr lang="zh-CN" altLang="en-US" sz="1800" b="1" dirty="0">
                <a:solidFill>
                  <a:srgbClr val="000000"/>
                </a:solidFill>
              </a:rPr>
              <a:t>世纪</a:t>
            </a:r>
            <a:r>
              <a:rPr lang="en-US" altLang="zh-CN" sz="1800" b="1" dirty="0">
                <a:solidFill>
                  <a:srgbClr val="000000"/>
                </a:solidFill>
              </a:rPr>
              <a:t>80</a:t>
            </a:r>
            <a:r>
              <a:rPr lang="zh-CN" altLang="en-US" sz="1800" b="1" dirty="0">
                <a:solidFill>
                  <a:srgbClr val="000000"/>
                </a:solidFill>
              </a:rPr>
              <a:t>年代</a:t>
            </a:r>
            <a:r>
              <a:rPr lang="en-US" altLang="zh-CN" sz="1800" b="1" dirty="0">
                <a:solidFill>
                  <a:srgbClr val="000000"/>
                </a:solidFill>
              </a:rPr>
              <a:t>IBM PC</a:t>
            </a:r>
            <a:r>
              <a:rPr lang="zh-CN" altLang="en-US" sz="1800" b="1" dirty="0">
                <a:solidFill>
                  <a:srgbClr val="000000"/>
                </a:solidFill>
              </a:rPr>
              <a:t>、</a:t>
            </a:r>
            <a:r>
              <a:rPr lang="en-US" altLang="zh-CN" sz="1800" b="1" dirty="0">
                <a:solidFill>
                  <a:srgbClr val="000000"/>
                </a:solidFill>
              </a:rPr>
              <a:t>IBM PC/XT</a:t>
            </a:r>
            <a:r>
              <a:rPr lang="zh-CN" altLang="en-US" sz="1800" b="1" dirty="0">
                <a:solidFill>
                  <a:srgbClr val="000000"/>
                </a:solidFill>
              </a:rPr>
              <a:t>、</a:t>
            </a:r>
            <a:r>
              <a:rPr lang="en-US" altLang="zh-CN" sz="1800" b="1" dirty="0">
                <a:solidFill>
                  <a:srgbClr val="000000"/>
                </a:solidFill>
              </a:rPr>
              <a:t>IBM PC/AT</a:t>
            </a:r>
            <a:r>
              <a:rPr lang="zh-CN" altLang="en-US" sz="1800" b="1" dirty="0">
                <a:solidFill>
                  <a:srgbClr val="000000"/>
                </a:solidFill>
              </a:rPr>
              <a:t>系列机的推出和迅速普及，带动了为其生产</a:t>
            </a:r>
            <a:r>
              <a:rPr lang="en-US" altLang="zh-CN" sz="1800" b="1" dirty="0">
                <a:solidFill>
                  <a:srgbClr val="000000"/>
                </a:solidFill>
              </a:rPr>
              <a:t>Intel 80x86</a:t>
            </a:r>
            <a:r>
              <a:rPr lang="zh-CN" altLang="en-US" sz="1800" b="1" dirty="0">
                <a:solidFill>
                  <a:srgbClr val="000000"/>
                </a:solidFill>
              </a:rPr>
              <a:t>微处理器芯片的</a:t>
            </a:r>
            <a:r>
              <a:rPr lang="en-US" altLang="zh-CN" sz="1800" b="1" dirty="0">
                <a:solidFill>
                  <a:srgbClr val="000000"/>
                </a:solidFill>
              </a:rPr>
              <a:t>Intel</a:t>
            </a:r>
            <a:r>
              <a:rPr lang="zh-CN" altLang="en-US" sz="1800" b="1" dirty="0">
                <a:solidFill>
                  <a:srgbClr val="000000"/>
                </a:solidFill>
              </a:rPr>
              <a:t>公司和</a:t>
            </a:r>
            <a:r>
              <a:rPr lang="en-US" altLang="zh-CN" sz="1800" b="1" dirty="0">
                <a:solidFill>
                  <a:srgbClr val="000000"/>
                </a:solidFill>
              </a:rPr>
              <a:t>Windows</a:t>
            </a:r>
            <a:r>
              <a:rPr lang="zh-CN" altLang="en-US" sz="1800" b="1" dirty="0">
                <a:solidFill>
                  <a:srgbClr val="000000"/>
                </a:solidFill>
              </a:rPr>
              <a:t>操作系统的</a:t>
            </a:r>
            <a:r>
              <a:rPr lang="en-US" altLang="zh-CN" sz="1800" b="1" dirty="0">
                <a:solidFill>
                  <a:srgbClr val="000000"/>
                </a:solidFill>
              </a:rPr>
              <a:t>Microsoft</a:t>
            </a:r>
            <a:r>
              <a:rPr lang="zh-CN" altLang="en-US" sz="1800" b="1" dirty="0">
                <a:solidFill>
                  <a:srgbClr val="000000"/>
                </a:solidFill>
              </a:rPr>
              <a:t>公司的巨大发展。</a:t>
            </a:r>
            <a:endParaRPr lang="zh-CN" altLang="en-US" sz="1800" b="1" dirty="0">
              <a:solidFill>
                <a:srgbClr val="FFFFFF"/>
              </a:solidFill>
            </a:endParaRPr>
          </a:p>
          <a:p>
            <a:pPr lvl="1">
              <a:lnSpc>
                <a:spcPct val="150000"/>
              </a:lnSpc>
              <a:buClr>
                <a:schemeClr val="tx1"/>
              </a:buClr>
              <a:buFont typeface="Wingdings" panose="05000000000000000000" pitchFamily="2" charset="2"/>
              <a:buNone/>
              <a:defRPr/>
            </a:pPr>
            <a:r>
              <a:rPr lang="zh-CN" altLang="en-US" sz="1800" b="1" dirty="0">
                <a:solidFill>
                  <a:srgbClr val="000000"/>
                </a:solidFill>
              </a:rPr>
              <a:t>            后来，由于</a:t>
            </a:r>
            <a:r>
              <a:rPr lang="en-US" altLang="zh-CN" sz="1800" b="1" dirty="0">
                <a:solidFill>
                  <a:srgbClr val="000000"/>
                </a:solidFill>
              </a:rPr>
              <a:t>IBM</a:t>
            </a:r>
            <a:r>
              <a:rPr lang="zh-CN" altLang="en-US" sz="1800" b="1" dirty="0">
                <a:solidFill>
                  <a:srgbClr val="000000"/>
                </a:solidFill>
              </a:rPr>
              <a:t>公司转为生产使用</a:t>
            </a:r>
            <a:r>
              <a:rPr lang="en-US" altLang="zh-CN" sz="1800" b="1" dirty="0">
                <a:solidFill>
                  <a:srgbClr val="000000"/>
                </a:solidFill>
              </a:rPr>
              <a:t>OS/2</a:t>
            </a:r>
            <a:r>
              <a:rPr lang="zh-CN" altLang="en-US" sz="1800" b="1" dirty="0">
                <a:solidFill>
                  <a:srgbClr val="000000"/>
                </a:solidFill>
              </a:rPr>
              <a:t>操作系统的个人机</a:t>
            </a:r>
            <a:r>
              <a:rPr lang="en-US" altLang="zh-CN" sz="1800" b="1" dirty="0">
                <a:solidFill>
                  <a:srgbClr val="000000"/>
                </a:solidFill>
              </a:rPr>
              <a:t>PS/2</a:t>
            </a:r>
            <a:r>
              <a:rPr lang="zh-CN" altLang="en-US" sz="1800" b="1" dirty="0">
                <a:solidFill>
                  <a:srgbClr val="000000"/>
                </a:solidFill>
              </a:rPr>
              <a:t>，因此其他厂商开始生产</a:t>
            </a:r>
            <a:r>
              <a:rPr lang="en-US" altLang="zh-CN" sz="1800" b="1" dirty="0">
                <a:solidFill>
                  <a:srgbClr val="000000"/>
                </a:solidFill>
              </a:rPr>
              <a:t>PC</a:t>
            </a:r>
            <a:r>
              <a:rPr lang="zh-CN" altLang="en-US" sz="1800" b="1" dirty="0">
                <a:solidFill>
                  <a:srgbClr val="000000"/>
                </a:solidFill>
              </a:rPr>
              <a:t>兼容机，继续采用</a:t>
            </a:r>
            <a:r>
              <a:rPr lang="en-US" altLang="zh-CN" sz="1800" b="1" dirty="0">
                <a:solidFill>
                  <a:srgbClr val="000000"/>
                </a:solidFill>
              </a:rPr>
              <a:t>Intel</a:t>
            </a:r>
            <a:r>
              <a:rPr lang="zh-CN" altLang="en-US" sz="1800" b="1" dirty="0">
                <a:solidFill>
                  <a:srgbClr val="000000"/>
                </a:solidFill>
              </a:rPr>
              <a:t>公司生产的</a:t>
            </a:r>
            <a:r>
              <a:rPr lang="en-US" altLang="zh-CN" sz="1800" b="1" dirty="0">
                <a:solidFill>
                  <a:srgbClr val="000000"/>
                </a:solidFill>
              </a:rPr>
              <a:t>80386</a:t>
            </a:r>
            <a:r>
              <a:rPr lang="zh-CN" altLang="en-US" sz="1800" b="1" dirty="0">
                <a:solidFill>
                  <a:srgbClr val="000000"/>
                </a:solidFill>
              </a:rPr>
              <a:t>、</a:t>
            </a:r>
            <a:r>
              <a:rPr lang="en-US" altLang="zh-CN" sz="1800" b="1" dirty="0">
                <a:solidFill>
                  <a:srgbClr val="000000"/>
                </a:solidFill>
              </a:rPr>
              <a:t>80486</a:t>
            </a:r>
            <a:r>
              <a:rPr lang="zh-CN" altLang="en-US" sz="1800" b="1" dirty="0">
                <a:solidFill>
                  <a:srgbClr val="000000"/>
                </a:solidFill>
              </a:rPr>
              <a:t>、</a:t>
            </a:r>
            <a:r>
              <a:rPr lang="en-US" altLang="zh-CN" sz="1800" b="1" dirty="0">
                <a:solidFill>
                  <a:srgbClr val="000000"/>
                </a:solidFill>
              </a:rPr>
              <a:t>Pentium</a:t>
            </a:r>
            <a:r>
              <a:rPr lang="zh-CN" altLang="en-US" sz="1800" b="1" dirty="0">
                <a:solidFill>
                  <a:srgbClr val="000000"/>
                </a:solidFill>
              </a:rPr>
              <a:t>、</a:t>
            </a:r>
            <a:r>
              <a:rPr lang="en-US" altLang="zh-CN" sz="1800" b="1" dirty="0">
                <a:solidFill>
                  <a:srgbClr val="000000"/>
                </a:solidFill>
              </a:rPr>
              <a:t>Pentium Pro</a:t>
            </a:r>
            <a:r>
              <a:rPr lang="zh-CN" altLang="en-US" sz="1800" b="1" dirty="0">
                <a:solidFill>
                  <a:srgbClr val="000000"/>
                </a:solidFill>
              </a:rPr>
              <a:t>、</a:t>
            </a:r>
            <a:r>
              <a:rPr lang="en-US" altLang="zh-CN" sz="1800" b="1" dirty="0">
                <a:solidFill>
                  <a:srgbClr val="000000"/>
                </a:solidFill>
              </a:rPr>
              <a:t>Pentium Ⅰ/Ⅱ/Ⅲ/Ⅳ</a:t>
            </a:r>
            <a:r>
              <a:rPr lang="zh-CN" altLang="en-US" sz="1800" b="1" dirty="0">
                <a:solidFill>
                  <a:srgbClr val="000000"/>
                </a:solidFill>
              </a:rPr>
              <a:t>等一系列</a:t>
            </a:r>
            <a:r>
              <a:rPr lang="en-US" altLang="zh-CN" sz="1800" b="1" dirty="0">
                <a:solidFill>
                  <a:srgbClr val="000000"/>
                </a:solidFill>
              </a:rPr>
              <a:t>32</a:t>
            </a:r>
            <a:r>
              <a:rPr lang="zh-CN" altLang="en-US" sz="1800" b="1" dirty="0">
                <a:solidFill>
                  <a:srgbClr val="000000"/>
                </a:solidFill>
              </a:rPr>
              <a:t>位微处理器芯片或其他公司生产的兼容芯片。</a:t>
            </a:r>
            <a:endParaRPr lang="zh-CN" altLang="en-US" sz="1800" b="1" dirty="0">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body" idx="1"/>
          </p:nvPr>
        </p:nvSpPr>
        <p:spPr>
          <a:xfrm>
            <a:off x="107504" y="260648"/>
            <a:ext cx="8785225" cy="6237312"/>
          </a:xfrm>
        </p:spPr>
        <p:txBody>
          <a:bodyPr/>
          <a:lstStyle/>
          <a:p>
            <a:pPr lvl="1">
              <a:lnSpc>
                <a:spcPct val="150000"/>
              </a:lnSpc>
              <a:buClr>
                <a:schemeClr val="tx1"/>
              </a:buClr>
              <a:buFont typeface="Wingdings" panose="05000000000000000000" pitchFamily="2" charset="2"/>
              <a:buChar char="u"/>
              <a:defRPr/>
            </a:pPr>
            <a:r>
              <a:rPr lang="zh-CN" altLang="en-US" sz="2400" b="1" dirty="0" smtClean="0">
                <a:solidFill>
                  <a:srgbClr val="000000"/>
                </a:solidFill>
                <a:sym typeface="Arial" panose="020B0604020202020204" pitchFamily="34" charset="0"/>
              </a:rPr>
              <a:t>工作站</a:t>
            </a:r>
            <a:r>
              <a:rPr lang="zh-CN" altLang="en-US" sz="2400" b="1" dirty="0">
                <a:solidFill>
                  <a:srgbClr val="000000"/>
                </a:solidFill>
                <a:sym typeface="Arial" panose="020B0604020202020204" pitchFamily="34" charset="0"/>
              </a:rPr>
              <a:t>是指具有完整人机交互界面、</a:t>
            </a:r>
            <a:r>
              <a:rPr lang="zh-CN" altLang="en-US" sz="2400" b="1" dirty="0">
                <a:solidFill>
                  <a:srgbClr val="0000FF"/>
                </a:solidFill>
                <a:sym typeface="Arial" panose="020B0604020202020204" pitchFamily="34" charset="0"/>
              </a:rPr>
              <a:t>图形处理性能</a:t>
            </a:r>
            <a:r>
              <a:rPr lang="zh-CN" altLang="en-US" sz="2400" b="1" dirty="0">
                <a:solidFill>
                  <a:srgbClr val="000000"/>
                </a:solidFill>
                <a:sym typeface="Arial" panose="020B0604020202020204" pitchFamily="34" charset="0"/>
              </a:rPr>
              <a:t>和较高计算性能，可配置大容量的内存和硬盘，I/O和网络功能完善，使用</a:t>
            </a:r>
            <a:r>
              <a:rPr lang="zh-CN" altLang="en-US" sz="2400" b="1" dirty="0">
                <a:solidFill>
                  <a:srgbClr val="0000FF"/>
                </a:solidFill>
                <a:sym typeface="Arial" panose="020B0604020202020204" pitchFamily="34" charset="0"/>
              </a:rPr>
              <a:t>多任务多用户操作系统</a:t>
            </a:r>
            <a:r>
              <a:rPr lang="zh-CN" altLang="en-US" sz="2400" b="1" dirty="0">
                <a:solidFill>
                  <a:srgbClr val="000000"/>
                </a:solidFill>
                <a:sym typeface="Arial" panose="020B0604020202020204" pitchFamily="34" charset="0"/>
              </a:rPr>
              <a:t>的小型通用个人化计算机系统。</a:t>
            </a:r>
            <a:r>
              <a:rPr lang="zh-CN" altLang="en-US" sz="2400" b="1" dirty="0">
                <a:solidFill>
                  <a:srgbClr val="990000"/>
                </a:solidFill>
                <a:sym typeface="Arial" panose="020B0604020202020204" pitchFamily="34" charset="0"/>
              </a:rPr>
              <a:t>1983年美国Apollo公司推出了首台适合计算机辅助设计（CAD）的工作站。</a:t>
            </a:r>
            <a:endParaRPr lang="zh-CN" altLang="en-US" sz="2400" b="1" dirty="0">
              <a:solidFill>
                <a:srgbClr val="66FFFF"/>
              </a:solidFill>
              <a:sym typeface="Arial" panose="020B0604020202020204" pitchFamily="34" charset="0"/>
            </a:endParaRPr>
          </a:p>
          <a:p>
            <a:pPr>
              <a:lnSpc>
                <a:spcPct val="150000"/>
              </a:lnSpc>
              <a:buFont typeface="Wingdings" panose="05000000000000000000" pitchFamily="2" charset="2"/>
              <a:buNone/>
              <a:defRPr/>
            </a:pPr>
            <a:r>
              <a:rPr lang="en-US" altLang="zh-CN" sz="2400" b="1" dirty="0">
                <a:solidFill>
                  <a:srgbClr val="000000"/>
                </a:solidFill>
              </a:rPr>
              <a:t>            Apollo</a:t>
            </a:r>
            <a:r>
              <a:rPr lang="zh-CN" altLang="en-US" sz="2400" b="1" dirty="0">
                <a:solidFill>
                  <a:srgbClr val="000000"/>
                </a:solidFill>
              </a:rPr>
              <a:t>公司于</a:t>
            </a:r>
            <a:r>
              <a:rPr lang="en-US" altLang="zh-CN" sz="2400" b="1" dirty="0">
                <a:solidFill>
                  <a:srgbClr val="000000"/>
                </a:solidFill>
              </a:rPr>
              <a:t>1989</a:t>
            </a:r>
            <a:r>
              <a:rPr lang="zh-CN" altLang="en-US" sz="2400" b="1" dirty="0">
                <a:solidFill>
                  <a:srgbClr val="000000"/>
                </a:solidFill>
              </a:rPr>
              <a:t>年被</a:t>
            </a:r>
            <a:r>
              <a:rPr lang="en-US" altLang="zh-CN" sz="2400" b="1" dirty="0">
                <a:solidFill>
                  <a:srgbClr val="000000"/>
                </a:solidFill>
              </a:rPr>
              <a:t>HP</a:t>
            </a:r>
            <a:r>
              <a:rPr lang="zh-CN" altLang="en-US" sz="2400" b="1" dirty="0">
                <a:solidFill>
                  <a:srgbClr val="000000"/>
                </a:solidFill>
              </a:rPr>
              <a:t>公司兼并</a:t>
            </a:r>
            <a:r>
              <a:rPr lang="zh-CN" altLang="en-US" sz="2400" b="1" dirty="0" smtClean="0">
                <a:solidFill>
                  <a:srgbClr val="000000"/>
                </a:solidFill>
              </a:rPr>
              <a:t>，工作站</a:t>
            </a:r>
            <a:r>
              <a:rPr lang="zh-CN" altLang="en-US" sz="2400" b="1" dirty="0">
                <a:solidFill>
                  <a:srgbClr val="000000"/>
                </a:solidFill>
              </a:rPr>
              <a:t>厂商主要有</a:t>
            </a:r>
            <a:r>
              <a:rPr lang="en-US" altLang="zh-CN" sz="2400" b="1" dirty="0" smtClean="0">
                <a:solidFill>
                  <a:srgbClr val="000000"/>
                </a:solidFill>
              </a:rPr>
              <a:t>SUN（</a:t>
            </a:r>
            <a:r>
              <a:rPr lang="zh-CN" altLang="en-US" sz="2400" b="1" dirty="0" smtClean="0">
                <a:solidFill>
                  <a:srgbClr val="000000"/>
                </a:solidFill>
              </a:rPr>
              <a:t>被</a:t>
            </a:r>
            <a:r>
              <a:rPr lang="en-US" altLang="zh-CN" sz="2400" b="1" dirty="0" smtClean="0">
                <a:solidFill>
                  <a:srgbClr val="000000"/>
                </a:solidFill>
              </a:rPr>
              <a:t>Oracle</a:t>
            </a:r>
            <a:r>
              <a:rPr lang="zh-CN" altLang="en-US" sz="2400" b="1" dirty="0" smtClean="0">
                <a:solidFill>
                  <a:srgbClr val="000000"/>
                </a:solidFill>
              </a:rPr>
              <a:t>收购</a:t>
            </a:r>
            <a:r>
              <a:rPr lang="en-US" altLang="zh-CN" sz="2400" b="1" dirty="0" smtClean="0">
                <a:solidFill>
                  <a:srgbClr val="000000"/>
                </a:solidFill>
              </a:rPr>
              <a:t>）</a:t>
            </a:r>
            <a:r>
              <a:rPr lang="zh-CN" altLang="en-US" sz="2400" b="1" dirty="0" smtClean="0">
                <a:solidFill>
                  <a:srgbClr val="000000"/>
                </a:solidFill>
              </a:rPr>
              <a:t>、</a:t>
            </a:r>
            <a:r>
              <a:rPr lang="en-US" altLang="zh-CN" sz="2400" b="1" dirty="0">
                <a:solidFill>
                  <a:srgbClr val="000000"/>
                </a:solidFill>
              </a:rPr>
              <a:t>HP</a:t>
            </a:r>
            <a:r>
              <a:rPr lang="zh-CN" altLang="en-US" sz="2400" b="1" dirty="0">
                <a:solidFill>
                  <a:srgbClr val="000000"/>
                </a:solidFill>
              </a:rPr>
              <a:t>、</a:t>
            </a:r>
            <a:r>
              <a:rPr lang="en-US" altLang="zh-CN" sz="2400" b="1" dirty="0">
                <a:solidFill>
                  <a:srgbClr val="000000"/>
                </a:solidFill>
              </a:rPr>
              <a:t>DELL</a:t>
            </a:r>
            <a:r>
              <a:rPr lang="zh-CN" altLang="en-US" sz="2400" b="1" dirty="0">
                <a:solidFill>
                  <a:srgbClr val="000000"/>
                </a:solidFill>
              </a:rPr>
              <a:t>、</a:t>
            </a:r>
            <a:r>
              <a:rPr lang="en-US" altLang="zh-CN" sz="2400" b="1" dirty="0">
                <a:solidFill>
                  <a:srgbClr val="000000"/>
                </a:solidFill>
              </a:rPr>
              <a:t>SGI</a:t>
            </a:r>
            <a:r>
              <a:rPr lang="zh-CN" altLang="en-US" sz="2400" b="1" dirty="0">
                <a:solidFill>
                  <a:srgbClr val="000000"/>
                </a:solidFill>
              </a:rPr>
              <a:t>等公司。工作站推出时采用</a:t>
            </a:r>
            <a:r>
              <a:rPr lang="en-US" altLang="zh-CN" sz="2400" b="1" dirty="0">
                <a:solidFill>
                  <a:srgbClr val="000000"/>
                </a:solidFill>
              </a:rPr>
              <a:t>32</a:t>
            </a:r>
            <a:r>
              <a:rPr lang="zh-CN" altLang="en-US" sz="2400" b="1" dirty="0">
                <a:solidFill>
                  <a:srgbClr val="000000"/>
                </a:solidFill>
              </a:rPr>
              <a:t>位结构，</a:t>
            </a:r>
            <a:r>
              <a:rPr lang="zh-CN" altLang="en-US" sz="2400" b="1" dirty="0" smtClean="0">
                <a:solidFill>
                  <a:srgbClr val="000000"/>
                </a:solidFill>
              </a:rPr>
              <a:t>现在</a:t>
            </a:r>
            <a:r>
              <a:rPr lang="zh-CN" altLang="en-US" sz="2400" b="1" dirty="0">
                <a:solidFill>
                  <a:srgbClr val="000000"/>
                </a:solidFill>
              </a:rPr>
              <a:t>是</a:t>
            </a:r>
            <a:r>
              <a:rPr lang="en-US" altLang="zh-CN" sz="2400" b="1" dirty="0" smtClean="0">
                <a:solidFill>
                  <a:srgbClr val="000000"/>
                </a:solidFill>
              </a:rPr>
              <a:t>64</a:t>
            </a:r>
            <a:r>
              <a:rPr lang="zh-CN" altLang="en-US" sz="2400" b="1" dirty="0">
                <a:solidFill>
                  <a:srgbClr val="000000"/>
                </a:solidFill>
              </a:rPr>
              <a:t>位结构，并普遍采用</a:t>
            </a:r>
            <a:r>
              <a:rPr lang="en-US" altLang="zh-CN" sz="2400" b="1" dirty="0">
                <a:solidFill>
                  <a:srgbClr val="0033FF"/>
                </a:solidFill>
              </a:rPr>
              <a:t>RISC</a:t>
            </a:r>
            <a:r>
              <a:rPr lang="zh-CN" altLang="en-US" sz="2400" b="1" dirty="0">
                <a:solidFill>
                  <a:srgbClr val="000000"/>
                </a:solidFill>
              </a:rPr>
              <a:t>处理器芯片，如</a:t>
            </a:r>
            <a:r>
              <a:rPr lang="en-US" altLang="zh-CN" sz="2400" b="1" dirty="0">
                <a:solidFill>
                  <a:srgbClr val="000000"/>
                </a:solidFill>
              </a:rPr>
              <a:t>SUN</a:t>
            </a:r>
            <a:r>
              <a:rPr lang="zh-CN" altLang="en-US" sz="2400" b="1" dirty="0">
                <a:solidFill>
                  <a:srgbClr val="000000"/>
                </a:solidFill>
              </a:rPr>
              <a:t>采用的是</a:t>
            </a:r>
            <a:r>
              <a:rPr lang="en-US" altLang="zh-CN" sz="2400" b="1" dirty="0">
                <a:solidFill>
                  <a:srgbClr val="0033FF"/>
                </a:solidFill>
              </a:rPr>
              <a:t>SPARC</a:t>
            </a:r>
            <a:r>
              <a:rPr lang="zh-CN" altLang="en-US" sz="2400" b="1" dirty="0">
                <a:solidFill>
                  <a:srgbClr val="000000"/>
                </a:solidFill>
              </a:rPr>
              <a:t>系列芯片，</a:t>
            </a:r>
            <a:r>
              <a:rPr lang="en-US" altLang="zh-CN" sz="2400" b="1" dirty="0">
                <a:solidFill>
                  <a:srgbClr val="000000"/>
                </a:solidFill>
              </a:rPr>
              <a:t>HP</a:t>
            </a:r>
            <a:r>
              <a:rPr lang="zh-CN" altLang="en-US" sz="2400" b="1" dirty="0">
                <a:solidFill>
                  <a:srgbClr val="000000"/>
                </a:solidFill>
              </a:rPr>
              <a:t>是</a:t>
            </a:r>
            <a:r>
              <a:rPr lang="en-US" altLang="zh-CN" sz="2400" b="1" dirty="0">
                <a:solidFill>
                  <a:srgbClr val="0033FF"/>
                </a:solidFill>
              </a:rPr>
              <a:t>PA-RICS</a:t>
            </a:r>
            <a:r>
              <a:rPr lang="zh-CN" altLang="en-US" sz="2400" b="1" dirty="0">
                <a:solidFill>
                  <a:srgbClr val="000000"/>
                </a:solidFill>
              </a:rPr>
              <a:t>，</a:t>
            </a:r>
            <a:r>
              <a:rPr lang="en-US" altLang="zh-CN" sz="2400" b="1" dirty="0">
                <a:solidFill>
                  <a:srgbClr val="000000"/>
                </a:solidFill>
              </a:rPr>
              <a:t>SGI</a:t>
            </a:r>
            <a:r>
              <a:rPr lang="zh-CN" altLang="en-US" sz="2400" b="1" dirty="0">
                <a:solidFill>
                  <a:srgbClr val="000000"/>
                </a:solidFill>
              </a:rPr>
              <a:t>是</a:t>
            </a:r>
            <a:r>
              <a:rPr lang="en-US" altLang="zh-CN" sz="2400" b="1" dirty="0">
                <a:solidFill>
                  <a:srgbClr val="0033FF"/>
                </a:solidFill>
              </a:rPr>
              <a:t>MIPS</a:t>
            </a:r>
            <a:r>
              <a:rPr lang="zh-CN" altLang="en-US" sz="2400" b="1" dirty="0">
                <a:solidFill>
                  <a:srgbClr val="000000"/>
                </a:solidFill>
              </a:rPr>
              <a:t>，</a:t>
            </a:r>
            <a:r>
              <a:rPr lang="en-US" altLang="zh-CN" sz="2400" b="1" dirty="0">
                <a:solidFill>
                  <a:srgbClr val="000000"/>
                </a:solidFill>
              </a:rPr>
              <a:t>IBM</a:t>
            </a:r>
            <a:r>
              <a:rPr lang="zh-CN" altLang="en-US" sz="2400" b="1" dirty="0">
                <a:solidFill>
                  <a:srgbClr val="000000"/>
                </a:solidFill>
              </a:rPr>
              <a:t>是</a:t>
            </a:r>
            <a:r>
              <a:rPr lang="en-US" altLang="zh-CN" sz="2400" b="1" dirty="0">
                <a:solidFill>
                  <a:srgbClr val="0033FF"/>
                </a:solidFill>
              </a:rPr>
              <a:t>Power PC</a:t>
            </a:r>
            <a:r>
              <a:rPr lang="zh-CN" altLang="en-US" sz="2400" b="1" dirty="0">
                <a:solidFill>
                  <a:srgbClr val="000000"/>
                </a:solidFill>
              </a:rPr>
              <a:t>。工作站主要采用</a:t>
            </a:r>
            <a:r>
              <a:rPr lang="en-US" altLang="zh-CN" sz="2400" b="1" dirty="0">
                <a:solidFill>
                  <a:srgbClr val="0033FF"/>
                </a:solidFill>
              </a:rPr>
              <a:t>UNIX</a:t>
            </a:r>
            <a:r>
              <a:rPr lang="zh-CN" altLang="en-US" sz="2400" b="1" dirty="0">
                <a:solidFill>
                  <a:srgbClr val="000000"/>
                </a:solidFill>
              </a:rPr>
              <a:t>操作系统，应用于多媒体设计和制作领域。 </a:t>
            </a:r>
            <a:endParaRPr lang="zh-CN" altLang="en-US" sz="2400" b="1" dirty="0">
              <a:solidFill>
                <a:srgbClr val="FFFFFF"/>
              </a:solidFill>
            </a:endParaRPr>
          </a:p>
          <a:p>
            <a:pPr lvl="1">
              <a:buClr>
                <a:schemeClr val="tx1"/>
              </a:buClr>
              <a:buFont typeface="Wingdings" panose="05000000000000000000" pitchFamily="2" charset="2"/>
              <a:buChar char="u"/>
              <a:defRPr/>
            </a:pPr>
            <a:endParaRPr lang="zh-CN" altLang="en-US" sz="2400" b="1" dirty="0">
              <a:solidFill>
                <a:srgbClr val="66FFFF"/>
              </a:solidFill>
              <a:sym typeface="Arial" panose="020B0604020202020204"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defRPr/>
            </a:pPr>
            <a:r>
              <a:rPr lang="zh-CN" altLang="en-US" dirty="0" smtClean="0">
                <a:solidFill>
                  <a:srgbClr val="1A1A00"/>
                </a:solidFill>
                <a:latin typeface="MyriadMM_565_600_" charset="0"/>
              </a:rPr>
              <a:t>三、服务器</a:t>
            </a:r>
            <a:endParaRPr lang="en-US" altLang="zh-CN" dirty="0" smtClean="0">
              <a:solidFill>
                <a:srgbClr val="1A1A00"/>
              </a:solidFill>
              <a:latin typeface="MyriadMM_565_600_" charset="0"/>
            </a:endParaRPr>
          </a:p>
        </p:txBody>
      </p:sp>
      <p:sp>
        <p:nvSpPr>
          <p:cNvPr id="43011" name="Rectangle 3"/>
          <p:cNvSpPr>
            <a:spLocks noGrp="1" noChangeArrowheads="1"/>
          </p:cNvSpPr>
          <p:nvPr>
            <p:ph idx="1"/>
          </p:nvPr>
        </p:nvSpPr>
        <p:spPr/>
        <p:txBody>
          <a:bodyPr/>
          <a:lstStyle/>
          <a:p>
            <a:pPr eaLnBrk="1" hangingPunct="1"/>
            <a:r>
              <a:rPr lang="zh-CN" altLang="en-US" b="1" smtClean="0">
                <a:solidFill>
                  <a:srgbClr val="000000"/>
                </a:solidFill>
                <a:effectLst/>
                <a:latin typeface="Comic Sans MS" panose="030F0702030302020204" pitchFamily="66" charset="0"/>
              </a:rPr>
              <a:t>作用</a:t>
            </a:r>
            <a:r>
              <a:rPr lang="zh-CN" altLang="en-US" sz="2800" b="1" smtClean="0">
                <a:solidFill>
                  <a:srgbClr val="000000"/>
                </a:solidFill>
                <a:effectLst/>
                <a:latin typeface="Comic Sans MS" panose="030F0702030302020204" pitchFamily="66" charset="0"/>
              </a:rPr>
              <a:t>（取代大型机）</a:t>
            </a:r>
            <a:r>
              <a:rPr lang="en-US" altLang="zh-CN" b="1" smtClean="0">
                <a:solidFill>
                  <a:srgbClr val="000000"/>
                </a:solidFill>
                <a:effectLst/>
                <a:latin typeface="Comic Sans MS" panose="030F0702030302020204" pitchFamily="66" charset="0"/>
              </a:rPr>
              <a:t>: </a:t>
            </a:r>
            <a:r>
              <a:rPr lang="zh-CN" altLang="en-US" b="1" smtClean="0">
                <a:solidFill>
                  <a:srgbClr val="000000"/>
                </a:solidFill>
                <a:effectLst/>
                <a:latin typeface="Comic Sans MS" panose="030F0702030302020204" pitchFamily="66" charset="0"/>
              </a:rPr>
              <a:t>提供更大规模、更可靠文件、计算服务。</a:t>
            </a:r>
            <a:r>
              <a:rPr lang="en-US" altLang="zh-CN" b="1" smtClean="0">
                <a:solidFill>
                  <a:srgbClr val="000000"/>
                </a:solidFill>
                <a:effectLst/>
                <a:latin typeface="Comic Sans MS" panose="030F0702030302020204" pitchFamily="66" charset="0"/>
              </a:rPr>
              <a:t> </a:t>
            </a:r>
            <a:r>
              <a:rPr lang="zh-CN" altLang="en-US" b="1" smtClean="0">
                <a:solidFill>
                  <a:srgbClr val="0000FF"/>
                </a:solidFill>
                <a:effectLst/>
                <a:latin typeface="Comic Sans MS" panose="030F0702030302020204" pitchFamily="66" charset="0"/>
              </a:rPr>
              <a:t>其特征</a:t>
            </a:r>
            <a:r>
              <a:rPr lang="zh-CN" altLang="en-US" b="1" smtClean="0">
                <a:solidFill>
                  <a:srgbClr val="000000"/>
                </a:solidFill>
                <a:effectLst/>
                <a:latin typeface="Comic Sans MS" panose="030F0702030302020204" pitchFamily="66" charset="0"/>
              </a:rPr>
              <a:t>：</a:t>
            </a:r>
            <a:endParaRPr lang="en-US" altLang="zh-CN" b="1" smtClean="0">
              <a:solidFill>
                <a:srgbClr val="FFFFFF"/>
              </a:solidFill>
              <a:effectLst/>
              <a:latin typeface="Comic Sans MS" panose="030F0702030302020204" pitchFamily="66" charset="0"/>
            </a:endParaRPr>
          </a:p>
          <a:p>
            <a:pPr lvl="1" eaLnBrk="1" hangingPunct="1"/>
            <a:r>
              <a:rPr lang="zh-CN" altLang="en-US" b="1" smtClean="0">
                <a:solidFill>
                  <a:srgbClr val="003FFF"/>
                </a:solidFill>
                <a:effectLst/>
                <a:latin typeface="Comic Sans MS" panose="030F0702030302020204" pitchFamily="66" charset="0"/>
              </a:rPr>
              <a:t>可靠性（</a:t>
            </a:r>
            <a:r>
              <a:rPr lang="en-US" altLang="zh-CN" b="1" smtClean="0">
                <a:solidFill>
                  <a:srgbClr val="003FFF"/>
                </a:solidFill>
                <a:effectLst/>
                <a:latin typeface="Comic Sans MS" panose="030F0702030302020204" pitchFamily="66" charset="0"/>
              </a:rPr>
              <a:t>Dependability</a:t>
            </a:r>
            <a:r>
              <a:rPr lang="zh-CN" altLang="en-US" b="1" smtClean="0">
                <a:solidFill>
                  <a:srgbClr val="003FFF"/>
                </a:solidFill>
                <a:effectLst/>
                <a:latin typeface="Comic Sans MS" panose="030F0702030302020204" pitchFamily="66" charset="0"/>
              </a:rPr>
              <a:t>）</a:t>
            </a:r>
            <a:endParaRPr lang="en-US" altLang="zh-CN" b="1" smtClean="0">
              <a:solidFill>
                <a:srgbClr val="FFC000"/>
              </a:solidFill>
              <a:effectLst/>
              <a:latin typeface="Comic Sans MS" panose="030F0702030302020204" pitchFamily="66" charset="0"/>
            </a:endParaRPr>
          </a:p>
          <a:p>
            <a:pPr lvl="1" eaLnBrk="1" hangingPunct="1"/>
            <a:r>
              <a:rPr lang="zh-CN" altLang="en-US" b="1" smtClean="0">
                <a:solidFill>
                  <a:srgbClr val="003FFF"/>
                </a:solidFill>
                <a:effectLst/>
                <a:latin typeface="Comic Sans MS" panose="030F0702030302020204" pitchFamily="66" charset="0"/>
              </a:rPr>
              <a:t>可扩展性（</a:t>
            </a:r>
            <a:r>
              <a:rPr lang="en-US" altLang="zh-CN" b="1" smtClean="0">
                <a:solidFill>
                  <a:srgbClr val="003FFF"/>
                </a:solidFill>
                <a:effectLst/>
                <a:latin typeface="Comic Sans MS" panose="030F0702030302020204" pitchFamily="66" charset="0"/>
              </a:rPr>
              <a:t>Scalability</a:t>
            </a:r>
            <a:r>
              <a:rPr lang="zh-CN" altLang="en-US" b="1" smtClean="0">
                <a:solidFill>
                  <a:srgbClr val="003FFF"/>
                </a:solidFill>
                <a:effectLst/>
                <a:latin typeface="Comic Sans MS" panose="030F0702030302020204" pitchFamily="66" charset="0"/>
              </a:rPr>
              <a:t>）</a:t>
            </a:r>
            <a:endParaRPr lang="en-US" altLang="zh-CN" b="1" smtClean="0">
              <a:solidFill>
                <a:srgbClr val="FFC000"/>
              </a:solidFill>
              <a:effectLst/>
              <a:latin typeface="Comic Sans MS" panose="030F0702030302020204" pitchFamily="66" charset="0"/>
            </a:endParaRPr>
          </a:p>
          <a:p>
            <a:pPr lvl="1" eaLnBrk="1" hangingPunct="1"/>
            <a:r>
              <a:rPr lang="zh-CN" altLang="en-US" b="1" smtClean="0">
                <a:solidFill>
                  <a:srgbClr val="003FFF"/>
                </a:solidFill>
                <a:effectLst/>
                <a:latin typeface="Comic Sans MS" panose="030F0702030302020204" pitchFamily="66" charset="0"/>
              </a:rPr>
              <a:t>吞吐量（</a:t>
            </a:r>
            <a:r>
              <a:rPr lang="en-US" altLang="zh-CN" b="1" smtClean="0">
                <a:solidFill>
                  <a:srgbClr val="003FFF"/>
                </a:solidFill>
                <a:effectLst/>
                <a:latin typeface="Comic Sans MS" panose="030F0702030302020204" pitchFamily="66" charset="0"/>
              </a:rPr>
              <a:t>efficient throughput</a:t>
            </a:r>
            <a:r>
              <a:rPr lang="zh-CN" altLang="en-US" b="1" smtClean="0">
                <a:solidFill>
                  <a:srgbClr val="003FFF"/>
                </a:solidFill>
                <a:effectLst/>
                <a:latin typeface="Comic Sans MS" panose="030F0702030302020204" pitchFamily="66" charset="0"/>
              </a:rPr>
              <a:t>）</a:t>
            </a:r>
            <a:endParaRPr lang="en-US" altLang="zh-CN" b="1" smtClean="0">
              <a:solidFill>
                <a:srgbClr val="003FFF"/>
              </a:solidFill>
              <a:effectLst/>
              <a:latin typeface="Comic Sans MS" panose="030F0702030302020204" pitchFamily="66" charset="0"/>
            </a:endParaRPr>
          </a:p>
        </p:txBody>
      </p:sp>
      <p:sp>
        <p:nvSpPr>
          <p:cNvPr id="43012"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D4885E43-E5B5-44B4-8E71-C11FEC8C41C6}"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Figure 1.3</a:t>
            </a:r>
            <a:endParaRPr lang="zh-CN" altLang="en-US" dirty="0"/>
          </a:p>
        </p:txBody>
      </p:sp>
      <p:sp>
        <p:nvSpPr>
          <p:cNvPr id="5" name="object 3"/>
          <p:cNvSpPr txBox="1"/>
          <p:nvPr/>
        </p:nvSpPr>
        <p:spPr>
          <a:xfrm>
            <a:off x="4932041" y="1405409"/>
            <a:ext cx="2786626" cy="228268"/>
          </a:xfrm>
          <a:prstGeom prst="rect">
            <a:avLst/>
          </a:prstGeom>
        </p:spPr>
        <p:txBody>
          <a:bodyPr vert="horz" wrap="square" lIns="0" tIns="12700" rIns="0" bIns="0" rtlCol="0">
            <a:spAutoFit/>
          </a:bodyPr>
          <a:lstStyle/>
          <a:p>
            <a:pPr marL="12700">
              <a:lnSpc>
                <a:spcPct val="100000"/>
              </a:lnSpc>
              <a:spcBef>
                <a:spcPts val="100"/>
              </a:spcBef>
            </a:pPr>
            <a:r>
              <a:rPr sz="1400" spc="50" dirty="0">
                <a:solidFill>
                  <a:srgbClr val="231F20"/>
                </a:solidFill>
                <a:latin typeface="Calibri" panose="020F0502020204030204"/>
                <a:cs typeface="Calibri" panose="020F0502020204030204"/>
              </a:rPr>
              <a:t>Annual</a:t>
            </a:r>
            <a:r>
              <a:rPr sz="1400" spc="-40"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losses</a:t>
            </a:r>
            <a:r>
              <a:rPr sz="1400" spc="-60"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with</a:t>
            </a:r>
            <a:r>
              <a:rPr sz="1400" spc="-55" dirty="0">
                <a:solidFill>
                  <a:srgbClr val="231F20"/>
                </a:solidFill>
                <a:latin typeface="Calibri" panose="020F0502020204030204"/>
                <a:cs typeface="Calibri" panose="020F0502020204030204"/>
              </a:rPr>
              <a:t> </a:t>
            </a:r>
            <a:r>
              <a:rPr sz="1400" spc="45" dirty="0">
                <a:solidFill>
                  <a:srgbClr val="231F20"/>
                </a:solidFill>
                <a:latin typeface="Calibri" panose="020F0502020204030204"/>
                <a:cs typeface="Calibri" panose="020F0502020204030204"/>
              </a:rPr>
              <a:t>downtime</a:t>
            </a:r>
            <a:r>
              <a:rPr sz="1400" spc="-45" dirty="0">
                <a:solidFill>
                  <a:srgbClr val="231F20"/>
                </a:solidFill>
                <a:latin typeface="Calibri" panose="020F0502020204030204"/>
                <a:cs typeface="Calibri" panose="020F0502020204030204"/>
              </a:rPr>
              <a:t> </a:t>
            </a:r>
            <a:r>
              <a:rPr sz="1400" spc="25" dirty="0">
                <a:solidFill>
                  <a:srgbClr val="231F20"/>
                </a:solidFill>
                <a:latin typeface="Calibri" panose="020F0502020204030204"/>
                <a:cs typeface="Calibri" panose="020F0502020204030204"/>
              </a:rPr>
              <a:t>of</a:t>
            </a:r>
            <a:endParaRPr sz="1400" dirty="0">
              <a:latin typeface="Calibri" panose="020F0502020204030204"/>
              <a:cs typeface="Calibri" panose="020F0502020204030204"/>
            </a:endParaRPr>
          </a:p>
        </p:txBody>
      </p:sp>
      <p:sp>
        <p:nvSpPr>
          <p:cNvPr id="6" name="object 4"/>
          <p:cNvSpPr/>
          <p:nvPr/>
        </p:nvSpPr>
        <p:spPr>
          <a:xfrm>
            <a:off x="343529" y="1340768"/>
            <a:ext cx="8546465" cy="0"/>
          </a:xfrm>
          <a:custGeom>
            <a:avLst/>
            <a:gdLst/>
            <a:ahLst/>
            <a:cxnLst/>
            <a:rect l="l" t="t" r="r" b="b"/>
            <a:pathLst>
              <a:path w="8546465">
                <a:moveTo>
                  <a:pt x="0" y="0"/>
                </a:moveTo>
                <a:lnTo>
                  <a:pt x="8546185" y="0"/>
                </a:lnTo>
              </a:path>
            </a:pathLst>
          </a:custGeom>
          <a:ln w="30887">
            <a:solidFill>
              <a:srgbClr val="231F20"/>
            </a:solidFill>
          </a:ln>
        </p:spPr>
        <p:txBody>
          <a:bodyPr wrap="square" lIns="0" tIns="0" rIns="0" bIns="0" rtlCol="0"/>
          <a:lstStyle/>
          <a:p/>
        </p:txBody>
      </p:sp>
      <p:graphicFrame>
        <p:nvGraphicFramePr>
          <p:cNvPr id="7" name="object 5"/>
          <p:cNvGraphicFramePr>
            <a:graphicFrameLocks noGrp="1"/>
          </p:cNvGraphicFramePr>
          <p:nvPr/>
        </p:nvGraphicFramePr>
        <p:xfrm>
          <a:off x="339673" y="1736355"/>
          <a:ext cx="8550908" cy="3137410"/>
        </p:xfrm>
        <a:graphic>
          <a:graphicData uri="http://schemas.openxmlformats.org/drawingml/2006/table">
            <a:tbl>
              <a:tblPr firstRow="1" bandRow="1">
                <a:tableStyleId>{2D5ABB26-0587-4C30-8999-92F81FD0307C}</a:tableStyleId>
              </a:tblPr>
              <a:tblGrid>
                <a:gridCol w="2085339"/>
                <a:gridCol w="1656080"/>
                <a:gridCol w="1630045"/>
                <a:gridCol w="1634490"/>
                <a:gridCol w="1544954"/>
              </a:tblGrid>
              <a:tr h="593978">
                <a:tc>
                  <a:txBody>
                    <a:bodyPr/>
                    <a:lstStyle/>
                    <a:p>
                      <a:pPr marL="3810">
                        <a:lnSpc>
                          <a:spcPts val="1515"/>
                        </a:lnSpc>
                      </a:pPr>
                      <a:r>
                        <a:rPr sz="1400" spc="45" dirty="0">
                          <a:solidFill>
                            <a:srgbClr val="231F20"/>
                          </a:solidFill>
                          <a:latin typeface="Calibri" panose="020F0502020204030204"/>
                          <a:cs typeface="Calibri" panose="020F0502020204030204"/>
                        </a:rPr>
                        <a:t>Application</a:t>
                      </a:r>
                      <a:endParaRPr sz="1400" dirty="0">
                        <a:latin typeface="Calibri" panose="020F0502020204030204"/>
                        <a:cs typeface="Calibri" panose="020F0502020204030204"/>
                      </a:endParaRPr>
                    </a:p>
                  </a:txBody>
                  <a:tcPr marL="0" marR="0" marT="0" marB="0">
                    <a:lnB w="9525">
                      <a:solidFill>
                        <a:srgbClr val="231F20"/>
                      </a:solidFill>
                      <a:prstDash val="solid"/>
                    </a:lnB>
                  </a:tcPr>
                </a:tc>
                <a:tc>
                  <a:txBody>
                    <a:bodyPr/>
                    <a:lstStyle/>
                    <a:p>
                      <a:pPr marL="558165" marR="81280" indent="-347345">
                        <a:lnSpc>
                          <a:spcPts val="1550"/>
                        </a:lnSpc>
                        <a:spcBef>
                          <a:spcPts val="780"/>
                        </a:spcBef>
                      </a:pPr>
                      <a:r>
                        <a:rPr sz="1400" spc="35" dirty="0">
                          <a:solidFill>
                            <a:srgbClr val="231F20"/>
                          </a:solidFill>
                          <a:latin typeface="Calibri" panose="020F0502020204030204"/>
                          <a:cs typeface="Calibri" panose="020F0502020204030204"/>
                        </a:rPr>
                        <a:t>Cost </a:t>
                      </a:r>
                      <a:r>
                        <a:rPr sz="1400" spc="30" dirty="0">
                          <a:solidFill>
                            <a:srgbClr val="231F20"/>
                          </a:solidFill>
                          <a:latin typeface="Calibri" panose="020F0502020204030204"/>
                          <a:cs typeface="Calibri" panose="020F0502020204030204"/>
                        </a:rPr>
                        <a:t>of</a:t>
                      </a:r>
                      <a:r>
                        <a:rPr sz="1400" spc="-14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downtime  per</a:t>
                      </a:r>
                      <a:r>
                        <a:rPr sz="1400" spc="-45" dirty="0">
                          <a:solidFill>
                            <a:srgbClr val="231F20"/>
                          </a:solidFill>
                          <a:latin typeface="Calibri" panose="020F0502020204030204"/>
                          <a:cs typeface="Calibri" panose="020F0502020204030204"/>
                        </a:rPr>
                        <a:t> </a:t>
                      </a:r>
                      <a:r>
                        <a:rPr sz="1400" spc="40" dirty="0">
                          <a:solidFill>
                            <a:srgbClr val="231F20"/>
                          </a:solidFill>
                          <a:latin typeface="Calibri" panose="020F0502020204030204"/>
                          <a:cs typeface="Calibri" panose="020F0502020204030204"/>
                        </a:rPr>
                        <a:t>hour</a:t>
                      </a:r>
                      <a:endParaRPr sz="1400">
                        <a:latin typeface="Calibri" panose="020F0502020204030204"/>
                        <a:cs typeface="Calibri" panose="020F0502020204030204"/>
                      </a:endParaRPr>
                    </a:p>
                  </a:txBody>
                  <a:tcPr marL="0" marR="0" marT="99060" marB="0">
                    <a:lnB w="9525">
                      <a:solidFill>
                        <a:srgbClr val="231F20"/>
                      </a:solidFill>
                      <a:prstDash val="solid"/>
                    </a:lnB>
                  </a:tcPr>
                </a:tc>
                <a:tc>
                  <a:txBody>
                    <a:bodyPr/>
                    <a:lstStyle/>
                    <a:p>
                      <a:pPr marR="4445" algn="ctr">
                        <a:lnSpc>
                          <a:spcPts val="1615"/>
                        </a:lnSpc>
                        <a:spcBef>
                          <a:spcPts val="620"/>
                        </a:spcBef>
                      </a:pPr>
                      <a:r>
                        <a:rPr sz="1400" spc="125" dirty="0">
                          <a:solidFill>
                            <a:srgbClr val="231F20"/>
                          </a:solidFill>
                          <a:latin typeface="Calibri" panose="020F0502020204030204"/>
                          <a:cs typeface="Calibri" panose="020F0502020204030204"/>
                        </a:rPr>
                        <a:t>1%</a:t>
                      </a:r>
                      <a:endParaRPr sz="1400">
                        <a:latin typeface="Calibri" panose="020F0502020204030204"/>
                        <a:cs typeface="Calibri" panose="020F0502020204030204"/>
                      </a:endParaRPr>
                    </a:p>
                    <a:p>
                      <a:pPr marR="9525" algn="ctr">
                        <a:lnSpc>
                          <a:spcPts val="1615"/>
                        </a:lnSpc>
                      </a:pPr>
                      <a:r>
                        <a:rPr sz="1400" spc="15" dirty="0">
                          <a:solidFill>
                            <a:srgbClr val="231F20"/>
                          </a:solidFill>
                          <a:latin typeface="Calibri" panose="020F0502020204030204"/>
                          <a:cs typeface="Calibri" panose="020F0502020204030204"/>
                        </a:rPr>
                        <a:t>(87.6</a:t>
                      </a:r>
                      <a:r>
                        <a:rPr sz="1400" spc="-35" dirty="0">
                          <a:solidFill>
                            <a:srgbClr val="231F20"/>
                          </a:solidFill>
                          <a:latin typeface="Calibri" panose="020F0502020204030204"/>
                          <a:cs typeface="Calibri" panose="020F0502020204030204"/>
                        </a:rPr>
                        <a:t> </a:t>
                      </a:r>
                      <a:r>
                        <a:rPr sz="1400" spc="15" dirty="0">
                          <a:solidFill>
                            <a:srgbClr val="231F20"/>
                          </a:solidFill>
                          <a:latin typeface="Calibri" panose="020F0502020204030204"/>
                          <a:cs typeface="Calibri" panose="020F0502020204030204"/>
                        </a:rPr>
                        <a:t>hrs/yr)</a:t>
                      </a:r>
                      <a:endParaRPr sz="1400">
                        <a:latin typeface="Calibri" panose="020F0502020204030204"/>
                        <a:cs typeface="Calibri" panose="020F0502020204030204"/>
                      </a:endParaRPr>
                    </a:p>
                  </a:txBody>
                  <a:tcPr marL="0" marR="0" marT="78740" marB="0">
                    <a:lnT w="9525">
                      <a:solidFill>
                        <a:srgbClr val="231F20"/>
                      </a:solidFill>
                      <a:prstDash val="solid"/>
                    </a:lnT>
                    <a:lnB w="9525">
                      <a:solidFill>
                        <a:srgbClr val="231F20"/>
                      </a:solidFill>
                      <a:prstDash val="solid"/>
                    </a:lnB>
                  </a:tcPr>
                </a:tc>
                <a:tc>
                  <a:txBody>
                    <a:bodyPr/>
                    <a:lstStyle/>
                    <a:p>
                      <a:pPr marR="53975" algn="ctr">
                        <a:lnSpc>
                          <a:spcPts val="1615"/>
                        </a:lnSpc>
                        <a:spcBef>
                          <a:spcPts val="620"/>
                        </a:spcBef>
                      </a:pPr>
                      <a:r>
                        <a:rPr sz="1400" spc="50" dirty="0">
                          <a:solidFill>
                            <a:srgbClr val="231F20"/>
                          </a:solidFill>
                          <a:latin typeface="Calibri" panose="020F0502020204030204"/>
                          <a:cs typeface="Calibri" panose="020F0502020204030204"/>
                        </a:rPr>
                        <a:t>0.5%</a:t>
                      </a:r>
                      <a:endParaRPr sz="1400">
                        <a:latin typeface="Calibri" panose="020F0502020204030204"/>
                        <a:cs typeface="Calibri" panose="020F0502020204030204"/>
                      </a:endParaRPr>
                    </a:p>
                    <a:p>
                      <a:pPr marR="52070" algn="ctr">
                        <a:lnSpc>
                          <a:spcPts val="1615"/>
                        </a:lnSpc>
                      </a:pPr>
                      <a:r>
                        <a:rPr sz="1400" spc="15" dirty="0">
                          <a:solidFill>
                            <a:srgbClr val="231F20"/>
                          </a:solidFill>
                          <a:latin typeface="Calibri" panose="020F0502020204030204"/>
                          <a:cs typeface="Calibri" panose="020F0502020204030204"/>
                        </a:rPr>
                        <a:t>(43.8</a:t>
                      </a:r>
                      <a:r>
                        <a:rPr sz="1400" spc="-35" dirty="0">
                          <a:solidFill>
                            <a:srgbClr val="231F20"/>
                          </a:solidFill>
                          <a:latin typeface="Calibri" panose="020F0502020204030204"/>
                          <a:cs typeface="Calibri" panose="020F0502020204030204"/>
                        </a:rPr>
                        <a:t> </a:t>
                      </a:r>
                      <a:r>
                        <a:rPr sz="1400" spc="15" dirty="0">
                          <a:solidFill>
                            <a:srgbClr val="231F20"/>
                          </a:solidFill>
                          <a:latin typeface="Calibri" panose="020F0502020204030204"/>
                          <a:cs typeface="Calibri" panose="020F0502020204030204"/>
                        </a:rPr>
                        <a:t>hrs/yr)</a:t>
                      </a:r>
                      <a:endParaRPr sz="1400">
                        <a:latin typeface="Calibri" panose="020F0502020204030204"/>
                        <a:cs typeface="Calibri" panose="020F0502020204030204"/>
                      </a:endParaRPr>
                    </a:p>
                  </a:txBody>
                  <a:tcPr marL="0" marR="0" marT="78740" marB="0">
                    <a:lnT w="9525">
                      <a:solidFill>
                        <a:srgbClr val="231F20"/>
                      </a:solidFill>
                      <a:prstDash val="solid"/>
                    </a:lnT>
                    <a:lnB w="9525">
                      <a:solidFill>
                        <a:srgbClr val="231F20"/>
                      </a:solidFill>
                      <a:prstDash val="solid"/>
                    </a:lnB>
                  </a:tcPr>
                </a:tc>
                <a:tc>
                  <a:txBody>
                    <a:bodyPr/>
                    <a:lstStyle/>
                    <a:p>
                      <a:pPr marR="32385" algn="ctr">
                        <a:lnSpc>
                          <a:spcPts val="1615"/>
                        </a:lnSpc>
                        <a:spcBef>
                          <a:spcPts val="620"/>
                        </a:spcBef>
                      </a:pPr>
                      <a:r>
                        <a:rPr sz="1400" spc="55" dirty="0">
                          <a:solidFill>
                            <a:srgbClr val="231F20"/>
                          </a:solidFill>
                          <a:latin typeface="Calibri" panose="020F0502020204030204"/>
                          <a:cs typeface="Calibri" panose="020F0502020204030204"/>
                        </a:rPr>
                        <a:t>0.1%</a:t>
                      </a:r>
                      <a:endParaRPr sz="1400">
                        <a:latin typeface="Calibri" panose="020F0502020204030204"/>
                        <a:cs typeface="Calibri" panose="020F0502020204030204"/>
                      </a:endParaRPr>
                    </a:p>
                    <a:p>
                      <a:pPr marR="33020" algn="ctr">
                        <a:lnSpc>
                          <a:spcPts val="1615"/>
                        </a:lnSpc>
                      </a:pPr>
                      <a:r>
                        <a:rPr sz="1400" spc="10" dirty="0">
                          <a:solidFill>
                            <a:srgbClr val="231F20"/>
                          </a:solidFill>
                          <a:latin typeface="Calibri" panose="020F0502020204030204"/>
                          <a:cs typeface="Calibri" panose="020F0502020204030204"/>
                        </a:rPr>
                        <a:t>(8.8</a:t>
                      </a:r>
                      <a:r>
                        <a:rPr sz="1400" spc="-35" dirty="0">
                          <a:solidFill>
                            <a:srgbClr val="231F20"/>
                          </a:solidFill>
                          <a:latin typeface="Calibri" panose="020F0502020204030204"/>
                          <a:cs typeface="Calibri" panose="020F0502020204030204"/>
                        </a:rPr>
                        <a:t> </a:t>
                      </a:r>
                      <a:r>
                        <a:rPr sz="1400" spc="15" dirty="0">
                          <a:solidFill>
                            <a:srgbClr val="231F20"/>
                          </a:solidFill>
                          <a:latin typeface="Calibri" panose="020F0502020204030204"/>
                          <a:cs typeface="Calibri" panose="020F0502020204030204"/>
                        </a:rPr>
                        <a:t>hrs/yr)</a:t>
                      </a:r>
                      <a:endParaRPr sz="1400">
                        <a:latin typeface="Calibri" panose="020F0502020204030204"/>
                        <a:cs typeface="Calibri" panose="020F0502020204030204"/>
                      </a:endParaRPr>
                    </a:p>
                  </a:txBody>
                  <a:tcPr marL="0" marR="0" marT="78740" marB="0">
                    <a:lnT w="9525">
                      <a:solidFill>
                        <a:srgbClr val="231F20"/>
                      </a:solidFill>
                      <a:prstDash val="solid"/>
                    </a:lnT>
                    <a:lnB w="9525">
                      <a:solidFill>
                        <a:srgbClr val="231F20"/>
                      </a:solidFill>
                      <a:prstDash val="solid"/>
                    </a:lnB>
                  </a:tcPr>
                </a:tc>
              </a:tr>
              <a:tr h="275609">
                <a:tc>
                  <a:txBody>
                    <a:bodyPr/>
                    <a:lstStyle/>
                    <a:p>
                      <a:pPr marL="3810">
                        <a:lnSpc>
                          <a:spcPct val="100000"/>
                        </a:lnSpc>
                        <a:spcBef>
                          <a:spcPts val="155"/>
                        </a:spcBef>
                      </a:pPr>
                      <a:r>
                        <a:rPr sz="1400" spc="-5" dirty="0">
                          <a:solidFill>
                            <a:srgbClr val="231F20"/>
                          </a:solidFill>
                          <a:latin typeface="Times New Roman" panose="02020603050405020304"/>
                          <a:cs typeface="Times New Roman" panose="02020603050405020304"/>
                        </a:rPr>
                        <a:t>Brokerage</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operations</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4798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6</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4</a:t>
                      </a:r>
                      <a:r>
                        <a:rPr sz="1400" spc="5" dirty="0">
                          <a:solidFill>
                            <a:srgbClr val="231F20"/>
                          </a:solidFill>
                          <a:latin typeface="Times New Roman" panose="02020603050405020304"/>
                          <a:cs typeface="Times New Roman" panose="02020603050405020304"/>
                        </a:rPr>
                        <a:t>5</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9880"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5</a:t>
                      </a:r>
                      <a:r>
                        <a:rPr sz="1400" spc="-10" dirty="0">
                          <a:solidFill>
                            <a:srgbClr val="231F20"/>
                          </a:solidFill>
                          <a:latin typeface="Times New Roman" panose="02020603050405020304"/>
                          <a:cs typeface="Times New Roman" panose="02020603050405020304"/>
                        </a:rPr>
                        <a:t>6</a:t>
                      </a:r>
                      <a:r>
                        <a:rPr sz="1400" spc="5" dirty="0">
                          <a:solidFill>
                            <a:srgbClr val="231F20"/>
                          </a:solidFill>
                          <a:latin typeface="Times New Roman" panose="02020603050405020304"/>
                          <a:cs typeface="Times New Roman" panose="02020603050405020304"/>
                        </a:rPr>
                        <a:t>5</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29565"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2</a:t>
                      </a:r>
                      <a:r>
                        <a:rPr sz="1400" spc="5" dirty="0">
                          <a:solidFill>
                            <a:srgbClr val="231F20"/>
                          </a:solidFill>
                          <a:latin typeface="Times New Roman" panose="02020603050405020304"/>
                          <a:cs typeface="Times New Roman" panose="02020603050405020304"/>
                        </a:rPr>
                        <a:t>8</a:t>
                      </a:r>
                      <a:r>
                        <a:rPr sz="1400" spc="-10" dirty="0">
                          <a:solidFill>
                            <a:srgbClr val="231F20"/>
                          </a:solidFill>
                          <a:latin typeface="Times New Roman" panose="02020603050405020304"/>
                          <a:cs typeface="Times New Roman" panose="02020603050405020304"/>
                        </a:rPr>
                        <a:t>3</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861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56</a:t>
                      </a:r>
                      <a:r>
                        <a:rPr sz="1400" spc="5" dirty="0">
                          <a:solidFill>
                            <a:srgbClr val="231F20"/>
                          </a:solidFill>
                          <a:latin typeface="Times New Roman" panose="02020603050405020304"/>
                          <a:cs typeface="Times New Roman" panose="02020603050405020304"/>
                        </a:rPr>
                        <a:t>,5</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7990">
                <a:tc>
                  <a:txBody>
                    <a:bodyPr/>
                    <a:lstStyle/>
                    <a:p>
                      <a:pPr marL="3810">
                        <a:lnSpc>
                          <a:spcPct val="100000"/>
                        </a:lnSpc>
                        <a:spcBef>
                          <a:spcPts val="170"/>
                        </a:spcBef>
                      </a:pPr>
                      <a:r>
                        <a:rPr sz="1400" spc="-5" dirty="0">
                          <a:solidFill>
                            <a:srgbClr val="231F20"/>
                          </a:solidFill>
                          <a:latin typeface="Times New Roman" panose="02020603050405020304"/>
                          <a:cs typeface="Times New Roman" panose="02020603050405020304"/>
                        </a:rPr>
                        <a:t>Credit card authorization</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48615" algn="r">
                        <a:lnSpc>
                          <a:spcPct val="100000"/>
                        </a:lnSpc>
                        <a:spcBef>
                          <a:spcPts val="170"/>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2</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6</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10515"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0" dirty="0">
                          <a:solidFill>
                            <a:srgbClr val="231F20"/>
                          </a:solidFill>
                          <a:latin typeface="Times New Roman" panose="02020603050405020304"/>
                          <a:cs typeface="Times New Roman" panose="02020603050405020304"/>
                        </a:rPr>
                        <a:t>2</a:t>
                      </a:r>
                      <a:r>
                        <a:rPr sz="1400" spc="5" dirty="0">
                          <a:solidFill>
                            <a:srgbClr val="231F20"/>
                          </a:solidFill>
                          <a:latin typeface="Times New Roman" panose="02020603050405020304"/>
                          <a:cs typeface="Times New Roman" panose="02020603050405020304"/>
                        </a:rPr>
                        <a:t>8</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32105"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4</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11150" algn="r">
                        <a:lnSpc>
                          <a:spcPct val="100000"/>
                        </a:lnSpc>
                        <a:spcBef>
                          <a:spcPts val="170"/>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22</a:t>
                      </a:r>
                      <a:r>
                        <a:rPr sz="140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8</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3810">
                        <a:lnSpc>
                          <a:spcPct val="100000"/>
                        </a:lnSpc>
                        <a:spcBef>
                          <a:spcPts val="155"/>
                        </a:spcBef>
                      </a:pPr>
                      <a:r>
                        <a:rPr sz="1400" spc="-5" dirty="0">
                          <a:solidFill>
                            <a:srgbClr val="231F20"/>
                          </a:solidFill>
                          <a:latin typeface="Times New Roman" panose="02020603050405020304"/>
                          <a:cs typeface="Times New Roman" panose="02020603050405020304"/>
                        </a:rPr>
                        <a:t>Package shipping</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services</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4290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5</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00</a:t>
                      </a:r>
                      <a:endParaRPr sz="1400" dirty="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861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3</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30200"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6</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6</a:t>
                      </a:r>
                      <a:r>
                        <a:rPr sz="1400" spc="10"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9245" algn="r">
                        <a:lnSpc>
                          <a:spcPct val="100000"/>
                        </a:lnSpc>
                        <a:spcBef>
                          <a:spcPts val="155"/>
                        </a:spcBef>
                      </a:pPr>
                      <a:r>
                        <a:rPr sz="1400" spc="-10" dirty="0">
                          <a:solidFill>
                            <a:srgbClr val="231F20"/>
                          </a:solidFill>
                          <a:latin typeface="Times New Roman" panose="02020603050405020304"/>
                          <a:cs typeface="Times New Roman" panose="02020603050405020304"/>
                        </a:rPr>
                        <a:t>$1</a:t>
                      </a:r>
                      <a:r>
                        <a:rPr sz="140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3</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5608">
                <a:tc>
                  <a:txBody>
                    <a:bodyPr/>
                    <a:lstStyle/>
                    <a:p>
                      <a:pPr marL="3810">
                        <a:lnSpc>
                          <a:spcPct val="100000"/>
                        </a:lnSpc>
                        <a:spcBef>
                          <a:spcPts val="155"/>
                        </a:spcBef>
                      </a:pPr>
                      <a:r>
                        <a:rPr sz="1400" spc="-10" dirty="0">
                          <a:solidFill>
                            <a:srgbClr val="231F20"/>
                          </a:solidFill>
                          <a:latin typeface="Times New Roman" panose="02020603050405020304"/>
                          <a:cs typeface="Times New Roman" panose="02020603050405020304"/>
                        </a:rPr>
                        <a:t>Home </a:t>
                      </a:r>
                      <a:r>
                        <a:rPr sz="1400" spc="-5" dirty="0">
                          <a:solidFill>
                            <a:srgbClr val="231F20"/>
                          </a:solidFill>
                          <a:latin typeface="Times New Roman" panose="02020603050405020304"/>
                          <a:cs typeface="Times New Roman" panose="02020603050405020304"/>
                        </a:rPr>
                        <a:t>shopping</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channel</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5052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7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3</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12420"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9</a:t>
                      </a: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9</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00</a:t>
                      </a:r>
                      <a:endParaRPr sz="1400" dirty="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32105"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4</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9</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11150" algn="r">
                        <a:lnSpc>
                          <a:spcPct val="100000"/>
                        </a:lnSpc>
                        <a:spcBef>
                          <a:spcPts val="155"/>
                        </a:spcBef>
                      </a:pPr>
                      <a:r>
                        <a:rPr sz="1400" spc="-10" dirty="0">
                          <a:solidFill>
                            <a:srgbClr val="231F20"/>
                          </a:solidFill>
                          <a:latin typeface="Times New Roman" panose="02020603050405020304"/>
                          <a:cs typeface="Times New Roman" panose="02020603050405020304"/>
                        </a:rPr>
                        <a:t>$1</a:t>
                      </a:r>
                      <a:r>
                        <a:rPr sz="140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7977">
                <a:tc>
                  <a:txBody>
                    <a:bodyPr/>
                    <a:lstStyle/>
                    <a:p>
                      <a:pPr marL="3810">
                        <a:lnSpc>
                          <a:spcPct val="100000"/>
                        </a:lnSpc>
                        <a:spcBef>
                          <a:spcPts val="170"/>
                        </a:spcBef>
                      </a:pPr>
                      <a:r>
                        <a:rPr sz="1400" spc="-5" dirty="0">
                          <a:solidFill>
                            <a:srgbClr val="231F20"/>
                          </a:solidFill>
                          <a:latin typeface="Times New Roman" panose="02020603050405020304"/>
                          <a:cs typeface="Times New Roman" panose="02020603050405020304"/>
                        </a:rPr>
                        <a:t>Catalog </a:t>
                      </a:r>
                      <a:r>
                        <a:rPr sz="1400" dirty="0">
                          <a:solidFill>
                            <a:srgbClr val="231F20"/>
                          </a:solidFill>
                          <a:latin typeface="Times New Roman" panose="02020603050405020304"/>
                          <a:cs typeface="Times New Roman" panose="02020603050405020304"/>
                        </a:rPr>
                        <a:t>sales</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center</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45440"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9</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08610"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7</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9</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29565" algn="r">
                        <a:lnSpc>
                          <a:spcPct val="100000"/>
                        </a:lnSpc>
                        <a:spcBef>
                          <a:spcPts val="170"/>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3</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9</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09245"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8</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4">
                <a:tc>
                  <a:txBody>
                    <a:bodyPr/>
                    <a:lstStyle/>
                    <a:p>
                      <a:pPr marL="3810">
                        <a:lnSpc>
                          <a:spcPct val="100000"/>
                        </a:lnSpc>
                        <a:spcBef>
                          <a:spcPts val="155"/>
                        </a:spcBef>
                      </a:pPr>
                      <a:r>
                        <a:rPr sz="1400" spc="-10" dirty="0">
                          <a:solidFill>
                            <a:srgbClr val="231F20"/>
                          </a:solidFill>
                          <a:latin typeface="Times New Roman" panose="02020603050405020304"/>
                          <a:cs typeface="Times New Roman" panose="02020603050405020304"/>
                        </a:rPr>
                        <a:t>Airline </a:t>
                      </a:r>
                      <a:r>
                        <a:rPr sz="1400" spc="-5" dirty="0">
                          <a:solidFill>
                            <a:srgbClr val="231F20"/>
                          </a:solidFill>
                          <a:latin typeface="Times New Roman" panose="02020603050405020304"/>
                          <a:cs typeface="Times New Roman" panose="02020603050405020304"/>
                        </a:rPr>
                        <a:t>reservation</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center</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49885" algn="r">
                        <a:lnSpc>
                          <a:spcPct val="100000"/>
                        </a:lnSpc>
                        <a:spcBef>
                          <a:spcPts val="155"/>
                        </a:spcBef>
                      </a:pP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8</a:t>
                      </a:r>
                      <a:r>
                        <a:rPr sz="1400" spc="-15" dirty="0">
                          <a:solidFill>
                            <a:srgbClr val="231F20"/>
                          </a:solidFill>
                          <a:latin typeface="Times New Roman" panose="02020603050405020304"/>
                          <a:cs typeface="Times New Roman" panose="02020603050405020304"/>
                        </a:rPr>
                        <a:t>9</a:t>
                      </a:r>
                      <a:r>
                        <a:rPr sz="1400"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12420" algn="r">
                        <a:lnSpc>
                          <a:spcPct val="100000"/>
                        </a:lnSpc>
                        <a:spcBef>
                          <a:spcPts val="155"/>
                        </a:spcBef>
                      </a:pP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7</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9</a:t>
                      </a:r>
                      <a:r>
                        <a:rPr sz="1400" spc="-15"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3274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3</a:t>
                      </a:r>
                      <a:r>
                        <a:rPr sz="1400"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9</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11785" algn="r">
                        <a:lnSpc>
                          <a:spcPct val="100000"/>
                        </a:lnSpc>
                        <a:spcBef>
                          <a:spcPts val="155"/>
                        </a:spcBef>
                      </a:pP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8</a:t>
                      </a:r>
                      <a:r>
                        <a:rPr sz="1400" spc="-15"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5609">
                <a:tc>
                  <a:txBody>
                    <a:bodyPr/>
                    <a:lstStyle/>
                    <a:p>
                      <a:pPr marL="3810">
                        <a:lnSpc>
                          <a:spcPct val="100000"/>
                        </a:lnSpc>
                        <a:spcBef>
                          <a:spcPts val="155"/>
                        </a:spcBef>
                      </a:pPr>
                      <a:r>
                        <a:rPr sz="1400" spc="-5" dirty="0">
                          <a:solidFill>
                            <a:srgbClr val="231F20"/>
                          </a:solidFill>
                          <a:latin typeface="Times New Roman" panose="02020603050405020304"/>
                          <a:cs typeface="Times New Roman" panose="02020603050405020304"/>
                        </a:rPr>
                        <a:t>Cellular service</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activation</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44805"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4</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7975"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3</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6</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29565"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8</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R="308610"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4</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7977">
                <a:tc>
                  <a:txBody>
                    <a:bodyPr/>
                    <a:lstStyle/>
                    <a:p>
                      <a:pPr marL="3810">
                        <a:lnSpc>
                          <a:spcPct val="100000"/>
                        </a:lnSpc>
                        <a:spcBef>
                          <a:spcPts val="170"/>
                        </a:spcBef>
                      </a:pPr>
                      <a:r>
                        <a:rPr sz="1400" spc="-5" dirty="0">
                          <a:solidFill>
                            <a:srgbClr val="231F20"/>
                          </a:solidFill>
                          <a:latin typeface="Times New Roman" panose="02020603050405020304"/>
                          <a:cs typeface="Times New Roman" panose="02020603050405020304"/>
                        </a:rPr>
                        <a:t>Online network</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fees</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44805"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0" dirty="0">
                          <a:solidFill>
                            <a:srgbClr val="231F20"/>
                          </a:solidFill>
                          <a:latin typeface="Times New Roman" panose="02020603050405020304"/>
                          <a:cs typeface="Times New Roman" panose="02020603050405020304"/>
                        </a:rPr>
                        <a:t>5</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07340"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28295" algn="r">
                        <a:lnSpc>
                          <a:spcPct val="100000"/>
                        </a:lnSpc>
                        <a:spcBef>
                          <a:spcPts val="170"/>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1</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R="308610" algn="r">
                        <a:lnSpc>
                          <a:spcPct val="100000"/>
                        </a:lnSpc>
                        <a:spcBef>
                          <a:spcPts val="170"/>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326695">
                <a:tc>
                  <a:txBody>
                    <a:bodyPr/>
                    <a:lstStyle/>
                    <a:p>
                      <a:pPr marL="3810">
                        <a:lnSpc>
                          <a:spcPct val="100000"/>
                        </a:lnSpc>
                        <a:spcBef>
                          <a:spcPts val="155"/>
                        </a:spcBef>
                      </a:pPr>
                      <a:r>
                        <a:rPr sz="1400" spc="-60" dirty="0">
                          <a:solidFill>
                            <a:srgbClr val="231F20"/>
                          </a:solidFill>
                          <a:latin typeface="Times New Roman" panose="02020603050405020304"/>
                          <a:cs typeface="Times New Roman" panose="02020603050405020304"/>
                        </a:rPr>
                        <a:t>ATM </a:t>
                      </a:r>
                      <a:r>
                        <a:rPr sz="1400" spc="-5" dirty="0">
                          <a:solidFill>
                            <a:srgbClr val="231F20"/>
                          </a:solidFill>
                          <a:latin typeface="Times New Roman" panose="02020603050405020304"/>
                          <a:cs typeface="Times New Roman" panose="02020603050405020304"/>
                        </a:rPr>
                        <a:t>service</a:t>
                      </a:r>
                      <a:r>
                        <a:rPr sz="1400" spc="4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fees</a:t>
                      </a:r>
                      <a:endParaRPr sz="1400">
                        <a:latin typeface="Times New Roman" panose="02020603050405020304"/>
                        <a:cs typeface="Times New Roman" panose="02020603050405020304"/>
                      </a:endParaRPr>
                    </a:p>
                  </a:txBody>
                  <a:tcPr marL="0" marR="0" marT="19685" marB="0">
                    <a:lnT w="9525">
                      <a:solidFill>
                        <a:srgbClr val="231F20"/>
                      </a:solidFill>
                      <a:prstDash val="solid"/>
                    </a:lnT>
                    <a:lnB w="38100">
                      <a:solidFill>
                        <a:srgbClr val="231F20"/>
                      </a:solidFill>
                      <a:prstDash val="solid"/>
                    </a:lnB>
                  </a:tcPr>
                </a:tc>
                <a:tc>
                  <a:txBody>
                    <a:bodyPr/>
                    <a:lstStyle/>
                    <a:p>
                      <a:pPr marR="347345"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4</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38100">
                      <a:solidFill>
                        <a:srgbClr val="231F20"/>
                      </a:solidFill>
                      <a:prstDash val="solid"/>
                    </a:lnB>
                  </a:tcPr>
                </a:tc>
                <a:tc>
                  <a:txBody>
                    <a:bodyPr/>
                    <a:lstStyle/>
                    <a:p>
                      <a:pPr marR="309880"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1</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2</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38100">
                      <a:solidFill>
                        <a:srgbClr val="231F20"/>
                      </a:solidFill>
                      <a:prstDash val="solid"/>
                    </a:lnB>
                  </a:tcPr>
                </a:tc>
                <a:tc>
                  <a:txBody>
                    <a:bodyPr/>
                    <a:lstStyle/>
                    <a:p>
                      <a:pPr marR="330200" algn="r">
                        <a:lnSpc>
                          <a:spcPct val="100000"/>
                        </a:lnSpc>
                        <a:spcBef>
                          <a:spcPts val="155"/>
                        </a:spcBef>
                      </a:pPr>
                      <a:r>
                        <a:rPr sz="1400" spc="5"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6</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38100">
                      <a:solidFill>
                        <a:srgbClr val="231F20"/>
                      </a:solidFill>
                      <a:prstDash val="solid"/>
                    </a:lnB>
                  </a:tcPr>
                </a:tc>
                <a:tc>
                  <a:txBody>
                    <a:bodyPr/>
                    <a:lstStyle/>
                    <a:p>
                      <a:pPr marR="309245" algn="r">
                        <a:lnSpc>
                          <a:spcPct val="100000"/>
                        </a:lnSpc>
                        <a:spcBef>
                          <a:spcPts val="155"/>
                        </a:spcBef>
                      </a:pPr>
                      <a:r>
                        <a:rPr sz="1400" spc="-10"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1</a:t>
                      </a:r>
                      <a:r>
                        <a:rPr sz="1400" spc="-10" dirty="0">
                          <a:solidFill>
                            <a:srgbClr val="231F20"/>
                          </a:solidFill>
                          <a:latin typeface="Times New Roman" panose="02020603050405020304"/>
                          <a:cs typeface="Times New Roman" panose="02020603050405020304"/>
                        </a:rPr>
                        <a:t>0</a:t>
                      </a:r>
                      <a:r>
                        <a:rPr sz="1400" spc="5" dirty="0">
                          <a:solidFill>
                            <a:srgbClr val="231F20"/>
                          </a:solidFill>
                          <a:latin typeface="Times New Roman" panose="02020603050405020304"/>
                          <a:cs typeface="Times New Roman" panose="02020603050405020304"/>
                        </a:rPr>
                        <a:t>0</a:t>
                      </a:r>
                      <a:r>
                        <a:rPr sz="1400" spc="-15" dirty="0">
                          <a:solidFill>
                            <a:srgbClr val="231F20"/>
                          </a:solidFill>
                          <a:latin typeface="Times New Roman" panose="02020603050405020304"/>
                          <a:cs typeface="Times New Roman" panose="02020603050405020304"/>
                        </a:rPr>
                        <a:t>,</a:t>
                      </a:r>
                      <a:r>
                        <a:rPr sz="1400" spc="5" dirty="0">
                          <a:solidFill>
                            <a:srgbClr val="231F20"/>
                          </a:solidFill>
                          <a:latin typeface="Times New Roman" panose="02020603050405020304"/>
                          <a:cs typeface="Times New Roman" panose="02020603050405020304"/>
                        </a:rPr>
                        <a:t>0</a:t>
                      </a:r>
                      <a:r>
                        <a:rPr sz="1400" spc="-10" dirty="0">
                          <a:solidFill>
                            <a:srgbClr val="231F20"/>
                          </a:solidFill>
                          <a:latin typeface="Times New Roman" panose="02020603050405020304"/>
                          <a:cs typeface="Times New Roman" panose="02020603050405020304"/>
                        </a:rPr>
                        <a:t>0</a:t>
                      </a:r>
                      <a:r>
                        <a:rPr sz="1400" dirty="0">
                          <a:solidFill>
                            <a:srgbClr val="231F20"/>
                          </a:solidFill>
                          <a:latin typeface="Times New Roman" panose="02020603050405020304"/>
                          <a:cs typeface="Times New Roman" panose="02020603050405020304"/>
                        </a:rPr>
                        <a:t>0</a:t>
                      </a:r>
                      <a:endParaRPr sz="1400">
                        <a:latin typeface="Times New Roman" panose="02020603050405020304"/>
                        <a:cs typeface="Times New Roman" panose="02020603050405020304"/>
                      </a:endParaRPr>
                    </a:p>
                  </a:txBody>
                  <a:tcPr marL="0" marR="0" marT="19685" marB="0">
                    <a:lnT w="9525">
                      <a:solidFill>
                        <a:srgbClr val="231F20"/>
                      </a:solidFill>
                      <a:prstDash val="solid"/>
                    </a:lnT>
                    <a:lnB w="38100">
                      <a:solidFill>
                        <a:srgbClr val="231F20"/>
                      </a:solidFill>
                      <a:prstDash val="solid"/>
                    </a:lnB>
                  </a:tcPr>
                </a:tc>
              </a:tr>
            </a:tbl>
          </a:graphicData>
        </a:graphic>
      </p:graphicFrame>
      <p:sp>
        <p:nvSpPr>
          <p:cNvPr id="8" name="object 6"/>
          <p:cNvSpPr txBox="1"/>
          <p:nvPr/>
        </p:nvSpPr>
        <p:spPr>
          <a:xfrm>
            <a:off x="323528" y="4943047"/>
            <a:ext cx="8583295" cy="892810"/>
          </a:xfrm>
          <a:prstGeom prst="rect">
            <a:avLst/>
          </a:prstGeom>
        </p:spPr>
        <p:txBody>
          <a:bodyPr vert="horz" wrap="square" lIns="0" tIns="8255" rIns="0" bIns="0" rtlCol="0">
            <a:spAutoFit/>
          </a:bodyPr>
          <a:lstStyle/>
          <a:p>
            <a:pPr marL="12700" marR="5080" algn="just">
              <a:lnSpc>
                <a:spcPct val="102000"/>
              </a:lnSpc>
              <a:spcBef>
                <a:spcPts val="65"/>
              </a:spcBef>
            </a:pPr>
            <a:r>
              <a:rPr sz="1400" spc="-45" dirty="0">
                <a:solidFill>
                  <a:srgbClr val="231F20"/>
                </a:solidFill>
                <a:latin typeface="Lucida Sans"/>
                <a:cs typeface="Lucida Sans"/>
              </a:rPr>
              <a:t>Figure </a:t>
            </a:r>
            <a:r>
              <a:rPr sz="1400" spc="-105" dirty="0">
                <a:solidFill>
                  <a:srgbClr val="231F20"/>
                </a:solidFill>
                <a:latin typeface="Lucida Sans"/>
                <a:cs typeface="Lucida Sans"/>
              </a:rPr>
              <a:t>1.3 </a:t>
            </a:r>
            <a:r>
              <a:rPr sz="1400" spc="35" dirty="0">
                <a:solidFill>
                  <a:srgbClr val="231F20"/>
                </a:solidFill>
                <a:latin typeface="Calibri" panose="020F0502020204030204"/>
                <a:cs typeface="Calibri" panose="020F0502020204030204"/>
              </a:rPr>
              <a:t>Costs </a:t>
            </a:r>
            <a:r>
              <a:rPr sz="1400" spc="50" dirty="0">
                <a:solidFill>
                  <a:srgbClr val="231F20"/>
                </a:solidFill>
                <a:latin typeface="Calibri" panose="020F0502020204030204"/>
                <a:cs typeface="Calibri" panose="020F0502020204030204"/>
              </a:rPr>
              <a:t>rounded </a:t>
            </a:r>
            <a:r>
              <a:rPr sz="1400" spc="35" dirty="0">
                <a:solidFill>
                  <a:srgbClr val="231F20"/>
                </a:solidFill>
                <a:latin typeface="Calibri" panose="020F0502020204030204"/>
                <a:cs typeface="Calibri" panose="020F0502020204030204"/>
              </a:rPr>
              <a:t>to </a:t>
            </a:r>
            <a:r>
              <a:rPr sz="1400" spc="30" dirty="0">
                <a:solidFill>
                  <a:srgbClr val="231F20"/>
                </a:solidFill>
                <a:latin typeface="Calibri" panose="020F0502020204030204"/>
                <a:cs typeface="Calibri" panose="020F0502020204030204"/>
              </a:rPr>
              <a:t>nearest $100,000 of </a:t>
            </a:r>
            <a:r>
              <a:rPr sz="1400" spc="50" dirty="0">
                <a:solidFill>
                  <a:srgbClr val="231F20"/>
                </a:solidFill>
                <a:latin typeface="Calibri" panose="020F0502020204030204"/>
                <a:cs typeface="Calibri" panose="020F0502020204030204"/>
              </a:rPr>
              <a:t>an </a:t>
            </a:r>
            <a:r>
              <a:rPr sz="1400" spc="40" dirty="0">
                <a:solidFill>
                  <a:srgbClr val="231F20"/>
                </a:solidFill>
                <a:latin typeface="Calibri" panose="020F0502020204030204"/>
                <a:cs typeface="Calibri" panose="020F0502020204030204"/>
              </a:rPr>
              <a:t>unavailable </a:t>
            </a:r>
            <a:r>
              <a:rPr sz="1400" spc="35" dirty="0">
                <a:solidFill>
                  <a:srgbClr val="231F20"/>
                </a:solidFill>
                <a:latin typeface="Calibri" panose="020F0502020204030204"/>
                <a:cs typeface="Calibri" panose="020F0502020204030204"/>
              </a:rPr>
              <a:t>system </a:t>
            </a:r>
            <a:r>
              <a:rPr sz="1400" spc="20" dirty="0">
                <a:solidFill>
                  <a:srgbClr val="231F20"/>
                </a:solidFill>
                <a:latin typeface="Calibri" panose="020F0502020204030204"/>
                <a:cs typeface="Calibri" panose="020F0502020204030204"/>
              </a:rPr>
              <a:t>are </a:t>
            </a:r>
            <a:r>
              <a:rPr sz="1400" spc="45" dirty="0">
                <a:solidFill>
                  <a:srgbClr val="231F20"/>
                </a:solidFill>
                <a:latin typeface="Calibri" panose="020F0502020204030204"/>
                <a:cs typeface="Calibri" panose="020F0502020204030204"/>
              </a:rPr>
              <a:t>shown </a:t>
            </a:r>
            <a:r>
              <a:rPr sz="1400" spc="65" dirty="0">
                <a:solidFill>
                  <a:srgbClr val="231F20"/>
                </a:solidFill>
                <a:latin typeface="Calibri" panose="020F0502020204030204"/>
                <a:cs typeface="Calibri" panose="020F0502020204030204"/>
              </a:rPr>
              <a:t>by </a:t>
            </a:r>
            <a:r>
              <a:rPr sz="1400" spc="60" dirty="0">
                <a:solidFill>
                  <a:srgbClr val="231F20"/>
                </a:solidFill>
                <a:latin typeface="Calibri" panose="020F0502020204030204"/>
                <a:cs typeface="Calibri" panose="020F0502020204030204"/>
              </a:rPr>
              <a:t>analyzing </a:t>
            </a:r>
            <a:r>
              <a:rPr sz="1400" spc="35" dirty="0">
                <a:solidFill>
                  <a:srgbClr val="231F20"/>
                </a:solidFill>
                <a:latin typeface="Calibri" panose="020F0502020204030204"/>
                <a:cs typeface="Calibri" panose="020F0502020204030204"/>
              </a:rPr>
              <a:t>the </a:t>
            </a:r>
            <a:r>
              <a:rPr sz="1400" spc="30" dirty="0">
                <a:solidFill>
                  <a:srgbClr val="231F20"/>
                </a:solidFill>
                <a:latin typeface="Calibri" panose="020F0502020204030204"/>
                <a:cs typeface="Calibri" panose="020F0502020204030204"/>
              </a:rPr>
              <a:t>cost of  </a:t>
            </a:r>
            <a:r>
              <a:rPr sz="1400" spc="40" dirty="0">
                <a:solidFill>
                  <a:srgbClr val="231F20"/>
                </a:solidFill>
                <a:latin typeface="Calibri" panose="020F0502020204030204"/>
                <a:cs typeface="Calibri" panose="020F0502020204030204"/>
              </a:rPr>
              <a:t>downtime </a:t>
            </a:r>
            <a:r>
              <a:rPr sz="1400" spc="30" dirty="0">
                <a:solidFill>
                  <a:srgbClr val="231F20"/>
                </a:solidFill>
                <a:latin typeface="Calibri" panose="020F0502020204030204"/>
                <a:cs typeface="Calibri" panose="020F0502020204030204"/>
              </a:rPr>
              <a:t>(in terms </a:t>
            </a:r>
            <a:r>
              <a:rPr sz="1400" spc="40" dirty="0">
                <a:solidFill>
                  <a:srgbClr val="231F20"/>
                </a:solidFill>
                <a:latin typeface="Calibri" panose="020F0502020204030204"/>
                <a:cs typeface="Calibri" panose="020F0502020204030204"/>
              </a:rPr>
              <a:t>of immediately </a:t>
            </a:r>
            <a:r>
              <a:rPr sz="1400" spc="35" dirty="0">
                <a:solidFill>
                  <a:srgbClr val="231F20"/>
                </a:solidFill>
                <a:latin typeface="Calibri" panose="020F0502020204030204"/>
                <a:cs typeface="Calibri" panose="020F0502020204030204"/>
              </a:rPr>
              <a:t>lost </a:t>
            </a:r>
            <a:r>
              <a:rPr sz="1400" spc="25" dirty="0">
                <a:solidFill>
                  <a:srgbClr val="231F20"/>
                </a:solidFill>
                <a:latin typeface="Calibri" panose="020F0502020204030204"/>
                <a:cs typeface="Calibri" panose="020F0502020204030204"/>
              </a:rPr>
              <a:t>revenue), </a:t>
            </a:r>
            <a:r>
              <a:rPr sz="1400" spc="55" dirty="0">
                <a:solidFill>
                  <a:srgbClr val="231F20"/>
                </a:solidFill>
                <a:latin typeface="Calibri" panose="020F0502020204030204"/>
                <a:cs typeface="Calibri" panose="020F0502020204030204"/>
              </a:rPr>
              <a:t>assuming </a:t>
            </a:r>
            <a:r>
              <a:rPr sz="1400" spc="25" dirty="0">
                <a:solidFill>
                  <a:srgbClr val="231F20"/>
                </a:solidFill>
                <a:latin typeface="Calibri" panose="020F0502020204030204"/>
                <a:cs typeface="Calibri" panose="020F0502020204030204"/>
              </a:rPr>
              <a:t>three </a:t>
            </a:r>
            <a:r>
              <a:rPr sz="1400" spc="30" dirty="0">
                <a:solidFill>
                  <a:srgbClr val="231F20"/>
                </a:solidFill>
                <a:latin typeface="Calibri" panose="020F0502020204030204"/>
                <a:cs typeface="Calibri" panose="020F0502020204030204"/>
              </a:rPr>
              <a:t>different levels </a:t>
            </a:r>
            <a:r>
              <a:rPr sz="1400" spc="40" dirty="0">
                <a:solidFill>
                  <a:srgbClr val="231F20"/>
                </a:solidFill>
                <a:latin typeface="Calibri" panose="020F0502020204030204"/>
                <a:cs typeface="Calibri" panose="020F0502020204030204"/>
              </a:rPr>
              <a:t>of availability </a:t>
            </a:r>
            <a:r>
              <a:rPr sz="1400" spc="55" dirty="0">
                <a:solidFill>
                  <a:srgbClr val="231F20"/>
                </a:solidFill>
                <a:latin typeface="Calibri" panose="020F0502020204030204"/>
                <a:cs typeface="Calibri" panose="020F0502020204030204"/>
              </a:rPr>
              <a:t>and </a:t>
            </a:r>
            <a:r>
              <a:rPr sz="1400" spc="30" dirty="0">
                <a:solidFill>
                  <a:srgbClr val="231F20"/>
                </a:solidFill>
                <a:latin typeface="Calibri" panose="020F0502020204030204"/>
                <a:cs typeface="Calibri" panose="020F0502020204030204"/>
              </a:rPr>
              <a:t>that </a:t>
            </a:r>
            <a:r>
              <a:rPr sz="1400" spc="45" dirty="0" smtClean="0">
                <a:solidFill>
                  <a:srgbClr val="231F20"/>
                </a:solidFill>
                <a:latin typeface="Calibri" panose="020F0502020204030204"/>
                <a:cs typeface="Calibri" panose="020F0502020204030204"/>
              </a:rPr>
              <a:t>down-</a:t>
            </a:r>
            <a:r>
              <a:rPr sz="1400" spc="35" dirty="0" smtClean="0">
                <a:solidFill>
                  <a:srgbClr val="231F20"/>
                </a:solidFill>
                <a:latin typeface="Calibri" panose="020F0502020204030204"/>
                <a:cs typeface="Calibri" panose="020F0502020204030204"/>
              </a:rPr>
              <a:t>time </a:t>
            </a:r>
            <a:r>
              <a:rPr sz="1400" spc="30" dirty="0">
                <a:solidFill>
                  <a:srgbClr val="231F20"/>
                </a:solidFill>
                <a:latin typeface="Calibri" panose="020F0502020204030204"/>
                <a:cs typeface="Calibri" panose="020F0502020204030204"/>
              </a:rPr>
              <a:t>is </a:t>
            </a:r>
            <a:r>
              <a:rPr sz="1400" spc="40" dirty="0">
                <a:solidFill>
                  <a:srgbClr val="231F20"/>
                </a:solidFill>
                <a:latin typeface="Calibri" panose="020F0502020204030204"/>
                <a:cs typeface="Calibri" panose="020F0502020204030204"/>
              </a:rPr>
              <a:t>distributed </a:t>
            </a:r>
            <a:r>
              <a:rPr sz="1400" spc="25" dirty="0">
                <a:solidFill>
                  <a:srgbClr val="231F20"/>
                </a:solidFill>
                <a:latin typeface="Calibri" panose="020F0502020204030204"/>
                <a:cs typeface="Calibri" panose="020F0502020204030204"/>
              </a:rPr>
              <a:t>uniformly. </a:t>
            </a:r>
            <a:r>
              <a:rPr sz="1400" spc="5" dirty="0">
                <a:solidFill>
                  <a:srgbClr val="231F20"/>
                </a:solidFill>
                <a:latin typeface="Calibri" panose="020F0502020204030204"/>
                <a:cs typeface="Calibri" panose="020F0502020204030204"/>
              </a:rPr>
              <a:t>These </a:t>
            </a:r>
            <a:r>
              <a:rPr sz="1400" spc="10" dirty="0">
                <a:solidFill>
                  <a:srgbClr val="231F20"/>
                </a:solidFill>
                <a:latin typeface="Calibri" panose="020F0502020204030204"/>
                <a:cs typeface="Calibri" panose="020F0502020204030204"/>
              </a:rPr>
              <a:t>data </a:t>
            </a:r>
            <a:r>
              <a:rPr sz="1400" spc="-5" dirty="0">
                <a:solidFill>
                  <a:srgbClr val="231F20"/>
                </a:solidFill>
                <a:latin typeface="Calibri" panose="020F0502020204030204"/>
                <a:cs typeface="Calibri" panose="020F0502020204030204"/>
              </a:rPr>
              <a:t>are </a:t>
            </a:r>
            <a:r>
              <a:rPr sz="1400" spc="5" dirty="0">
                <a:solidFill>
                  <a:srgbClr val="231F20"/>
                </a:solidFill>
                <a:latin typeface="Calibri" panose="020F0502020204030204"/>
                <a:cs typeface="Calibri" panose="020F0502020204030204"/>
              </a:rPr>
              <a:t>from </a:t>
            </a:r>
            <a:r>
              <a:rPr sz="1400" spc="25" dirty="0">
                <a:solidFill>
                  <a:srgbClr val="231F20"/>
                </a:solidFill>
                <a:latin typeface="Calibri" panose="020F0502020204030204"/>
                <a:cs typeface="Calibri" panose="020F0502020204030204"/>
              </a:rPr>
              <a:t>Kembel </a:t>
            </a:r>
            <a:r>
              <a:rPr sz="1400" spc="-10" dirty="0">
                <a:solidFill>
                  <a:srgbClr val="231F20"/>
                </a:solidFill>
                <a:latin typeface="Calibri" panose="020F0502020204030204"/>
                <a:cs typeface="Calibri" panose="020F0502020204030204"/>
              </a:rPr>
              <a:t>[2000] </a:t>
            </a:r>
            <a:r>
              <a:rPr sz="1400" spc="30" dirty="0">
                <a:solidFill>
                  <a:srgbClr val="231F20"/>
                </a:solidFill>
                <a:latin typeface="Calibri" panose="020F0502020204030204"/>
                <a:cs typeface="Calibri" panose="020F0502020204030204"/>
              </a:rPr>
              <a:t>and </a:t>
            </a:r>
            <a:r>
              <a:rPr sz="1400" spc="-5" dirty="0">
                <a:solidFill>
                  <a:srgbClr val="231F20"/>
                </a:solidFill>
                <a:latin typeface="Calibri" panose="020F0502020204030204"/>
                <a:cs typeface="Calibri" panose="020F0502020204030204"/>
              </a:rPr>
              <a:t>were </a:t>
            </a:r>
            <a:r>
              <a:rPr sz="1400" spc="15" dirty="0">
                <a:solidFill>
                  <a:srgbClr val="231F20"/>
                </a:solidFill>
                <a:latin typeface="Calibri" panose="020F0502020204030204"/>
                <a:cs typeface="Calibri" panose="020F0502020204030204"/>
              </a:rPr>
              <a:t>collected </a:t>
            </a:r>
            <a:r>
              <a:rPr sz="1400" spc="30" dirty="0">
                <a:solidFill>
                  <a:srgbClr val="231F20"/>
                </a:solidFill>
                <a:latin typeface="Calibri" panose="020F0502020204030204"/>
                <a:cs typeface="Calibri" panose="020F0502020204030204"/>
              </a:rPr>
              <a:t>and </a:t>
            </a:r>
            <a:r>
              <a:rPr sz="1400" spc="20" dirty="0">
                <a:solidFill>
                  <a:srgbClr val="231F20"/>
                </a:solidFill>
                <a:latin typeface="Calibri" panose="020F0502020204030204"/>
                <a:cs typeface="Calibri" panose="020F0502020204030204"/>
              </a:rPr>
              <a:t>analyzed </a:t>
            </a:r>
            <a:r>
              <a:rPr sz="1400" spc="40" dirty="0">
                <a:solidFill>
                  <a:srgbClr val="231F20"/>
                </a:solidFill>
                <a:latin typeface="Calibri" panose="020F0502020204030204"/>
                <a:cs typeface="Calibri" panose="020F0502020204030204"/>
              </a:rPr>
              <a:t>by </a:t>
            </a:r>
            <a:r>
              <a:rPr sz="1400" spc="35" dirty="0">
                <a:solidFill>
                  <a:srgbClr val="231F20"/>
                </a:solidFill>
                <a:latin typeface="Calibri" panose="020F0502020204030204"/>
                <a:cs typeface="Calibri" panose="020F0502020204030204"/>
              </a:rPr>
              <a:t>Contingency  </a:t>
            </a:r>
            <a:r>
              <a:rPr sz="1400" spc="30" dirty="0">
                <a:solidFill>
                  <a:srgbClr val="231F20"/>
                </a:solidFill>
                <a:latin typeface="Calibri" panose="020F0502020204030204"/>
                <a:cs typeface="Calibri" panose="020F0502020204030204"/>
              </a:rPr>
              <a:t>Planning</a:t>
            </a:r>
            <a:r>
              <a:rPr sz="1400" spc="-25" dirty="0">
                <a:solidFill>
                  <a:srgbClr val="231F20"/>
                </a:solidFill>
                <a:latin typeface="Calibri" panose="020F0502020204030204"/>
                <a:cs typeface="Calibri" panose="020F0502020204030204"/>
              </a:rPr>
              <a:t> </a:t>
            </a:r>
            <a:r>
              <a:rPr sz="1400" spc="-5" dirty="0">
                <a:solidFill>
                  <a:srgbClr val="231F20"/>
                </a:solidFill>
                <a:latin typeface="Calibri" panose="020F0502020204030204"/>
                <a:cs typeface="Calibri" panose="020F0502020204030204"/>
              </a:rPr>
              <a:t>Research.</a:t>
            </a:r>
            <a:endParaRPr sz="1400"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539750" y="549275"/>
            <a:ext cx="8229600" cy="5688013"/>
          </a:xfrm>
        </p:spPr>
        <p:txBody>
          <a:bodyPr/>
          <a:lstStyle/>
          <a:p>
            <a:pPr>
              <a:buClr>
                <a:schemeClr val="tx1"/>
              </a:buClr>
              <a:buFont typeface="Wingdings" panose="05000000000000000000" pitchFamily="2" charset="2"/>
              <a:buChar char="u"/>
              <a:defRPr/>
            </a:pPr>
            <a:r>
              <a:rPr lang="zh-CN" altLang="en-US" sz="2800" b="1" dirty="0">
                <a:solidFill>
                  <a:srgbClr val="000000"/>
                </a:solidFill>
              </a:rPr>
              <a:t>服务器是网络中的核心设备，其</a:t>
            </a:r>
            <a:r>
              <a:rPr lang="zh-CN" altLang="en-US" sz="2800" b="1" dirty="0">
                <a:solidFill>
                  <a:srgbClr val="0033FF"/>
                </a:solidFill>
              </a:rPr>
              <a:t>可靠性</a:t>
            </a:r>
            <a:r>
              <a:rPr lang="zh-CN" altLang="en-US" sz="2800" b="1" dirty="0">
                <a:solidFill>
                  <a:srgbClr val="000000"/>
                </a:solidFill>
              </a:rPr>
              <a:t>是关键。</a:t>
            </a:r>
            <a:endParaRPr lang="zh-CN" altLang="en-US" sz="2800" b="1" dirty="0">
              <a:solidFill>
                <a:srgbClr val="FFFFFF"/>
              </a:solidFill>
            </a:endParaRPr>
          </a:p>
          <a:p>
            <a:pPr>
              <a:buFont typeface="Wingdings" panose="05000000000000000000" pitchFamily="2" charset="2"/>
              <a:buNone/>
              <a:defRPr/>
            </a:pPr>
            <a:r>
              <a:rPr lang="zh-CN" altLang="en-US" sz="2800" b="1" dirty="0" smtClean="0">
                <a:solidFill>
                  <a:srgbClr val="000000"/>
                </a:solidFill>
              </a:rPr>
              <a:t>    </a:t>
            </a:r>
            <a:r>
              <a:rPr lang="zh-CN" altLang="en-US" sz="2800" b="1" dirty="0">
                <a:solidFill>
                  <a:srgbClr val="990000"/>
                </a:solidFill>
              </a:rPr>
              <a:t>例如</a:t>
            </a:r>
            <a:r>
              <a:rPr lang="zh-CN" altLang="en-US" sz="2800" b="1" dirty="0" smtClean="0">
                <a:solidFill>
                  <a:srgbClr val="990000"/>
                </a:solidFill>
              </a:rPr>
              <a:t>：银行和证券公司的</a:t>
            </a:r>
            <a:r>
              <a:rPr lang="zh-CN" altLang="en-US" sz="2800" b="1" dirty="0" smtClean="0">
                <a:solidFill>
                  <a:srgbClr val="003FFF"/>
                </a:solidFill>
              </a:rPr>
              <a:t>服务器</a:t>
            </a:r>
            <a:r>
              <a:rPr lang="zh-CN" altLang="en-US" sz="2800" b="1" dirty="0">
                <a:solidFill>
                  <a:srgbClr val="990000"/>
                </a:solidFill>
              </a:rPr>
              <a:t>，必须确保每周7天、每天24小时连续运转。</a:t>
            </a:r>
            <a:r>
              <a:rPr lang="zh-CN" altLang="en-US" sz="2800" b="1" dirty="0" smtClean="0">
                <a:solidFill>
                  <a:srgbClr val="990000"/>
                </a:solidFill>
              </a:rPr>
              <a:t>如果出现</a:t>
            </a:r>
            <a:r>
              <a:rPr lang="zh-CN" altLang="en-US" sz="2800" b="1" dirty="0">
                <a:solidFill>
                  <a:srgbClr val="990000"/>
                </a:solidFill>
              </a:rPr>
              <a:t>故障</a:t>
            </a:r>
            <a:r>
              <a:rPr lang="zh-CN" altLang="en-US" sz="2800" b="1" dirty="0" smtClean="0">
                <a:solidFill>
                  <a:srgbClr val="990000"/>
                </a:solidFill>
              </a:rPr>
              <a:t>，其</a:t>
            </a:r>
            <a:r>
              <a:rPr lang="zh-CN" altLang="en-US" sz="2800" b="1" dirty="0">
                <a:solidFill>
                  <a:srgbClr val="990000"/>
                </a:solidFill>
              </a:rPr>
              <a:t>后果比桌面机的</a:t>
            </a:r>
            <a:r>
              <a:rPr lang="zh-CN" altLang="en-US" sz="2800" b="1" dirty="0" smtClean="0">
                <a:solidFill>
                  <a:srgbClr val="990000"/>
                </a:solidFill>
              </a:rPr>
              <a:t>故障损失</a:t>
            </a:r>
            <a:r>
              <a:rPr lang="zh-CN" altLang="en-US" sz="2800" b="1" dirty="0">
                <a:solidFill>
                  <a:srgbClr val="990000"/>
                </a:solidFill>
              </a:rPr>
              <a:t>更具灾难性。</a:t>
            </a:r>
            <a:endParaRPr lang="zh-CN" altLang="en-US" sz="2800" b="1" dirty="0">
              <a:solidFill>
                <a:srgbClr val="66FFFF"/>
              </a:solidFill>
            </a:endParaRPr>
          </a:p>
          <a:p>
            <a:pPr>
              <a:buFont typeface="Wingdings" panose="05000000000000000000" pitchFamily="2" charset="2"/>
              <a:buNone/>
              <a:defRPr/>
            </a:pPr>
            <a:endParaRPr lang="zh-CN" altLang="en-US" sz="2800" b="1" dirty="0">
              <a:solidFill>
                <a:srgbClr val="990000"/>
              </a:solidFill>
            </a:endParaRPr>
          </a:p>
          <a:p>
            <a:pPr>
              <a:buClr>
                <a:schemeClr val="tx1"/>
              </a:buClr>
              <a:buFont typeface="Wingdings" panose="05000000000000000000" pitchFamily="2" charset="2"/>
              <a:buNone/>
              <a:defRPr/>
            </a:pPr>
            <a:r>
              <a:rPr lang="zh-CN" altLang="en-US" sz="2800" b="1" dirty="0">
                <a:solidFill>
                  <a:srgbClr val="000000"/>
                </a:solidFill>
                <a:sym typeface="Arial" panose="020B0604020202020204" pitchFamily="34" charset="0"/>
              </a:rPr>
              <a:t>          服务器采用容错技术，如ECC（Error Checking and Correcting）内存、RAID（Redundant Array of Independent Disks）技术、热插拔技术、冗余电源、冗余风扇、机箱锁、口令保护等。</a:t>
            </a:r>
            <a:endParaRPr lang="zh-CN" altLang="en-US" sz="2800" b="1" dirty="0">
              <a:solidFill>
                <a:srgbClr val="000000"/>
              </a:solidFill>
              <a:sym typeface="Arial"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457200" y="838200"/>
            <a:ext cx="8003232" cy="5400675"/>
          </a:xfrm>
        </p:spPr>
        <p:txBody>
          <a:bodyPr/>
          <a:lstStyle/>
          <a:p>
            <a:pPr>
              <a:buClr>
                <a:schemeClr val="tx1"/>
              </a:buClr>
              <a:buFont typeface="Wingdings" panose="05000000000000000000" pitchFamily="2" charset="2"/>
              <a:buChar char="u"/>
              <a:defRPr/>
            </a:pPr>
            <a:r>
              <a:rPr lang="zh-CN" altLang="en-US" sz="2800" b="1" dirty="0">
                <a:solidFill>
                  <a:srgbClr val="000000"/>
                </a:solidFill>
              </a:rPr>
              <a:t>服务器应具有</a:t>
            </a:r>
            <a:r>
              <a:rPr lang="zh-CN" altLang="en-US" sz="2800" b="1" dirty="0">
                <a:solidFill>
                  <a:srgbClr val="0033FF"/>
                </a:solidFill>
              </a:rPr>
              <a:t>可</a:t>
            </a:r>
            <a:r>
              <a:rPr lang="zh-CN" altLang="en-US" sz="2800" b="1" dirty="0" smtClean="0">
                <a:solidFill>
                  <a:srgbClr val="0033FF"/>
                </a:solidFill>
              </a:rPr>
              <a:t>扩展性：</a:t>
            </a:r>
            <a:r>
              <a:rPr lang="zh-CN" altLang="en-US" sz="2800" b="1" dirty="0" smtClean="0">
                <a:solidFill>
                  <a:srgbClr val="000000"/>
                </a:solidFill>
              </a:rPr>
              <a:t>计算</a:t>
            </a:r>
            <a:r>
              <a:rPr lang="zh-CN" altLang="en-US" sz="2800" b="1" dirty="0">
                <a:solidFill>
                  <a:srgbClr val="000000"/>
                </a:solidFill>
              </a:rPr>
              <a:t>能力、</a:t>
            </a:r>
            <a:r>
              <a:rPr lang="zh-CN" altLang="en-US" sz="2800" b="1" dirty="0" smtClean="0">
                <a:solidFill>
                  <a:srgbClr val="000000"/>
                </a:solidFill>
              </a:rPr>
              <a:t>存储系统、I</a:t>
            </a:r>
            <a:r>
              <a:rPr lang="zh-CN" altLang="en-US" sz="2800" b="1" dirty="0">
                <a:solidFill>
                  <a:srgbClr val="000000"/>
                </a:solidFill>
              </a:rPr>
              <a:t>／O带宽</a:t>
            </a:r>
            <a:r>
              <a:rPr lang="zh-CN" altLang="en-US" sz="2800" b="1" dirty="0" smtClean="0">
                <a:solidFill>
                  <a:srgbClr val="000000"/>
                </a:solidFill>
              </a:rPr>
              <a:t>等。</a:t>
            </a:r>
            <a:endParaRPr lang="zh-CN" altLang="en-US" sz="2800" b="1" dirty="0">
              <a:solidFill>
                <a:srgbClr val="FFFFFF"/>
              </a:solidFill>
            </a:endParaRPr>
          </a:p>
          <a:p>
            <a:pPr>
              <a:buClr>
                <a:schemeClr val="tx1"/>
              </a:buClr>
              <a:buFont typeface="Wingdings" panose="05000000000000000000" pitchFamily="2" charset="2"/>
              <a:buNone/>
              <a:defRPr/>
            </a:pPr>
            <a:endParaRPr lang="zh-CN" altLang="en-US" sz="2800" b="1" dirty="0">
              <a:solidFill>
                <a:srgbClr val="000000"/>
              </a:solidFill>
            </a:endParaRPr>
          </a:p>
          <a:p>
            <a:pPr>
              <a:buClr>
                <a:schemeClr val="tx1"/>
              </a:buClr>
              <a:buFont typeface="Wingdings" panose="05000000000000000000" pitchFamily="2" charset="2"/>
              <a:buNone/>
              <a:defRPr/>
            </a:pPr>
            <a:r>
              <a:rPr lang="zh-CN" altLang="en-US" sz="2800" b="1" dirty="0">
                <a:solidFill>
                  <a:srgbClr val="990000"/>
                </a:solidFill>
              </a:rPr>
              <a:t>         例如：采用Intel处理器的服务器具备较多的PCI、ISA</a:t>
            </a:r>
            <a:r>
              <a:rPr lang="zh-CN" altLang="en-US" sz="2800" b="1" dirty="0" smtClean="0">
                <a:solidFill>
                  <a:srgbClr val="990000"/>
                </a:solidFill>
              </a:rPr>
              <a:t>插槽</a:t>
            </a:r>
            <a:r>
              <a:rPr lang="zh-CN" altLang="en-US" sz="2800" b="1" dirty="0">
                <a:solidFill>
                  <a:srgbClr val="990000"/>
                </a:solidFill>
              </a:rPr>
              <a:t>、</a:t>
            </a:r>
            <a:r>
              <a:rPr lang="zh-CN" altLang="en-US" sz="2800" b="1" dirty="0" smtClean="0">
                <a:solidFill>
                  <a:srgbClr val="990000"/>
                </a:solidFill>
              </a:rPr>
              <a:t>驱动器支架，及</a:t>
            </a:r>
            <a:r>
              <a:rPr lang="zh-CN" altLang="en-US" sz="2800" b="1" dirty="0">
                <a:solidFill>
                  <a:srgbClr val="990000"/>
                </a:solidFill>
              </a:rPr>
              <a:t>较大的内存扩展能力，采用SICI技术、RAID技术、高速智能</a:t>
            </a:r>
            <a:r>
              <a:rPr lang="zh-CN" altLang="en-US" sz="2800" b="1" dirty="0" smtClean="0">
                <a:solidFill>
                  <a:srgbClr val="990000"/>
                </a:solidFill>
              </a:rPr>
              <a:t>网卡等。</a:t>
            </a:r>
            <a:endParaRPr lang="zh-CN" altLang="en-US" sz="2800" b="1" dirty="0">
              <a:solidFill>
                <a:srgbClr val="99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395288" y="836613"/>
            <a:ext cx="8229600" cy="5402262"/>
          </a:xfrm>
        </p:spPr>
        <p:txBody>
          <a:bodyPr/>
          <a:lstStyle/>
          <a:p>
            <a:pPr>
              <a:buClr>
                <a:schemeClr val="tx1"/>
              </a:buClr>
              <a:buFont typeface="Wingdings" panose="05000000000000000000" pitchFamily="2" charset="2"/>
              <a:buChar char="u"/>
              <a:defRPr/>
            </a:pPr>
            <a:r>
              <a:rPr lang="zh-CN" altLang="en-US" sz="2800" b="1" dirty="0">
                <a:solidFill>
                  <a:srgbClr val="000000"/>
                </a:solidFill>
              </a:rPr>
              <a:t>服务器要将其数据和硬件提供给</a:t>
            </a:r>
            <a:r>
              <a:rPr lang="zh-CN" altLang="en-US" sz="2800" b="1" dirty="0" smtClean="0">
                <a:solidFill>
                  <a:srgbClr val="000000"/>
                </a:solidFill>
                <a:sym typeface="Arial" panose="020B0604020202020204" pitchFamily="34" charset="0"/>
              </a:rPr>
              <a:t>网络用户共享</a:t>
            </a:r>
            <a:r>
              <a:rPr lang="zh-CN" altLang="en-US" sz="2800" b="1" dirty="0">
                <a:solidFill>
                  <a:srgbClr val="000000"/>
                </a:solidFill>
                <a:sym typeface="Arial" panose="020B0604020202020204" pitchFamily="34" charset="0"/>
              </a:rPr>
              <a:t>，</a:t>
            </a:r>
            <a:r>
              <a:rPr lang="zh-CN" altLang="en-US" sz="2800" b="1" dirty="0">
                <a:solidFill>
                  <a:srgbClr val="000000"/>
                </a:solidFill>
              </a:rPr>
              <a:t>其</a:t>
            </a:r>
            <a:r>
              <a:rPr lang="zh-CN" altLang="en-US" sz="2800" b="1" dirty="0">
                <a:solidFill>
                  <a:srgbClr val="0000FF"/>
                </a:solidFill>
              </a:rPr>
              <a:t>主要设计目标</a:t>
            </a:r>
            <a:r>
              <a:rPr lang="zh-CN" altLang="en-US" sz="2800" b="1" dirty="0">
                <a:solidFill>
                  <a:srgbClr val="000000"/>
                </a:solidFill>
              </a:rPr>
              <a:t>就是为了达到</a:t>
            </a:r>
            <a:r>
              <a:rPr lang="zh-CN" altLang="en-US" sz="2800" b="1" dirty="0">
                <a:solidFill>
                  <a:srgbClr val="0033FF"/>
                </a:solidFill>
              </a:rPr>
              <a:t>高效的</a:t>
            </a:r>
            <a:r>
              <a:rPr lang="zh-CN" altLang="en-US" sz="2800" b="1" dirty="0" smtClean="0">
                <a:solidFill>
                  <a:srgbClr val="0033FF"/>
                </a:solidFill>
              </a:rPr>
              <a:t>吞吐量。</a:t>
            </a:r>
            <a:endParaRPr lang="en-US" altLang="zh-CN" sz="2800" b="1" dirty="0" smtClean="0">
              <a:solidFill>
                <a:srgbClr val="FFCC00"/>
              </a:solidFill>
            </a:endParaRPr>
          </a:p>
          <a:p>
            <a:pPr marL="0" indent="0">
              <a:buClr>
                <a:schemeClr val="tx1"/>
              </a:buClr>
              <a:buFont typeface="Wingdings" panose="05000000000000000000" pitchFamily="2" charset="2"/>
              <a:buNone/>
              <a:defRPr/>
            </a:pPr>
            <a:r>
              <a:rPr lang="en-US" altLang="zh-CN" sz="2800" b="1" dirty="0">
                <a:solidFill>
                  <a:srgbClr val="0033FF"/>
                </a:solidFill>
              </a:rPr>
              <a:t> </a:t>
            </a:r>
            <a:r>
              <a:rPr lang="en-US" altLang="zh-CN" sz="2800" b="1" dirty="0" smtClean="0">
                <a:solidFill>
                  <a:srgbClr val="0033FF"/>
                </a:solidFill>
              </a:rPr>
              <a:t>        </a:t>
            </a:r>
            <a:r>
              <a:rPr lang="zh-CN" altLang="en-US" sz="2800" b="1" dirty="0" smtClean="0">
                <a:solidFill>
                  <a:srgbClr val="000000"/>
                </a:solidFill>
              </a:rPr>
              <a:t>服务器</a:t>
            </a:r>
            <a:r>
              <a:rPr lang="zh-CN" altLang="en-US" sz="2800" b="1" dirty="0">
                <a:solidFill>
                  <a:srgbClr val="000000"/>
                </a:solidFill>
              </a:rPr>
              <a:t>的整体性能</a:t>
            </a:r>
            <a:r>
              <a:rPr lang="en-US" altLang="zh-CN" sz="2800" b="1" dirty="0">
                <a:solidFill>
                  <a:srgbClr val="000000"/>
                </a:solidFill>
                <a:latin typeface="Arial" panose="020B0604020202020204"/>
              </a:rPr>
              <a:t>——</a:t>
            </a:r>
            <a:r>
              <a:rPr lang="zh-CN" altLang="en-US" sz="2800" b="1" dirty="0">
                <a:solidFill>
                  <a:srgbClr val="000000"/>
                </a:solidFill>
              </a:rPr>
              <a:t>以</a:t>
            </a:r>
            <a:r>
              <a:rPr lang="zh-CN" altLang="en-US" sz="2800" b="1" dirty="0">
                <a:solidFill>
                  <a:srgbClr val="0033FF"/>
                </a:solidFill>
              </a:rPr>
              <a:t>每分钟处理的事务数</a:t>
            </a:r>
            <a:r>
              <a:rPr lang="zh-CN" altLang="en-US" sz="2800" b="1" dirty="0">
                <a:solidFill>
                  <a:srgbClr val="000000"/>
                </a:solidFill>
              </a:rPr>
              <a:t>或</a:t>
            </a:r>
            <a:r>
              <a:rPr lang="zh-CN" altLang="en-US" sz="2800" b="1" dirty="0">
                <a:solidFill>
                  <a:srgbClr val="0033FF"/>
                </a:solidFill>
              </a:rPr>
              <a:t>每秒所提供的页面数</a:t>
            </a:r>
            <a:r>
              <a:rPr lang="zh-CN" altLang="en-US" sz="2800" b="1" dirty="0">
                <a:solidFill>
                  <a:srgbClr val="000000"/>
                </a:solidFill>
              </a:rPr>
              <a:t>来衡量</a:t>
            </a:r>
            <a:r>
              <a:rPr lang="zh-CN" altLang="en-US" sz="2800" b="1" dirty="0" smtClean="0">
                <a:solidFill>
                  <a:srgbClr val="000000"/>
                </a:solidFill>
              </a:rPr>
              <a:t>。</a:t>
            </a:r>
            <a:endParaRPr lang="zh-CN" altLang="en-US" sz="2800" b="1" dirty="0">
              <a:solidFill>
                <a:srgbClr val="FFFFFF"/>
              </a:solidFill>
            </a:endParaRPr>
          </a:p>
          <a:p>
            <a:pPr>
              <a:buClr>
                <a:schemeClr val="tx1"/>
              </a:buClr>
              <a:buFont typeface="Wingdings" panose="05000000000000000000" pitchFamily="2" charset="2"/>
              <a:buNone/>
              <a:defRPr/>
            </a:pPr>
            <a:endParaRPr lang="zh-CN" altLang="en-US" sz="2800" b="1" dirty="0">
              <a:solidFill>
                <a:srgbClr val="000000"/>
              </a:solidFill>
            </a:endParaRPr>
          </a:p>
          <a:p>
            <a:pPr>
              <a:buClr>
                <a:schemeClr val="tx1"/>
              </a:buClr>
              <a:buFont typeface="Wingdings" panose="05000000000000000000" pitchFamily="2" charset="2"/>
              <a:buNone/>
              <a:defRPr/>
            </a:pPr>
            <a:r>
              <a:rPr lang="zh-CN" altLang="en-US" b="1" dirty="0">
                <a:solidFill>
                  <a:srgbClr val="000000"/>
                </a:solidFill>
              </a:rPr>
              <a:t>          因此，</a:t>
            </a:r>
            <a:r>
              <a:rPr lang="zh-CN" altLang="en-US" b="1" dirty="0" smtClean="0">
                <a:solidFill>
                  <a:srgbClr val="000000"/>
                </a:solidFill>
              </a:rPr>
              <a:t>服务器都是</a:t>
            </a:r>
            <a:r>
              <a:rPr lang="zh-CN" altLang="en-US" b="1" dirty="0" smtClean="0">
                <a:solidFill>
                  <a:srgbClr val="0033FF"/>
                </a:solidFill>
              </a:rPr>
              <a:t>多处理器结构，</a:t>
            </a:r>
            <a:r>
              <a:rPr lang="zh-CN" altLang="en-US" b="1" dirty="0" smtClean="0">
                <a:solidFill>
                  <a:srgbClr val="000000"/>
                </a:solidFill>
              </a:rPr>
              <a:t>大大地</a:t>
            </a:r>
            <a:r>
              <a:rPr lang="zh-CN" altLang="en-US" b="1" dirty="0">
                <a:solidFill>
                  <a:srgbClr val="000000"/>
                </a:solidFill>
              </a:rPr>
              <a:t>提高了计算能力</a:t>
            </a:r>
            <a:r>
              <a:rPr lang="zh-CN" altLang="en-US" b="1" dirty="0" smtClean="0">
                <a:solidFill>
                  <a:srgbClr val="000000"/>
                </a:solidFill>
              </a:rPr>
              <a:t>。</a:t>
            </a:r>
            <a:endParaRPr lang="zh-CN" altLang="en-US" b="1" dirty="0">
              <a:solidFill>
                <a:srgbClr val="0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0" y="1125538"/>
            <a:ext cx="8229600" cy="5113337"/>
          </a:xfrm>
        </p:spPr>
        <p:txBody>
          <a:bodyPr/>
          <a:lstStyle/>
          <a:p>
            <a:pPr>
              <a:buFont typeface="Wingdings" panose="05000000000000000000" pitchFamily="2" charset="2"/>
              <a:buNone/>
              <a:defRPr/>
            </a:pPr>
            <a:r>
              <a:rPr lang="zh-CN" altLang="en-US" dirty="0">
                <a:solidFill>
                  <a:srgbClr val="000000"/>
                </a:solidFill>
              </a:rPr>
              <a:t>    </a:t>
            </a:r>
            <a:r>
              <a:rPr lang="zh-CN" altLang="en-US" b="1" dirty="0">
                <a:solidFill>
                  <a:srgbClr val="0000FF"/>
                </a:solidFill>
              </a:rPr>
              <a:t>服务器按规模可分为：</a:t>
            </a:r>
            <a:endParaRPr lang="zh-CN" altLang="en-US" b="1" dirty="0">
              <a:solidFill>
                <a:srgbClr val="FFFF00"/>
              </a:solidFill>
            </a:endParaRPr>
          </a:p>
          <a:p>
            <a:pPr lvl="1">
              <a:buClr>
                <a:schemeClr val="tx1"/>
              </a:buClr>
              <a:buFont typeface="Wingdings" panose="05000000000000000000" pitchFamily="2" charset="2"/>
              <a:buChar char="u"/>
              <a:defRPr/>
            </a:pPr>
            <a:r>
              <a:rPr lang="zh-CN" altLang="en-US" b="1" dirty="0">
                <a:solidFill>
                  <a:srgbClr val="000000"/>
                </a:solidFill>
              </a:rPr>
              <a:t>大型服务器（企业级或计算中心级）</a:t>
            </a:r>
            <a:endParaRPr lang="zh-CN" altLang="en-US" b="1" dirty="0">
              <a:solidFill>
                <a:srgbClr val="FFFFFF"/>
              </a:solidFill>
            </a:endParaRPr>
          </a:p>
          <a:p>
            <a:pPr lvl="1">
              <a:buClr>
                <a:schemeClr val="tx1"/>
              </a:buClr>
              <a:buFont typeface="Wingdings" panose="05000000000000000000" pitchFamily="2" charset="2"/>
              <a:buChar char="u"/>
              <a:defRPr/>
            </a:pPr>
            <a:r>
              <a:rPr lang="zh-CN" altLang="en-US" b="1" dirty="0">
                <a:solidFill>
                  <a:srgbClr val="000000"/>
                </a:solidFill>
              </a:rPr>
              <a:t>中型服务器（部门级</a:t>
            </a:r>
            <a:r>
              <a:rPr lang="zh-CN" altLang="en-US" b="1" dirty="0" smtClean="0">
                <a:solidFill>
                  <a:srgbClr val="000000"/>
                </a:solidFill>
              </a:rPr>
              <a:t>）、</a:t>
            </a:r>
            <a:endParaRPr lang="zh-CN" altLang="en-US" b="1" dirty="0">
              <a:solidFill>
                <a:srgbClr val="FFFFFF"/>
              </a:solidFill>
            </a:endParaRPr>
          </a:p>
          <a:p>
            <a:pPr lvl="1">
              <a:buClr>
                <a:schemeClr val="tx1"/>
              </a:buClr>
              <a:buFont typeface="Wingdings" panose="05000000000000000000" pitchFamily="2" charset="2"/>
              <a:buChar char="u"/>
              <a:defRPr/>
            </a:pPr>
            <a:r>
              <a:rPr lang="zh-CN" altLang="en-US" b="1" dirty="0">
                <a:solidFill>
                  <a:srgbClr val="000000"/>
                </a:solidFill>
              </a:rPr>
              <a:t>小型服务器（基层工作组级</a:t>
            </a:r>
            <a:r>
              <a:rPr lang="zh-CN" altLang="en-US" b="1" dirty="0" smtClean="0">
                <a:solidFill>
                  <a:srgbClr val="000000"/>
                </a:solidFill>
              </a:rPr>
              <a:t>）、</a:t>
            </a:r>
            <a:endParaRPr lang="zh-CN" altLang="en-US" b="1" dirty="0">
              <a:solidFill>
                <a:srgbClr val="FFFFFF"/>
              </a:solidFill>
            </a:endParaRPr>
          </a:p>
          <a:p>
            <a:pPr lvl="1">
              <a:buClr>
                <a:schemeClr val="tx1"/>
              </a:buClr>
              <a:buFont typeface="Wingdings" panose="05000000000000000000" pitchFamily="2" charset="2"/>
              <a:buChar char="u"/>
              <a:defRPr/>
            </a:pPr>
            <a:r>
              <a:rPr lang="zh-CN" altLang="en-US" b="1" dirty="0">
                <a:solidFill>
                  <a:srgbClr val="000000"/>
                </a:solidFill>
              </a:rPr>
              <a:t>入门级服务器等。</a:t>
            </a:r>
            <a:endParaRPr lang="zh-CN" altLang="en-US" b="1" dirty="0">
              <a:solidFill>
                <a:srgbClr val="FFFFFF"/>
              </a:solidFill>
            </a:endParaRPr>
          </a:p>
          <a:p>
            <a:pPr lvl="1">
              <a:buClr>
                <a:schemeClr val="tx1"/>
              </a:buClr>
              <a:buFont typeface="Wingdings" panose="05000000000000000000" pitchFamily="2" charset="2"/>
              <a:buNone/>
              <a:defRPr/>
            </a:pPr>
            <a:r>
              <a:rPr lang="zh-CN" altLang="en-US" sz="3200" b="1" dirty="0">
                <a:solidFill>
                  <a:srgbClr val="0000FF"/>
                </a:solidFill>
                <a:sym typeface="Arial" panose="020B0604020202020204" pitchFamily="34" charset="0"/>
              </a:rPr>
              <a:t>按服务器的外形与结构来分：</a:t>
            </a:r>
            <a:endParaRPr lang="zh-CN" altLang="en-US" sz="3200" b="1" dirty="0">
              <a:solidFill>
                <a:srgbClr val="FFFF00"/>
              </a:solidFill>
              <a:sym typeface="Arial" panose="020B0604020202020204" pitchFamily="34" charset="0"/>
            </a:endParaRPr>
          </a:p>
          <a:p>
            <a:pPr lvl="1">
              <a:buClr>
                <a:schemeClr val="tx1"/>
              </a:buClr>
              <a:buFont typeface="Wingdings" panose="05000000000000000000" pitchFamily="2" charset="2"/>
              <a:buChar char="u"/>
              <a:defRPr/>
            </a:pPr>
            <a:r>
              <a:rPr lang="zh-CN" altLang="en-US" b="1" dirty="0">
                <a:solidFill>
                  <a:srgbClr val="000000"/>
                </a:solidFill>
              </a:rPr>
              <a:t>塔式服务器</a:t>
            </a:r>
            <a:r>
              <a:rPr lang="en-US" altLang="zh-CN" b="1" dirty="0">
                <a:solidFill>
                  <a:srgbClr val="000000"/>
                </a:solidFill>
              </a:rPr>
              <a:t>：</a:t>
            </a:r>
            <a:r>
              <a:rPr lang="zh-CN" altLang="en-US" sz="2400" b="1" dirty="0">
                <a:solidFill>
                  <a:srgbClr val="000000"/>
                </a:solidFill>
              </a:rPr>
              <a:t>外形类似于立式</a:t>
            </a:r>
            <a:r>
              <a:rPr lang="en-US" altLang="zh-CN" sz="2400" b="1" dirty="0">
                <a:solidFill>
                  <a:srgbClr val="000000"/>
                </a:solidFill>
              </a:rPr>
              <a:t>PC</a:t>
            </a:r>
            <a:r>
              <a:rPr lang="zh-CN" altLang="en-US" sz="2400" b="1" dirty="0">
                <a:solidFill>
                  <a:srgbClr val="000000"/>
                </a:solidFill>
              </a:rPr>
              <a:t>，机箱更大用于扩展硬盘和电源。价廉，用作入门、工作组服务器。</a:t>
            </a:r>
            <a:endParaRPr lang="zh-CN" altLang="en-US" sz="2400" b="1" dirty="0">
              <a:solidFill>
                <a:srgbClr val="FFFFFF"/>
              </a:solidFill>
            </a:endParaRPr>
          </a:p>
          <a:p>
            <a:pPr lvl="1">
              <a:buClr>
                <a:schemeClr val="tx1"/>
              </a:buClr>
              <a:buFont typeface="Wingdings" panose="05000000000000000000" pitchFamily="2" charset="2"/>
              <a:buChar char="u"/>
              <a:defRPr/>
            </a:pPr>
            <a:r>
              <a:rPr lang="zh-CN" altLang="en-US" b="1" dirty="0">
                <a:solidFill>
                  <a:srgbClr val="000000"/>
                </a:solidFill>
              </a:rPr>
              <a:t>机柜式服务器：</a:t>
            </a:r>
            <a:r>
              <a:rPr lang="zh-CN" altLang="en-US" sz="2400" b="1" dirty="0">
                <a:solidFill>
                  <a:srgbClr val="000000"/>
                </a:solidFill>
              </a:rPr>
              <a:t>大、中型服务器。如银行、保险、证劵、大型网站等使用。</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328613" y="549275"/>
            <a:ext cx="8208962" cy="6119813"/>
          </a:xfrm>
        </p:spPr>
        <p:txBody>
          <a:bodyPr/>
          <a:lstStyle/>
          <a:p>
            <a:pPr>
              <a:lnSpc>
                <a:spcPct val="115000"/>
              </a:lnSpc>
              <a:buFont typeface="Wingdings" panose="05000000000000000000" pitchFamily="2" charset="2"/>
              <a:buNone/>
              <a:defRPr/>
            </a:pPr>
            <a:r>
              <a:rPr lang="zh-CN" altLang="en-US" b="1" dirty="0" smtClean="0">
                <a:solidFill>
                  <a:srgbClr val="000000"/>
                </a:solidFill>
              </a:rPr>
              <a:t>按是否通用</a:t>
            </a:r>
            <a:r>
              <a:rPr lang="zh-CN" altLang="en-US" b="1" dirty="0">
                <a:solidFill>
                  <a:srgbClr val="000000"/>
                </a:solidFill>
              </a:rPr>
              <a:t>开放分：</a:t>
            </a:r>
            <a:endParaRPr lang="zh-CN" altLang="en-US" b="1" dirty="0">
              <a:solidFill>
                <a:srgbClr val="FFFFFF"/>
              </a:solidFill>
            </a:endParaRPr>
          </a:p>
          <a:p>
            <a:pPr>
              <a:lnSpc>
                <a:spcPct val="115000"/>
              </a:lnSpc>
              <a:defRPr/>
            </a:pPr>
            <a:r>
              <a:rPr lang="zh-CN" altLang="en-US" sz="2800" b="1" dirty="0">
                <a:solidFill>
                  <a:srgbClr val="0000FF"/>
                </a:solidFill>
              </a:rPr>
              <a:t>通用开放系统：</a:t>
            </a:r>
            <a:r>
              <a:rPr lang="zh-CN" altLang="en-US" sz="2800" b="1" dirty="0">
                <a:solidFill>
                  <a:srgbClr val="000000"/>
                </a:solidFill>
              </a:rPr>
              <a:t>采用</a:t>
            </a:r>
            <a:r>
              <a:rPr lang="en-US" altLang="zh-CN" sz="2800" b="1" dirty="0">
                <a:solidFill>
                  <a:srgbClr val="000000"/>
                </a:solidFill>
              </a:rPr>
              <a:t>Intel</a:t>
            </a:r>
            <a:r>
              <a:rPr lang="zh-CN" altLang="en-US" sz="2800" b="1" dirty="0">
                <a:solidFill>
                  <a:srgbClr val="000000"/>
                </a:solidFill>
              </a:rPr>
              <a:t>及兼容的处理器芯片的服务器，又称</a:t>
            </a:r>
            <a:r>
              <a:rPr lang="en-US" altLang="zh-CN" sz="2800" b="1" dirty="0">
                <a:solidFill>
                  <a:srgbClr val="0033FF"/>
                </a:solidFill>
              </a:rPr>
              <a:t>IA32</a:t>
            </a:r>
            <a:r>
              <a:rPr lang="zh-CN" altLang="en-US" sz="2800" b="1" dirty="0">
                <a:solidFill>
                  <a:srgbClr val="0033FF"/>
                </a:solidFill>
              </a:rPr>
              <a:t>（</a:t>
            </a:r>
            <a:r>
              <a:rPr lang="en-US" altLang="zh-CN" sz="2800" b="1" dirty="0">
                <a:solidFill>
                  <a:srgbClr val="0033FF"/>
                </a:solidFill>
              </a:rPr>
              <a:t>Intel Architecture 32</a:t>
            </a:r>
            <a:r>
              <a:rPr lang="zh-CN" altLang="en-US" sz="2800" b="1" dirty="0">
                <a:solidFill>
                  <a:srgbClr val="0033FF"/>
                </a:solidFill>
              </a:rPr>
              <a:t>位总线结构）架构服务器</a:t>
            </a:r>
            <a:r>
              <a:rPr lang="zh-CN" altLang="en-US" sz="2800" b="1" dirty="0">
                <a:solidFill>
                  <a:srgbClr val="000000"/>
                </a:solidFill>
              </a:rPr>
              <a:t>。性价比高。</a:t>
            </a:r>
            <a:endParaRPr lang="zh-CN" altLang="en-US" sz="2800" b="1" dirty="0">
              <a:solidFill>
                <a:srgbClr val="FFFFFF"/>
              </a:solidFill>
            </a:endParaRPr>
          </a:p>
          <a:p>
            <a:pPr>
              <a:lnSpc>
                <a:spcPct val="115000"/>
              </a:lnSpc>
              <a:buFont typeface="Wingdings" panose="05000000000000000000" pitchFamily="2" charset="2"/>
              <a:buNone/>
              <a:defRPr/>
            </a:pPr>
            <a:r>
              <a:rPr lang="en-US" altLang="zh-CN" sz="2800" b="1" dirty="0">
                <a:solidFill>
                  <a:srgbClr val="000000"/>
                </a:solidFill>
              </a:rPr>
              <a:t>            IBM</a:t>
            </a:r>
            <a:r>
              <a:rPr lang="zh-CN" altLang="en-US" sz="2800" b="1" dirty="0">
                <a:solidFill>
                  <a:srgbClr val="000000"/>
                </a:solidFill>
              </a:rPr>
              <a:t>、</a:t>
            </a:r>
            <a:r>
              <a:rPr lang="en-US" altLang="zh-CN" sz="2800" b="1" dirty="0">
                <a:solidFill>
                  <a:srgbClr val="000000"/>
                </a:solidFill>
              </a:rPr>
              <a:t>HP</a:t>
            </a:r>
            <a:r>
              <a:rPr lang="zh-CN" altLang="en-US" sz="2800" b="1" dirty="0">
                <a:solidFill>
                  <a:srgbClr val="000000"/>
                </a:solidFill>
              </a:rPr>
              <a:t>、</a:t>
            </a:r>
            <a:r>
              <a:rPr lang="en-US" altLang="zh-CN" sz="2800" b="1" dirty="0">
                <a:solidFill>
                  <a:srgbClr val="000000"/>
                </a:solidFill>
              </a:rPr>
              <a:t>DELL</a:t>
            </a:r>
            <a:r>
              <a:rPr lang="zh-CN" altLang="en-US" sz="2800" b="1" dirty="0">
                <a:solidFill>
                  <a:srgbClr val="000000"/>
                </a:solidFill>
              </a:rPr>
              <a:t>、</a:t>
            </a:r>
            <a:r>
              <a:rPr lang="zh-CN" altLang="en-US" sz="2800" b="1" dirty="0" smtClean="0">
                <a:solidFill>
                  <a:srgbClr val="000000"/>
                </a:solidFill>
              </a:rPr>
              <a:t>联想等公司</a:t>
            </a:r>
            <a:r>
              <a:rPr lang="zh-CN" altLang="en-US" sz="2800" b="1" dirty="0">
                <a:solidFill>
                  <a:srgbClr val="000000"/>
                </a:solidFill>
              </a:rPr>
              <a:t>都生产</a:t>
            </a:r>
            <a:r>
              <a:rPr lang="en-US" altLang="zh-CN" sz="2800" b="1" dirty="0">
                <a:solidFill>
                  <a:srgbClr val="000000"/>
                </a:solidFill>
              </a:rPr>
              <a:t>IA</a:t>
            </a:r>
            <a:r>
              <a:rPr lang="zh-CN" altLang="en-US" sz="2800" b="1" dirty="0">
                <a:solidFill>
                  <a:srgbClr val="000000"/>
                </a:solidFill>
              </a:rPr>
              <a:t>架构服务器。如</a:t>
            </a:r>
            <a:r>
              <a:rPr lang="zh-CN" altLang="en-US" sz="2800" b="1" dirty="0" smtClean="0">
                <a:solidFill>
                  <a:srgbClr val="000000"/>
                </a:solidFill>
              </a:rPr>
              <a:t>，</a:t>
            </a:r>
            <a:r>
              <a:rPr lang="zh-CN" altLang="en-US" sz="2800" b="1" dirty="0">
                <a:solidFill>
                  <a:srgbClr val="000000"/>
                </a:solidFill>
              </a:rPr>
              <a:t>某联想服务器采用</a:t>
            </a:r>
            <a:r>
              <a:rPr lang="en-US" altLang="zh-CN" sz="2800" b="1" dirty="0">
                <a:solidFill>
                  <a:srgbClr val="000000"/>
                </a:solidFill>
              </a:rPr>
              <a:t>4</a:t>
            </a:r>
            <a:r>
              <a:rPr lang="zh-CN" altLang="en-US" sz="2800" b="1" dirty="0">
                <a:solidFill>
                  <a:srgbClr val="000000"/>
                </a:solidFill>
              </a:rPr>
              <a:t>核芯片</a:t>
            </a:r>
            <a:r>
              <a:rPr lang="en-US" altLang="zh-CN" sz="2800" b="1" dirty="0">
                <a:solidFill>
                  <a:srgbClr val="000000"/>
                </a:solidFill>
              </a:rPr>
              <a:t>Intel </a:t>
            </a:r>
            <a:r>
              <a:rPr lang="en-US" altLang="zh-CN" sz="2800" b="1" dirty="0">
                <a:solidFill>
                  <a:srgbClr val="000000"/>
                </a:solidFill>
                <a:effectLst/>
              </a:rPr>
              <a:t>Core i7-6700HQ</a:t>
            </a:r>
            <a:r>
              <a:rPr lang="zh-CN" altLang="en-US" sz="2800" b="1" dirty="0">
                <a:solidFill>
                  <a:srgbClr val="000000"/>
                </a:solidFill>
              </a:rPr>
              <a:t>作为多处理器， </a:t>
            </a:r>
            <a:r>
              <a:rPr lang="zh-CN" altLang="en-US" sz="2800" b="1" dirty="0" smtClean="0">
                <a:solidFill>
                  <a:srgbClr val="000000"/>
                </a:solidFill>
              </a:rPr>
              <a:t>操作系统</a:t>
            </a:r>
            <a:r>
              <a:rPr lang="zh-CN" altLang="en-US" sz="2800" b="1" dirty="0">
                <a:solidFill>
                  <a:srgbClr val="000000"/>
                </a:solidFill>
              </a:rPr>
              <a:t>主要采用</a:t>
            </a:r>
            <a:r>
              <a:rPr lang="en-US" altLang="zh-CN" sz="2800" b="1" dirty="0">
                <a:solidFill>
                  <a:srgbClr val="000000"/>
                </a:solidFill>
              </a:rPr>
              <a:t>windows </a:t>
            </a:r>
            <a:r>
              <a:rPr lang="zh-CN" altLang="en-US" sz="2800" b="1" dirty="0">
                <a:solidFill>
                  <a:srgbClr val="000000"/>
                </a:solidFill>
              </a:rPr>
              <a:t>，也可以支持现在流行的</a:t>
            </a:r>
            <a:r>
              <a:rPr lang="en-US" altLang="zh-CN" sz="2800" b="1" dirty="0" err="1">
                <a:solidFill>
                  <a:srgbClr val="000000"/>
                </a:solidFill>
              </a:rPr>
              <a:t>linux</a:t>
            </a:r>
            <a:r>
              <a:rPr lang="zh-CN" altLang="en-US" sz="2800" b="1" dirty="0">
                <a:solidFill>
                  <a:srgbClr val="000000"/>
                </a:solidFill>
              </a:rPr>
              <a:t>、</a:t>
            </a:r>
            <a:r>
              <a:rPr lang="en-US" altLang="zh-CN" sz="2800" b="1" dirty="0" err="1">
                <a:solidFill>
                  <a:srgbClr val="000000"/>
                </a:solidFill>
              </a:rPr>
              <a:t>sco</a:t>
            </a:r>
            <a:r>
              <a:rPr lang="en-US" altLang="zh-CN" sz="2800" b="1" dirty="0">
                <a:solidFill>
                  <a:srgbClr val="000000"/>
                </a:solidFill>
              </a:rPr>
              <a:t> </a:t>
            </a:r>
            <a:r>
              <a:rPr lang="en-US" altLang="zh-CN" sz="2800" b="1" dirty="0" err="1">
                <a:solidFill>
                  <a:srgbClr val="000000"/>
                </a:solidFill>
              </a:rPr>
              <a:t>unix</a:t>
            </a:r>
            <a:r>
              <a:rPr lang="zh-CN" altLang="en-US" sz="2800" b="1" dirty="0">
                <a:solidFill>
                  <a:srgbClr val="000000"/>
                </a:solidFill>
              </a:rPr>
              <a:t>、</a:t>
            </a:r>
            <a:r>
              <a:rPr lang="en-US" altLang="zh-CN" sz="2800" b="1" dirty="0" err="1">
                <a:solidFill>
                  <a:srgbClr val="000000"/>
                </a:solidFill>
              </a:rPr>
              <a:t>solaris</a:t>
            </a:r>
            <a:r>
              <a:rPr lang="en-US" altLang="zh-CN" sz="2800" b="1" dirty="0">
                <a:solidFill>
                  <a:srgbClr val="000000"/>
                </a:solidFill>
              </a:rPr>
              <a:t> for x86</a:t>
            </a:r>
            <a:r>
              <a:rPr lang="zh-CN" altLang="en-US" sz="2800" b="1" dirty="0">
                <a:solidFill>
                  <a:srgbClr val="000000"/>
                </a:solidFill>
              </a:rPr>
              <a:t>等</a:t>
            </a:r>
            <a:r>
              <a:rPr lang="en-US" altLang="zh-CN" sz="2800" b="1" dirty="0" err="1">
                <a:solidFill>
                  <a:srgbClr val="000000"/>
                </a:solidFill>
              </a:rPr>
              <a:t>unix</a:t>
            </a:r>
            <a:r>
              <a:rPr lang="zh-CN" altLang="en-US" sz="2800" b="1" dirty="0">
                <a:solidFill>
                  <a:srgbClr val="000000"/>
                </a:solidFill>
              </a:rPr>
              <a:t>操作系统。 </a:t>
            </a:r>
            <a:endParaRPr lang="zh-CN" altLang="en-US" sz="2800" b="1" dirty="0">
              <a:solidFill>
                <a:srgbClr val="000000"/>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body" idx="1"/>
          </p:nvPr>
        </p:nvSpPr>
        <p:spPr>
          <a:xfrm>
            <a:off x="323850" y="188913"/>
            <a:ext cx="8208963" cy="6336431"/>
          </a:xfrm>
        </p:spPr>
        <p:txBody>
          <a:bodyPr/>
          <a:lstStyle/>
          <a:p>
            <a:pPr>
              <a:lnSpc>
                <a:spcPct val="115000"/>
              </a:lnSpc>
              <a:defRPr/>
            </a:pPr>
            <a:r>
              <a:rPr lang="zh-CN" altLang="en-US" sz="2400" b="1" dirty="0">
                <a:solidFill>
                  <a:srgbClr val="0000FF"/>
                </a:solidFill>
              </a:rPr>
              <a:t>非开放系统：</a:t>
            </a:r>
            <a:r>
              <a:rPr lang="en-US" altLang="zh-CN" sz="2400" b="1" dirty="0">
                <a:solidFill>
                  <a:srgbClr val="000000"/>
                </a:solidFill>
              </a:rPr>
              <a:t>IBM</a:t>
            </a:r>
            <a:r>
              <a:rPr lang="zh-CN" altLang="en-US" sz="2400" b="1" dirty="0">
                <a:solidFill>
                  <a:srgbClr val="000000"/>
                </a:solidFill>
              </a:rPr>
              <a:t>、</a:t>
            </a:r>
            <a:r>
              <a:rPr lang="en-US" altLang="zh-CN" sz="2400" b="1" dirty="0">
                <a:solidFill>
                  <a:srgbClr val="000000"/>
                </a:solidFill>
              </a:rPr>
              <a:t>HP</a:t>
            </a:r>
            <a:r>
              <a:rPr lang="zh-CN" altLang="en-US" sz="2400" b="1" dirty="0" smtClean="0">
                <a:solidFill>
                  <a:srgbClr val="000000"/>
                </a:solidFill>
              </a:rPr>
              <a:t>、</a:t>
            </a:r>
            <a:r>
              <a:rPr lang="en-US" altLang="zh-CN" sz="2400" b="1" dirty="0" smtClean="0">
                <a:solidFill>
                  <a:srgbClr val="000000"/>
                </a:solidFill>
              </a:rPr>
              <a:t>SUN</a:t>
            </a:r>
            <a:r>
              <a:rPr lang="zh-CN" altLang="en-US" sz="2400" b="1" dirty="0" smtClean="0">
                <a:solidFill>
                  <a:srgbClr val="000000"/>
                </a:solidFill>
              </a:rPr>
              <a:t>、</a:t>
            </a:r>
            <a:r>
              <a:rPr lang="en-US" altLang="zh-CN" sz="2400" b="1" dirty="0" smtClean="0">
                <a:solidFill>
                  <a:srgbClr val="000000"/>
                </a:solidFill>
              </a:rPr>
              <a:t>Fujitsu</a:t>
            </a:r>
            <a:r>
              <a:rPr lang="zh-CN" altLang="en-US" sz="2400" b="1" dirty="0">
                <a:solidFill>
                  <a:srgbClr val="000000"/>
                </a:solidFill>
              </a:rPr>
              <a:t>等公司也生产</a:t>
            </a:r>
            <a:r>
              <a:rPr lang="zh-CN" altLang="en-US" sz="2400" b="1" dirty="0" smtClean="0">
                <a:solidFill>
                  <a:srgbClr val="000000"/>
                </a:solidFill>
              </a:rPr>
              <a:t>采用</a:t>
            </a:r>
            <a:r>
              <a:rPr lang="en-US" altLang="zh-CN" sz="2400" b="1" dirty="0" smtClean="0">
                <a:solidFill>
                  <a:srgbClr val="003FFF"/>
                </a:solidFill>
              </a:rPr>
              <a:t>RISC</a:t>
            </a:r>
            <a:r>
              <a:rPr lang="zh-CN" altLang="en-US" sz="2400" b="1" dirty="0" smtClean="0">
                <a:solidFill>
                  <a:srgbClr val="0033FF"/>
                </a:solidFill>
              </a:rPr>
              <a:t>处理器</a:t>
            </a:r>
            <a:r>
              <a:rPr lang="zh-CN" altLang="en-US" sz="2400" b="1" dirty="0">
                <a:solidFill>
                  <a:srgbClr val="0033FF"/>
                </a:solidFill>
              </a:rPr>
              <a:t>的服务器。</a:t>
            </a:r>
            <a:endParaRPr lang="zh-CN" altLang="en-US" sz="2400" b="1" dirty="0">
              <a:solidFill>
                <a:srgbClr val="FFCC00"/>
              </a:solidFill>
            </a:endParaRPr>
          </a:p>
          <a:p>
            <a:pPr>
              <a:lnSpc>
                <a:spcPct val="115000"/>
              </a:lnSpc>
              <a:buFont typeface="Wingdings" panose="05000000000000000000" pitchFamily="2" charset="2"/>
              <a:buNone/>
              <a:defRPr/>
            </a:pPr>
            <a:r>
              <a:rPr lang="en-US" altLang="zh-CN" sz="2400" b="1" dirty="0">
                <a:solidFill>
                  <a:srgbClr val="000000"/>
                </a:solidFill>
              </a:rPr>
              <a:t>    * </a:t>
            </a:r>
            <a:r>
              <a:rPr lang="zh-CN" altLang="en-US" sz="2400" b="1" dirty="0">
                <a:solidFill>
                  <a:srgbClr val="000000"/>
                </a:solidFill>
              </a:rPr>
              <a:t>处理器： </a:t>
            </a:r>
            <a:r>
              <a:rPr lang="en-US" altLang="zh-CN" sz="2400" b="1" dirty="0">
                <a:solidFill>
                  <a:srgbClr val="000000"/>
                </a:solidFill>
              </a:rPr>
              <a:t>IBM</a:t>
            </a:r>
            <a:r>
              <a:rPr lang="zh-CN" altLang="en-US" sz="2400" b="1" dirty="0">
                <a:solidFill>
                  <a:srgbClr val="000000"/>
                </a:solidFill>
              </a:rPr>
              <a:t>服务器基于</a:t>
            </a:r>
            <a:r>
              <a:rPr lang="en-US" altLang="zh-CN" sz="2400" b="1" dirty="0">
                <a:solidFill>
                  <a:srgbClr val="000000"/>
                </a:solidFill>
              </a:rPr>
              <a:t>Power </a:t>
            </a:r>
            <a:r>
              <a:rPr lang="zh-CN" altLang="en-US" sz="2400" b="1" dirty="0">
                <a:solidFill>
                  <a:srgbClr val="000000"/>
                </a:solidFill>
              </a:rPr>
              <a:t>系列处理器， </a:t>
            </a:r>
            <a:r>
              <a:rPr lang="en-US" altLang="zh-CN" sz="2400" b="1" dirty="0" smtClean="0">
                <a:solidFill>
                  <a:srgbClr val="000000"/>
                </a:solidFill>
              </a:rPr>
              <a:t>SUN</a:t>
            </a:r>
            <a:r>
              <a:rPr lang="zh-CN" altLang="en-US" sz="2400" b="1" dirty="0">
                <a:solidFill>
                  <a:srgbClr val="000000"/>
                </a:solidFill>
              </a:rPr>
              <a:t>、</a:t>
            </a:r>
            <a:r>
              <a:rPr lang="en-US" altLang="zh-CN" sz="2400" b="1" dirty="0">
                <a:solidFill>
                  <a:srgbClr val="000000"/>
                </a:solidFill>
              </a:rPr>
              <a:t>Fujitsu</a:t>
            </a:r>
            <a:r>
              <a:rPr lang="zh-CN" altLang="en-US" sz="2400" b="1" dirty="0">
                <a:solidFill>
                  <a:srgbClr val="000000"/>
                </a:solidFill>
              </a:rPr>
              <a:t>等公司的服务器基于</a:t>
            </a:r>
            <a:r>
              <a:rPr lang="en-US" altLang="zh-CN" sz="2400" b="1" dirty="0">
                <a:solidFill>
                  <a:srgbClr val="000000"/>
                </a:solidFill>
              </a:rPr>
              <a:t>SPARC</a:t>
            </a:r>
            <a:r>
              <a:rPr lang="zh-CN" altLang="en-US" sz="2400" b="1" dirty="0">
                <a:solidFill>
                  <a:srgbClr val="000000"/>
                </a:solidFill>
              </a:rPr>
              <a:t>结构；</a:t>
            </a:r>
            <a:r>
              <a:rPr lang="en-US" altLang="zh-CN" sz="2400" b="1" dirty="0">
                <a:solidFill>
                  <a:srgbClr val="000000"/>
                </a:solidFill>
              </a:rPr>
              <a:t>HP</a:t>
            </a:r>
            <a:r>
              <a:rPr lang="zh-CN" altLang="en-US" sz="2400" b="1" dirty="0">
                <a:solidFill>
                  <a:srgbClr val="000000"/>
                </a:solidFill>
              </a:rPr>
              <a:t>公司的则是基于</a:t>
            </a:r>
            <a:r>
              <a:rPr lang="en-US" altLang="zh-CN" sz="2400" b="1" dirty="0">
                <a:solidFill>
                  <a:srgbClr val="000000"/>
                </a:solidFill>
              </a:rPr>
              <a:t>PA-RISC</a:t>
            </a:r>
            <a:r>
              <a:rPr lang="zh-CN" altLang="en-US" sz="2400" b="1" dirty="0">
                <a:solidFill>
                  <a:srgbClr val="000000"/>
                </a:solidFill>
              </a:rPr>
              <a:t>结构；</a:t>
            </a:r>
            <a:r>
              <a:rPr lang="en-US" altLang="zh-CN" sz="2400" b="1" dirty="0">
                <a:solidFill>
                  <a:srgbClr val="000000"/>
                </a:solidFill>
              </a:rPr>
              <a:t>Compaq</a:t>
            </a:r>
            <a:r>
              <a:rPr lang="zh-CN" altLang="en-US" sz="2400" b="1" dirty="0">
                <a:solidFill>
                  <a:srgbClr val="000000"/>
                </a:solidFill>
              </a:rPr>
              <a:t>公司是</a:t>
            </a:r>
            <a:r>
              <a:rPr lang="en-US" altLang="zh-CN" sz="2400" b="1" dirty="0">
                <a:solidFill>
                  <a:srgbClr val="000000"/>
                </a:solidFill>
              </a:rPr>
              <a:t>ALPHA</a:t>
            </a:r>
            <a:r>
              <a:rPr lang="zh-CN" altLang="en-US" sz="2400" b="1" dirty="0">
                <a:solidFill>
                  <a:srgbClr val="000000"/>
                </a:solidFill>
              </a:rPr>
              <a:t>结构。</a:t>
            </a:r>
            <a:endParaRPr lang="zh-CN" altLang="en-US" sz="2400" b="1" dirty="0">
              <a:solidFill>
                <a:srgbClr val="FFFFFF"/>
              </a:solidFill>
            </a:endParaRPr>
          </a:p>
          <a:p>
            <a:pPr>
              <a:lnSpc>
                <a:spcPct val="115000"/>
              </a:lnSpc>
              <a:buFont typeface="Wingdings" panose="05000000000000000000" pitchFamily="2" charset="2"/>
              <a:buNone/>
              <a:defRPr/>
            </a:pPr>
            <a:r>
              <a:rPr lang="en-US" altLang="zh-CN" sz="2400" b="1" dirty="0">
                <a:solidFill>
                  <a:srgbClr val="000000"/>
                </a:solidFill>
              </a:rPr>
              <a:t>    * I/O</a:t>
            </a:r>
            <a:r>
              <a:rPr lang="zh-CN" altLang="en-US" sz="2400" b="1" dirty="0">
                <a:solidFill>
                  <a:srgbClr val="000000"/>
                </a:solidFill>
              </a:rPr>
              <a:t>总线也不相同：如</a:t>
            </a:r>
            <a:r>
              <a:rPr lang="en-US" altLang="zh-CN" sz="2400" b="1" dirty="0">
                <a:solidFill>
                  <a:srgbClr val="000000"/>
                </a:solidFill>
              </a:rPr>
              <a:t>Fujitsu</a:t>
            </a:r>
            <a:r>
              <a:rPr lang="zh-CN" altLang="en-US" sz="2400" b="1" dirty="0">
                <a:solidFill>
                  <a:srgbClr val="000000"/>
                </a:solidFill>
              </a:rPr>
              <a:t>是</a:t>
            </a:r>
            <a:r>
              <a:rPr lang="en-US" altLang="zh-CN" sz="2400" b="1" dirty="0">
                <a:solidFill>
                  <a:srgbClr val="000000"/>
                </a:solidFill>
              </a:rPr>
              <a:t>PCI</a:t>
            </a:r>
            <a:r>
              <a:rPr lang="zh-CN" altLang="en-US" sz="2400" b="1" dirty="0">
                <a:solidFill>
                  <a:srgbClr val="000000"/>
                </a:solidFill>
              </a:rPr>
              <a:t>，</a:t>
            </a:r>
            <a:r>
              <a:rPr lang="en-US" altLang="zh-CN" sz="2400" b="1" dirty="0">
                <a:solidFill>
                  <a:srgbClr val="000000"/>
                </a:solidFill>
              </a:rPr>
              <a:t>SUN</a:t>
            </a:r>
            <a:r>
              <a:rPr lang="zh-CN" altLang="en-US" sz="2400" b="1" dirty="0">
                <a:solidFill>
                  <a:srgbClr val="000000"/>
                </a:solidFill>
              </a:rPr>
              <a:t>是</a:t>
            </a:r>
            <a:r>
              <a:rPr lang="en-US" altLang="zh-CN" sz="2400" b="1" dirty="0" err="1">
                <a:solidFill>
                  <a:srgbClr val="000000"/>
                </a:solidFill>
              </a:rPr>
              <a:t>Sbus</a:t>
            </a:r>
            <a:r>
              <a:rPr lang="zh-CN" altLang="en-US" sz="2400" b="1" dirty="0">
                <a:solidFill>
                  <a:srgbClr val="000000"/>
                </a:solidFill>
              </a:rPr>
              <a:t>。这表明各公司服务器的插卡，如网卡、显示卡等可能也是专用的。</a:t>
            </a:r>
            <a:endParaRPr lang="zh-CN" altLang="en-US" sz="2400" b="1" dirty="0">
              <a:solidFill>
                <a:srgbClr val="FFFFFF"/>
              </a:solidFill>
            </a:endParaRPr>
          </a:p>
          <a:p>
            <a:pPr>
              <a:lnSpc>
                <a:spcPct val="115000"/>
              </a:lnSpc>
              <a:buFont typeface="Wingdings" panose="05000000000000000000" pitchFamily="2" charset="2"/>
              <a:buNone/>
              <a:defRPr/>
            </a:pPr>
            <a:r>
              <a:rPr lang="zh-CN" altLang="en-US" sz="2400" b="1" dirty="0">
                <a:solidFill>
                  <a:srgbClr val="000000"/>
                </a:solidFill>
              </a:rPr>
              <a:t>    * 操作系统一般是</a:t>
            </a:r>
            <a:r>
              <a:rPr lang="zh-CN" altLang="en-US" sz="2400" b="1" dirty="0" smtClean="0">
                <a:solidFill>
                  <a:srgbClr val="000000"/>
                </a:solidFill>
              </a:rPr>
              <a:t>基于</a:t>
            </a:r>
            <a:r>
              <a:rPr lang="en-US" altLang="zh-CN" sz="2400" b="1" dirty="0" smtClean="0">
                <a:solidFill>
                  <a:srgbClr val="000000"/>
                </a:solidFill>
              </a:rPr>
              <a:t>Unix</a:t>
            </a:r>
            <a:r>
              <a:rPr lang="zh-CN" altLang="en-US" sz="2400" b="1" dirty="0">
                <a:solidFill>
                  <a:srgbClr val="000000"/>
                </a:solidFill>
              </a:rPr>
              <a:t>的，</a:t>
            </a:r>
            <a:r>
              <a:rPr lang="zh-CN" altLang="en-US" sz="2400" b="1" dirty="0" smtClean="0">
                <a:solidFill>
                  <a:srgbClr val="000000"/>
                </a:solidFill>
              </a:rPr>
              <a:t>但版本</a:t>
            </a:r>
            <a:r>
              <a:rPr lang="zh-CN" altLang="en-US" sz="2400" b="1" dirty="0">
                <a:solidFill>
                  <a:srgbClr val="000000"/>
                </a:solidFill>
              </a:rPr>
              <a:t>却不同，如</a:t>
            </a:r>
            <a:r>
              <a:rPr lang="en-US" altLang="zh-CN" sz="2400" b="1" dirty="0">
                <a:solidFill>
                  <a:srgbClr val="000000"/>
                </a:solidFill>
              </a:rPr>
              <a:t>SUN</a:t>
            </a:r>
            <a:r>
              <a:rPr lang="zh-CN" altLang="en-US" sz="2400" b="1" dirty="0">
                <a:solidFill>
                  <a:srgbClr val="000000"/>
                </a:solidFill>
              </a:rPr>
              <a:t>、</a:t>
            </a:r>
            <a:r>
              <a:rPr lang="en-US" altLang="zh-CN" sz="2400" b="1" dirty="0">
                <a:solidFill>
                  <a:srgbClr val="000000"/>
                </a:solidFill>
              </a:rPr>
              <a:t>Fujitsu</a:t>
            </a:r>
            <a:r>
              <a:rPr lang="zh-CN" altLang="en-US" sz="2400" b="1" dirty="0">
                <a:solidFill>
                  <a:srgbClr val="000000"/>
                </a:solidFill>
              </a:rPr>
              <a:t>是用</a:t>
            </a:r>
            <a:r>
              <a:rPr lang="en-US" altLang="zh-CN" sz="2400" b="1" dirty="0">
                <a:solidFill>
                  <a:srgbClr val="000000"/>
                </a:solidFill>
              </a:rPr>
              <a:t>SUN </a:t>
            </a:r>
            <a:r>
              <a:rPr lang="en-US" altLang="zh-CN" sz="2400" b="1" dirty="0" smtClean="0">
                <a:solidFill>
                  <a:srgbClr val="000000"/>
                </a:solidFill>
              </a:rPr>
              <a:t>Solaris</a:t>
            </a:r>
            <a:r>
              <a:rPr lang="zh-CN" altLang="en-US" sz="2400" b="1" dirty="0">
                <a:solidFill>
                  <a:srgbClr val="000000"/>
                </a:solidFill>
              </a:rPr>
              <a:t>，</a:t>
            </a:r>
            <a:r>
              <a:rPr lang="en-US" altLang="zh-CN" sz="2400" b="1" dirty="0">
                <a:solidFill>
                  <a:srgbClr val="000000"/>
                </a:solidFill>
              </a:rPr>
              <a:t>HP</a:t>
            </a:r>
            <a:r>
              <a:rPr lang="zh-CN" altLang="en-US" sz="2400" b="1" dirty="0">
                <a:solidFill>
                  <a:srgbClr val="000000"/>
                </a:solidFill>
              </a:rPr>
              <a:t>是用</a:t>
            </a:r>
            <a:r>
              <a:rPr lang="en-US" altLang="zh-CN" sz="2400" b="1" dirty="0" smtClean="0">
                <a:solidFill>
                  <a:srgbClr val="000000"/>
                </a:solidFill>
              </a:rPr>
              <a:t>HP-Unix</a:t>
            </a:r>
            <a:r>
              <a:rPr lang="zh-CN" altLang="en-US" sz="2400" b="1" dirty="0">
                <a:solidFill>
                  <a:srgbClr val="000000"/>
                </a:solidFill>
              </a:rPr>
              <a:t>，</a:t>
            </a:r>
            <a:r>
              <a:rPr lang="en-US" altLang="zh-CN" sz="2400" b="1" dirty="0">
                <a:solidFill>
                  <a:srgbClr val="000000"/>
                </a:solidFill>
              </a:rPr>
              <a:t>IBM</a:t>
            </a:r>
            <a:r>
              <a:rPr lang="zh-CN" altLang="en-US" sz="2400" b="1" dirty="0" smtClean="0">
                <a:solidFill>
                  <a:srgbClr val="000000"/>
                </a:solidFill>
              </a:rPr>
              <a:t>是</a:t>
            </a:r>
            <a:r>
              <a:rPr lang="en-US" altLang="zh-CN" sz="2400" b="1" dirty="0" smtClean="0">
                <a:solidFill>
                  <a:srgbClr val="000000"/>
                </a:solidFill>
              </a:rPr>
              <a:t>Aix</a:t>
            </a:r>
            <a:r>
              <a:rPr lang="zh-CN" altLang="en-US" sz="2400" b="1" dirty="0">
                <a:solidFill>
                  <a:srgbClr val="000000"/>
                </a:solidFill>
              </a:rPr>
              <a:t>。</a:t>
            </a:r>
            <a:endParaRPr lang="zh-CN" altLang="en-US" sz="2400" b="1" dirty="0">
              <a:solidFill>
                <a:srgbClr val="FFFFFF"/>
              </a:solidFill>
            </a:endParaRPr>
          </a:p>
          <a:p>
            <a:pPr>
              <a:lnSpc>
                <a:spcPct val="115000"/>
              </a:lnSpc>
              <a:buFont typeface="Wingdings" panose="05000000000000000000" pitchFamily="2" charset="2"/>
              <a:buNone/>
              <a:defRPr/>
            </a:pPr>
            <a:r>
              <a:rPr lang="zh-CN" altLang="en-US" sz="2400" b="1" dirty="0">
                <a:solidFill>
                  <a:srgbClr val="000000"/>
                </a:solidFill>
              </a:rPr>
              <a:t>           所以</a:t>
            </a:r>
            <a:r>
              <a:rPr lang="zh-CN" altLang="en-US" sz="2400" b="1" dirty="0">
                <a:solidFill>
                  <a:srgbClr val="0033FF"/>
                </a:solidFill>
              </a:rPr>
              <a:t>这类服务器的结构是封闭的。</a:t>
            </a:r>
            <a:r>
              <a:rPr lang="zh-CN" altLang="en-US" sz="2400" b="1" dirty="0">
                <a:solidFill>
                  <a:srgbClr val="000000"/>
                </a:solidFill>
              </a:rPr>
              <a:t>然而，其</a:t>
            </a:r>
            <a:r>
              <a:rPr lang="zh-CN" altLang="en-US" sz="2400" b="1" dirty="0">
                <a:solidFill>
                  <a:srgbClr val="0033FF"/>
                </a:solidFill>
              </a:rPr>
              <a:t>高可靠性</a:t>
            </a:r>
            <a:r>
              <a:rPr lang="zh-CN" altLang="en-US" sz="2400" b="1" dirty="0">
                <a:solidFill>
                  <a:srgbClr val="000000"/>
                </a:solidFill>
              </a:rPr>
              <a:t>、</a:t>
            </a:r>
            <a:r>
              <a:rPr lang="zh-CN" altLang="en-US" sz="2400" b="1" dirty="0">
                <a:solidFill>
                  <a:srgbClr val="0033FF"/>
                </a:solidFill>
              </a:rPr>
              <a:t>高速的计算能力</a:t>
            </a:r>
            <a:r>
              <a:rPr lang="zh-CN" altLang="en-US" sz="2400" b="1" dirty="0">
                <a:solidFill>
                  <a:srgbClr val="000000"/>
                </a:solidFill>
              </a:rPr>
              <a:t>和采用</a:t>
            </a:r>
            <a:r>
              <a:rPr lang="en-US" altLang="zh-CN" sz="2400" b="1" dirty="0" err="1">
                <a:solidFill>
                  <a:srgbClr val="0033FF"/>
                </a:solidFill>
              </a:rPr>
              <a:t>unix</a:t>
            </a:r>
            <a:r>
              <a:rPr lang="zh-CN" altLang="en-US" sz="2400" b="1" dirty="0">
                <a:solidFill>
                  <a:srgbClr val="000000"/>
                </a:solidFill>
              </a:rPr>
              <a:t>操作系统的</a:t>
            </a:r>
            <a:r>
              <a:rPr lang="zh-CN" altLang="en-US" sz="2400" b="1" dirty="0">
                <a:solidFill>
                  <a:srgbClr val="0033FF"/>
                </a:solidFill>
              </a:rPr>
              <a:t>安全性</a:t>
            </a:r>
            <a:r>
              <a:rPr lang="zh-CN" altLang="en-US" sz="2400" b="1" dirty="0">
                <a:solidFill>
                  <a:srgbClr val="000000"/>
                </a:solidFill>
              </a:rPr>
              <a:t>，对金融保险等领域的用户仍有相当的吸引力，尽管价格是</a:t>
            </a:r>
            <a:r>
              <a:rPr lang="en-US" altLang="zh-CN" sz="2400" b="1" dirty="0">
                <a:solidFill>
                  <a:srgbClr val="000000"/>
                </a:solidFill>
              </a:rPr>
              <a:t>IA</a:t>
            </a:r>
            <a:r>
              <a:rPr lang="zh-CN" altLang="en-US" sz="2400" b="1" dirty="0">
                <a:solidFill>
                  <a:srgbClr val="000000"/>
                </a:solidFill>
              </a:rPr>
              <a:t>架构服务器的好几倍。 </a:t>
            </a:r>
            <a:endParaRPr lang="zh-CN" altLang="en-US" sz="2400" b="1" dirty="0">
              <a:solidFill>
                <a:srgbClr val="000000"/>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42938" y="428625"/>
            <a:ext cx="7993062" cy="766763"/>
          </a:xfrm>
          <a:prstGeom prst="rect">
            <a:avLst/>
          </a:prstGeom>
        </p:spPr>
        <p:txBody>
          <a:bodyPr/>
          <a:lstStyle/>
          <a:p>
            <a:pPr algn="ctr" eaLnBrk="1" hangingPunct="1">
              <a:defRPr/>
            </a:pPr>
            <a:r>
              <a:rPr lang="en-US" altLang="zh-CN" sz="4400" b="1" kern="0" dirty="0">
                <a:solidFill>
                  <a:srgbClr val="1A1A00"/>
                </a:solidFill>
                <a:latin typeface="+mj-lt"/>
                <a:ea typeface="+mj-ea"/>
                <a:cs typeface="+mj-cs"/>
              </a:rPr>
              <a:t> </a:t>
            </a:r>
            <a:r>
              <a:rPr lang="zh-CN" altLang="en-US" sz="4400" b="1" kern="0" dirty="0">
                <a:solidFill>
                  <a:srgbClr val="1A1A00"/>
                </a:solidFill>
                <a:latin typeface="+mj-lt"/>
                <a:ea typeface="+mj-ea"/>
                <a:cs typeface="+mj-cs"/>
              </a:rPr>
              <a:t>课程内容</a:t>
            </a:r>
            <a:r>
              <a:rPr lang="zh-CN" altLang="en-US" sz="3200" b="1" kern="0" dirty="0">
                <a:solidFill>
                  <a:srgbClr val="003FFF"/>
                </a:solidFill>
                <a:latin typeface="+mj-lt"/>
                <a:ea typeface="+mj-ea"/>
                <a:cs typeface="+mj-cs"/>
              </a:rPr>
              <a:t>（</a:t>
            </a:r>
            <a:r>
              <a:rPr lang="en-US" altLang="zh-CN" sz="3200" b="1" kern="0" dirty="0">
                <a:solidFill>
                  <a:srgbClr val="003FFF"/>
                </a:solidFill>
                <a:latin typeface="+mj-lt"/>
                <a:ea typeface="+mj-ea"/>
                <a:cs typeface="+mj-cs"/>
              </a:rPr>
              <a:t>32</a:t>
            </a:r>
            <a:r>
              <a:rPr lang="zh-CN" altLang="en-US" sz="3200" b="1" kern="0" dirty="0">
                <a:solidFill>
                  <a:srgbClr val="003FFF"/>
                </a:solidFill>
                <a:latin typeface="+mj-lt"/>
                <a:ea typeface="+mj-ea"/>
                <a:cs typeface="+mj-cs"/>
              </a:rPr>
              <a:t>学时）</a:t>
            </a:r>
            <a:endParaRPr lang="en-US" altLang="zh-CN" sz="3200" b="1" kern="0" dirty="0">
              <a:solidFill>
                <a:srgbClr val="003FFF"/>
              </a:solidFill>
              <a:latin typeface="+mj-lt"/>
              <a:ea typeface="+mj-ea"/>
              <a:cs typeface="+mj-cs"/>
            </a:endParaRPr>
          </a:p>
        </p:txBody>
      </p:sp>
      <p:sp>
        <p:nvSpPr>
          <p:cNvPr id="4" name="Rectangle 3"/>
          <p:cNvSpPr txBox="1">
            <a:spLocks noChangeArrowheads="1"/>
          </p:cNvSpPr>
          <p:nvPr/>
        </p:nvSpPr>
        <p:spPr>
          <a:xfrm>
            <a:off x="251520" y="1772816"/>
            <a:ext cx="8640960" cy="2016224"/>
          </a:xfrm>
          <a:prstGeom prst="rect">
            <a:avLst/>
          </a:prstGeom>
        </p:spPr>
        <p:txBody>
          <a:bodyPr/>
          <a:lstStyle/>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Chapter 1 Fundamentals of Quantitative Design and </a:t>
            </a:r>
            <a:r>
              <a:rPr lang="en-US" altLang="zh-CN" sz="1400" kern="0" dirty="0" smtClean="0">
                <a:solidFill>
                  <a:srgbClr val="0070C0"/>
                </a:solidFill>
              </a:rPr>
              <a:t>Analysis (page 1-71)</a:t>
            </a:r>
            <a:endParaRPr lang="en-US" altLang="zh-CN" sz="1400" kern="0" dirty="0">
              <a:solidFill>
                <a:srgbClr val="0070C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Chapter 2 Memory Hierarchy </a:t>
            </a:r>
            <a:r>
              <a:rPr lang="en-US" altLang="zh-CN" sz="1400" kern="0" dirty="0" smtClean="0">
                <a:solidFill>
                  <a:srgbClr val="0070C0"/>
                </a:solidFill>
              </a:rPr>
              <a:t>Design (page 72-147)</a:t>
            </a:r>
            <a:endParaRPr lang="en-US" altLang="zh-CN" sz="1400" kern="0" dirty="0">
              <a:solidFill>
                <a:srgbClr val="0070C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0000"/>
                </a:solidFill>
              </a:rPr>
              <a:t>Chapter 3 Instruction-Level Parallelism and Its </a:t>
            </a:r>
            <a:r>
              <a:rPr lang="en-US" altLang="zh-CN" sz="1400" kern="0" dirty="0" smtClean="0">
                <a:solidFill>
                  <a:srgbClr val="000000"/>
                </a:solidFill>
              </a:rPr>
              <a:t>Exploitation (page 148-261)</a:t>
            </a:r>
            <a:endParaRPr lang="en-US" altLang="zh-CN" sz="1400" kern="0" dirty="0">
              <a:solidFill>
                <a:srgbClr val="00000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0000"/>
                </a:solidFill>
              </a:rPr>
              <a:t>Chapter 4 Data-Level Parallelism in Vector, SIMD, and GPU </a:t>
            </a:r>
            <a:r>
              <a:rPr lang="en-US" altLang="zh-CN" sz="1400" kern="0" dirty="0" smtClean="0">
                <a:solidFill>
                  <a:srgbClr val="000000"/>
                </a:solidFill>
              </a:rPr>
              <a:t>Architectures (page 262-343)</a:t>
            </a:r>
            <a:endParaRPr lang="en-US" altLang="zh-CN" sz="1400" kern="0" dirty="0">
              <a:solidFill>
                <a:srgbClr val="00000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Chapter 5 Thread-Level </a:t>
            </a:r>
            <a:r>
              <a:rPr lang="en-US" altLang="zh-CN" sz="1400" kern="0" dirty="0" smtClean="0">
                <a:solidFill>
                  <a:srgbClr val="0070C0"/>
                </a:solidFill>
              </a:rPr>
              <a:t>Parallelism (section 5.1-5.3, page 344-378)</a:t>
            </a:r>
            <a:endParaRPr lang="en-US" altLang="zh-CN" sz="1400" kern="0" dirty="0">
              <a:solidFill>
                <a:srgbClr val="0070C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0000"/>
                </a:solidFill>
              </a:rPr>
              <a:t>Chapter 6 Warehouse-Scale Computers to Exploit Request-Level and Data-Level </a:t>
            </a:r>
            <a:r>
              <a:rPr lang="en-US" altLang="zh-CN" sz="1400" kern="0" dirty="0" smtClean="0">
                <a:solidFill>
                  <a:srgbClr val="000000"/>
                </a:solidFill>
              </a:rPr>
              <a:t>Parallelism (page 432-493)</a:t>
            </a:r>
            <a:endParaRPr lang="en-US" altLang="zh-CN" sz="1400" kern="0" dirty="0">
              <a:solidFill>
                <a:srgbClr val="00000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Appendix A Instruction Set </a:t>
            </a:r>
            <a:r>
              <a:rPr lang="en-US" altLang="zh-CN" sz="1400" kern="0" dirty="0" smtClean="0">
                <a:solidFill>
                  <a:srgbClr val="0070C0"/>
                </a:solidFill>
              </a:rPr>
              <a:t>Principles (page A1-A54)</a:t>
            </a:r>
            <a:endParaRPr lang="en-US" altLang="zh-CN" sz="1400" kern="0" dirty="0">
              <a:solidFill>
                <a:srgbClr val="0070C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Appendix B Review of Memory </a:t>
            </a:r>
            <a:r>
              <a:rPr lang="en-US" altLang="zh-CN" sz="1400" kern="0" dirty="0" smtClean="0">
                <a:solidFill>
                  <a:srgbClr val="0070C0"/>
                </a:solidFill>
              </a:rPr>
              <a:t>Hierarchy (page B1-B67)</a:t>
            </a:r>
            <a:endParaRPr lang="en-US" altLang="zh-CN" sz="1400" kern="0" dirty="0">
              <a:solidFill>
                <a:srgbClr val="0070C0"/>
              </a:solidFill>
            </a:endParaRPr>
          </a:p>
          <a:p>
            <a:pPr eaLnBrk="1" hangingPunct="1">
              <a:spcBef>
                <a:spcPts val="0"/>
              </a:spcBef>
              <a:buClr>
                <a:schemeClr val="hlink"/>
              </a:buClr>
              <a:buSzPct val="70000"/>
              <a:buFont typeface="Wingdings" panose="05000000000000000000" pitchFamily="2" charset="2"/>
              <a:buChar char="n"/>
              <a:defRPr/>
            </a:pPr>
            <a:r>
              <a:rPr lang="en-US" altLang="zh-CN" sz="1400" kern="0" dirty="0">
                <a:solidFill>
                  <a:srgbClr val="0070C0"/>
                </a:solidFill>
              </a:rPr>
              <a:t>Appendix C Pipelining: Basic and Intermediate </a:t>
            </a:r>
            <a:r>
              <a:rPr lang="en-US" altLang="zh-CN" sz="1400" kern="0" dirty="0" smtClean="0">
                <a:solidFill>
                  <a:srgbClr val="0070C0"/>
                </a:solidFill>
              </a:rPr>
              <a:t>Concepts (page C1-C88)</a:t>
            </a:r>
            <a:endParaRPr lang="en-US" altLang="zh-CN" sz="1400" b="1" kern="0" dirty="0">
              <a:solidFill>
                <a:srgbClr val="0070C0"/>
              </a:solidFill>
              <a:effectLst>
                <a:outerShdw blurRad="38100" dist="38100" dir="2700000" algn="tl">
                  <a:srgbClr val="000000"/>
                </a:outerShdw>
              </a:effectLst>
            </a:endParaRPr>
          </a:p>
        </p:txBody>
      </p:sp>
      <p:sp>
        <p:nvSpPr>
          <p:cNvPr id="6" name="Rectangle 3"/>
          <p:cNvSpPr txBox="1">
            <a:spLocks noChangeArrowheads="1"/>
          </p:cNvSpPr>
          <p:nvPr/>
        </p:nvSpPr>
        <p:spPr>
          <a:xfrm>
            <a:off x="251520" y="4077072"/>
            <a:ext cx="6984776" cy="1728192"/>
          </a:xfrm>
          <a:prstGeom prst="rect">
            <a:avLst/>
          </a:prstGeom>
        </p:spPr>
        <p:txBody>
          <a:bodyPr/>
          <a:lstStyle/>
          <a:p>
            <a:pPr eaLnBrk="1" hangingPunct="1">
              <a:spcBef>
                <a:spcPts val="0"/>
              </a:spcBef>
              <a:buClr>
                <a:schemeClr val="hlink"/>
              </a:buClr>
              <a:buSzPct val="70000"/>
              <a:buFont typeface="Wingdings" panose="05000000000000000000" pitchFamily="2" charset="2"/>
              <a:buChar char="n"/>
              <a:defRPr/>
            </a:pPr>
            <a:r>
              <a:rPr lang="zh-CN" altLang="en-US" sz="2000" b="1" kern="0" dirty="0" smtClean="0">
                <a:solidFill>
                  <a:srgbClr val="000000"/>
                </a:solidFill>
              </a:rPr>
              <a:t>第</a:t>
            </a:r>
            <a:r>
              <a:rPr lang="en-US" altLang="zh-CN" sz="2000" b="1" kern="0" dirty="0">
                <a:solidFill>
                  <a:srgbClr val="000000"/>
                </a:solidFill>
              </a:rPr>
              <a:t>1</a:t>
            </a:r>
            <a:r>
              <a:rPr lang="zh-CN" altLang="en-US" sz="2000" b="1" kern="0" dirty="0">
                <a:solidFill>
                  <a:srgbClr val="000000"/>
                </a:solidFill>
              </a:rPr>
              <a:t>章  量化设计与分析</a:t>
            </a:r>
            <a:r>
              <a:rPr lang="zh-CN" altLang="en-US" sz="2000" kern="0" dirty="0">
                <a:solidFill>
                  <a:srgbClr val="000000"/>
                </a:solidFill>
              </a:rPr>
              <a:t>基础（</a:t>
            </a:r>
            <a:r>
              <a:rPr lang="zh-CN" altLang="en-US" sz="2000" kern="0" dirty="0">
                <a:solidFill>
                  <a:srgbClr val="003FFF"/>
                </a:solidFill>
              </a:rPr>
              <a:t>教材</a:t>
            </a:r>
            <a:r>
              <a:rPr lang="zh-CN" altLang="en-US" sz="2000" kern="0" dirty="0" smtClean="0">
                <a:solidFill>
                  <a:srgbClr val="003FFF"/>
                </a:solidFill>
              </a:rPr>
              <a:t>第</a:t>
            </a:r>
            <a:r>
              <a:rPr lang="en-US" altLang="zh-CN" sz="2000" kern="0" dirty="0" smtClean="0">
                <a:solidFill>
                  <a:srgbClr val="003FFF"/>
                </a:solidFill>
              </a:rPr>
              <a:t>1</a:t>
            </a:r>
            <a:r>
              <a:rPr lang="zh-CN" altLang="en-US" sz="2000" kern="0" dirty="0" smtClean="0">
                <a:solidFill>
                  <a:srgbClr val="003FFF"/>
                </a:solidFill>
              </a:rPr>
              <a:t>章，</a:t>
            </a:r>
            <a:r>
              <a:rPr lang="en-US" altLang="zh-CN" sz="2000" kern="0" dirty="0" smtClean="0">
                <a:solidFill>
                  <a:srgbClr val="003FFF"/>
                </a:solidFill>
              </a:rPr>
              <a:t>6</a:t>
            </a:r>
            <a:r>
              <a:rPr lang="zh-CN" altLang="en-US" sz="2000" kern="0" dirty="0" smtClean="0">
                <a:solidFill>
                  <a:srgbClr val="003FFF"/>
                </a:solidFill>
              </a:rPr>
              <a:t>学时</a:t>
            </a:r>
            <a:r>
              <a:rPr lang="zh-CN" altLang="en-US" sz="2000" kern="0" dirty="0" smtClean="0">
                <a:solidFill>
                  <a:srgbClr val="000000"/>
                </a:solidFill>
              </a:rPr>
              <a:t>）</a:t>
            </a:r>
            <a:endParaRPr lang="en-US" altLang="zh-CN" sz="2000" b="1" kern="0" dirty="0" smtClean="0">
              <a:solidFill>
                <a:srgbClr val="000000"/>
              </a:solidFill>
            </a:endParaRPr>
          </a:p>
          <a:p>
            <a:pPr eaLnBrk="1" hangingPunct="1">
              <a:spcBef>
                <a:spcPts val="0"/>
              </a:spcBef>
              <a:buClr>
                <a:schemeClr val="hlink"/>
              </a:buClr>
              <a:buSzPct val="70000"/>
              <a:buFont typeface="Wingdings" panose="05000000000000000000" pitchFamily="2" charset="2"/>
              <a:buChar char="n"/>
              <a:defRPr/>
            </a:pPr>
            <a:r>
              <a:rPr lang="zh-CN" altLang="en-US" sz="2000" b="1" kern="0" dirty="0" smtClean="0">
                <a:solidFill>
                  <a:srgbClr val="000000"/>
                </a:solidFill>
              </a:rPr>
              <a:t>第</a:t>
            </a:r>
            <a:r>
              <a:rPr lang="en-US" altLang="zh-CN" sz="2000" b="1" kern="0" dirty="0" smtClean="0">
                <a:solidFill>
                  <a:srgbClr val="000000"/>
                </a:solidFill>
              </a:rPr>
              <a:t>2</a:t>
            </a:r>
            <a:r>
              <a:rPr lang="zh-CN" altLang="en-US" sz="2000" b="1" kern="0" dirty="0" smtClean="0">
                <a:solidFill>
                  <a:srgbClr val="000000"/>
                </a:solidFill>
              </a:rPr>
              <a:t>章  指令系统原理与实例</a:t>
            </a:r>
            <a:r>
              <a:rPr lang="zh-CN" altLang="en-US" sz="2000" kern="0" dirty="0" smtClean="0">
                <a:solidFill>
                  <a:srgbClr val="000000"/>
                </a:solidFill>
              </a:rPr>
              <a:t>（</a:t>
            </a:r>
            <a:r>
              <a:rPr lang="zh-CN" altLang="en-US" sz="2000" kern="0" dirty="0" smtClean="0">
                <a:solidFill>
                  <a:srgbClr val="003FFF"/>
                </a:solidFill>
              </a:rPr>
              <a:t>教材附录</a:t>
            </a:r>
            <a:r>
              <a:rPr lang="en-US" altLang="zh-CN" sz="2000" kern="0" dirty="0" smtClean="0">
                <a:solidFill>
                  <a:srgbClr val="003FFF"/>
                </a:solidFill>
              </a:rPr>
              <a:t>A</a:t>
            </a:r>
            <a:r>
              <a:rPr lang="zh-CN" altLang="en-US" sz="2000" kern="0" dirty="0" smtClean="0">
                <a:solidFill>
                  <a:srgbClr val="003FFF"/>
                </a:solidFill>
              </a:rPr>
              <a:t>，</a:t>
            </a:r>
            <a:r>
              <a:rPr lang="en-US" altLang="zh-CN" sz="2000" kern="0" dirty="0" smtClean="0">
                <a:solidFill>
                  <a:srgbClr val="003FFF"/>
                </a:solidFill>
              </a:rPr>
              <a:t>2</a:t>
            </a:r>
            <a:r>
              <a:rPr lang="zh-CN" altLang="en-US" sz="2000" kern="0" dirty="0" smtClean="0">
                <a:solidFill>
                  <a:srgbClr val="003FFF"/>
                </a:solidFill>
              </a:rPr>
              <a:t>学时</a:t>
            </a:r>
            <a:r>
              <a:rPr lang="zh-CN" altLang="en-US" sz="2000" kern="0" dirty="0" smtClean="0">
                <a:solidFill>
                  <a:srgbClr val="000000"/>
                </a:solidFill>
              </a:rPr>
              <a:t>）</a:t>
            </a:r>
            <a:endParaRPr lang="en-US" altLang="zh-CN" sz="2000" b="1" kern="0" dirty="0" smtClean="0">
              <a:solidFill>
                <a:srgbClr val="FFFFFF"/>
              </a:solidFill>
            </a:endParaRPr>
          </a:p>
          <a:p>
            <a:pPr eaLnBrk="1" hangingPunct="1">
              <a:spcBef>
                <a:spcPts val="0"/>
              </a:spcBef>
              <a:buClr>
                <a:schemeClr val="hlink"/>
              </a:buClr>
              <a:buSzPct val="70000"/>
              <a:buFont typeface="Wingdings" panose="05000000000000000000" pitchFamily="2" charset="2"/>
              <a:buChar char="n"/>
              <a:defRPr/>
            </a:pPr>
            <a:r>
              <a:rPr lang="zh-CN" altLang="en-US" sz="2000" b="1" kern="0" dirty="0" smtClean="0">
                <a:solidFill>
                  <a:srgbClr val="000000"/>
                </a:solidFill>
              </a:rPr>
              <a:t>第</a:t>
            </a:r>
            <a:r>
              <a:rPr lang="en-US" altLang="zh-CN" sz="2000" b="1" kern="0" dirty="0">
                <a:solidFill>
                  <a:srgbClr val="000000"/>
                </a:solidFill>
              </a:rPr>
              <a:t>3</a:t>
            </a:r>
            <a:r>
              <a:rPr lang="zh-CN" altLang="en-US" sz="2000" b="1" kern="0" dirty="0">
                <a:solidFill>
                  <a:srgbClr val="000000"/>
                </a:solidFill>
              </a:rPr>
              <a:t>章  </a:t>
            </a:r>
            <a:r>
              <a:rPr lang="zh-CN" altLang="en-US" sz="2000" kern="0" dirty="0" smtClean="0">
                <a:solidFill>
                  <a:srgbClr val="000000"/>
                </a:solidFill>
              </a:rPr>
              <a:t>流水线模型机（</a:t>
            </a:r>
            <a:r>
              <a:rPr lang="zh-CN" altLang="en-US" sz="2000" kern="0" dirty="0">
                <a:solidFill>
                  <a:srgbClr val="003FFF"/>
                </a:solidFill>
              </a:rPr>
              <a:t>教材</a:t>
            </a:r>
            <a:r>
              <a:rPr lang="zh-CN" altLang="en-US" sz="2000" kern="0" dirty="0" smtClean="0">
                <a:solidFill>
                  <a:srgbClr val="003FFF"/>
                </a:solidFill>
              </a:rPr>
              <a:t>附录</a:t>
            </a:r>
            <a:r>
              <a:rPr lang="en-US" altLang="zh-CN" sz="2000" kern="0" dirty="0" smtClean="0">
                <a:solidFill>
                  <a:srgbClr val="003FFF"/>
                </a:solidFill>
              </a:rPr>
              <a:t>C</a:t>
            </a:r>
            <a:r>
              <a:rPr lang="zh-CN" altLang="en-US" sz="2000" kern="0" dirty="0" smtClean="0">
                <a:solidFill>
                  <a:srgbClr val="003FFF"/>
                </a:solidFill>
              </a:rPr>
              <a:t>，</a:t>
            </a:r>
            <a:r>
              <a:rPr lang="en-US" altLang="zh-CN" sz="2000" kern="0" dirty="0" smtClean="0">
                <a:solidFill>
                  <a:srgbClr val="003FFF"/>
                </a:solidFill>
              </a:rPr>
              <a:t>14</a:t>
            </a:r>
            <a:r>
              <a:rPr lang="zh-CN" altLang="en-US" sz="2000" kern="0" dirty="0" smtClean="0">
                <a:solidFill>
                  <a:srgbClr val="003FFF"/>
                </a:solidFill>
              </a:rPr>
              <a:t>学时</a:t>
            </a:r>
            <a:r>
              <a:rPr lang="zh-CN" altLang="en-US" sz="2000" b="1" kern="0" dirty="0" smtClean="0">
                <a:solidFill>
                  <a:srgbClr val="000000"/>
                </a:solidFill>
              </a:rPr>
              <a:t>）</a:t>
            </a:r>
            <a:endParaRPr lang="en-US" altLang="zh-CN" sz="2000" b="1" kern="0" dirty="0">
              <a:solidFill>
                <a:srgbClr val="FFFFFF"/>
              </a:solidFill>
            </a:endParaRPr>
          </a:p>
          <a:p>
            <a:pPr eaLnBrk="1" hangingPunct="1">
              <a:spcBef>
                <a:spcPts val="0"/>
              </a:spcBef>
              <a:buClr>
                <a:schemeClr val="hlink"/>
              </a:buClr>
              <a:buSzPct val="70000"/>
              <a:buFont typeface="Wingdings" panose="05000000000000000000" pitchFamily="2" charset="2"/>
              <a:buChar char="n"/>
              <a:defRPr/>
            </a:pPr>
            <a:r>
              <a:rPr lang="zh-CN" altLang="en-US" sz="2000" b="1" kern="0" dirty="0" smtClean="0">
                <a:solidFill>
                  <a:srgbClr val="000000"/>
                </a:solidFill>
              </a:rPr>
              <a:t>第</a:t>
            </a:r>
            <a:r>
              <a:rPr lang="en-US" altLang="zh-CN" sz="2000" b="1" kern="0" dirty="0" smtClean="0">
                <a:solidFill>
                  <a:srgbClr val="000000"/>
                </a:solidFill>
              </a:rPr>
              <a:t>4</a:t>
            </a:r>
            <a:r>
              <a:rPr lang="zh-CN" altLang="en-US" sz="2000" kern="0" dirty="0" smtClean="0">
                <a:solidFill>
                  <a:srgbClr val="000000"/>
                </a:solidFill>
              </a:rPr>
              <a:t>章  存储器层次</a:t>
            </a:r>
            <a:r>
              <a:rPr lang="zh-CN" altLang="en-US" sz="2000" kern="0" dirty="0">
                <a:solidFill>
                  <a:srgbClr val="000000"/>
                </a:solidFill>
              </a:rPr>
              <a:t>结构设计（</a:t>
            </a:r>
            <a:r>
              <a:rPr lang="zh-CN" altLang="en-US" sz="2000" kern="0" dirty="0" smtClean="0">
                <a:solidFill>
                  <a:srgbClr val="003FFF"/>
                </a:solidFill>
              </a:rPr>
              <a:t>教材第</a:t>
            </a:r>
            <a:r>
              <a:rPr lang="en-US" altLang="zh-CN" sz="2000" kern="0" dirty="0" smtClean="0">
                <a:solidFill>
                  <a:srgbClr val="003FFF"/>
                </a:solidFill>
              </a:rPr>
              <a:t>2</a:t>
            </a:r>
            <a:r>
              <a:rPr lang="zh-CN" altLang="en-US" sz="2000" kern="0" dirty="0" smtClean="0">
                <a:solidFill>
                  <a:srgbClr val="003FFF"/>
                </a:solidFill>
              </a:rPr>
              <a:t>章和附录</a:t>
            </a:r>
            <a:r>
              <a:rPr lang="en-US" altLang="zh-CN" sz="2000" kern="0" dirty="0" smtClean="0">
                <a:solidFill>
                  <a:srgbClr val="003FFF"/>
                </a:solidFill>
              </a:rPr>
              <a:t>B</a:t>
            </a:r>
            <a:r>
              <a:rPr lang="zh-CN" altLang="en-US" sz="2000" kern="0" dirty="0" smtClean="0">
                <a:solidFill>
                  <a:srgbClr val="003FFF"/>
                </a:solidFill>
              </a:rPr>
              <a:t>，</a:t>
            </a:r>
            <a:r>
              <a:rPr lang="en-US" altLang="zh-CN" sz="2000" kern="0" dirty="0" smtClean="0">
                <a:solidFill>
                  <a:srgbClr val="003FFF"/>
                </a:solidFill>
              </a:rPr>
              <a:t>8</a:t>
            </a:r>
            <a:r>
              <a:rPr lang="zh-CN" altLang="en-US" sz="2000" kern="0" dirty="0" smtClean="0">
                <a:solidFill>
                  <a:srgbClr val="003FFF"/>
                </a:solidFill>
              </a:rPr>
              <a:t>学时</a:t>
            </a:r>
            <a:r>
              <a:rPr lang="zh-CN" altLang="en-US" sz="2000" kern="0" dirty="0" smtClean="0">
                <a:solidFill>
                  <a:srgbClr val="000000"/>
                </a:solidFill>
              </a:rPr>
              <a:t>）</a:t>
            </a:r>
            <a:endParaRPr lang="en-US" altLang="zh-CN" sz="2000" kern="0" dirty="0">
              <a:solidFill>
                <a:srgbClr val="FFFFFF"/>
              </a:solidFill>
            </a:endParaRPr>
          </a:p>
          <a:p>
            <a:pPr eaLnBrk="1" hangingPunct="1">
              <a:spcBef>
                <a:spcPts val="0"/>
              </a:spcBef>
              <a:buClr>
                <a:schemeClr val="hlink"/>
              </a:buClr>
              <a:buSzPct val="70000"/>
              <a:buFont typeface="Wingdings" panose="05000000000000000000" pitchFamily="2" charset="2"/>
              <a:buChar char="n"/>
              <a:defRPr/>
            </a:pPr>
            <a:r>
              <a:rPr lang="zh-CN" altLang="en-US" sz="2000" b="1" kern="0" dirty="0" smtClean="0">
                <a:solidFill>
                  <a:srgbClr val="000000"/>
                </a:solidFill>
              </a:rPr>
              <a:t>第</a:t>
            </a:r>
            <a:r>
              <a:rPr lang="en-US" altLang="zh-CN" sz="2000" b="1" kern="0" dirty="0" smtClean="0">
                <a:solidFill>
                  <a:srgbClr val="000000"/>
                </a:solidFill>
              </a:rPr>
              <a:t>5</a:t>
            </a:r>
            <a:r>
              <a:rPr lang="zh-CN" altLang="en-US" sz="2000" b="1" kern="0" dirty="0" smtClean="0">
                <a:solidFill>
                  <a:srgbClr val="000000"/>
                </a:solidFill>
              </a:rPr>
              <a:t>章  </a:t>
            </a:r>
            <a:r>
              <a:rPr lang="zh-CN" altLang="en-US" sz="2000" b="1" kern="0" dirty="0">
                <a:solidFill>
                  <a:srgbClr val="000000"/>
                </a:solidFill>
              </a:rPr>
              <a:t>多处理器和线程级并行（</a:t>
            </a:r>
            <a:r>
              <a:rPr lang="zh-CN" altLang="en-US" sz="2000" b="1" kern="0" dirty="0">
                <a:solidFill>
                  <a:srgbClr val="003FFF"/>
                </a:solidFill>
              </a:rPr>
              <a:t>教材第</a:t>
            </a:r>
            <a:r>
              <a:rPr lang="en-US" altLang="zh-CN" sz="2000" b="1" kern="0" dirty="0">
                <a:solidFill>
                  <a:srgbClr val="003FFF"/>
                </a:solidFill>
              </a:rPr>
              <a:t>5</a:t>
            </a:r>
            <a:r>
              <a:rPr lang="zh-CN" altLang="en-US" sz="2000" b="1" kern="0" dirty="0" smtClean="0">
                <a:solidFill>
                  <a:srgbClr val="003FFF"/>
                </a:solidFill>
              </a:rPr>
              <a:t>章的</a:t>
            </a:r>
            <a:r>
              <a:rPr lang="en-US" altLang="zh-CN" sz="2000" b="1" kern="0" dirty="0" smtClean="0">
                <a:solidFill>
                  <a:srgbClr val="003FFF"/>
                </a:solidFill>
              </a:rPr>
              <a:t>5.1-</a:t>
            </a:r>
            <a:r>
              <a:rPr lang="en-US" altLang="zh-CN" sz="2000" kern="0" dirty="0" smtClean="0">
                <a:solidFill>
                  <a:srgbClr val="003FFF"/>
                </a:solidFill>
              </a:rPr>
              <a:t>5.3</a:t>
            </a:r>
            <a:r>
              <a:rPr lang="zh-CN" altLang="en-US" sz="2000" b="1" kern="0" dirty="0" smtClean="0">
                <a:solidFill>
                  <a:srgbClr val="003FFF"/>
                </a:solidFill>
              </a:rPr>
              <a:t>，</a:t>
            </a:r>
            <a:r>
              <a:rPr lang="en-US" altLang="zh-CN" sz="2000" b="1" kern="0" dirty="0" smtClean="0">
                <a:solidFill>
                  <a:srgbClr val="003FFF"/>
                </a:solidFill>
              </a:rPr>
              <a:t>2</a:t>
            </a:r>
            <a:r>
              <a:rPr lang="zh-CN" altLang="en-US" sz="2000" b="1" kern="0" dirty="0" smtClean="0">
                <a:solidFill>
                  <a:srgbClr val="003FFF"/>
                </a:solidFill>
              </a:rPr>
              <a:t>学时</a:t>
            </a:r>
            <a:r>
              <a:rPr lang="zh-CN" altLang="en-US" sz="2000" b="1" kern="0" dirty="0" smtClean="0">
                <a:solidFill>
                  <a:srgbClr val="000000"/>
                </a:solidFill>
              </a:rPr>
              <a:t>）</a:t>
            </a:r>
            <a:endParaRPr lang="en-US" altLang="zh-CN" sz="2000" b="1" kern="0" dirty="0">
              <a:solidFill>
                <a:schemeClr val="tx2"/>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1A1A00"/>
                </a:solidFill>
              </a:rPr>
              <a:t>四、集群</a:t>
            </a:r>
            <a:r>
              <a:rPr lang="en-US" altLang="zh-CN" dirty="0" smtClean="0">
                <a:solidFill>
                  <a:srgbClr val="1A1A00"/>
                </a:solidFill>
              </a:rPr>
              <a:t>/</a:t>
            </a:r>
            <a:r>
              <a:rPr lang="zh-CN" altLang="en-US" dirty="0" smtClean="0">
                <a:solidFill>
                  <a:srgbClr val="1A1A00"/>
                </a:solidFill>
              </a:rPr>
              <a:t>仓库级计算机</a:t>
            </a:r>
            <a:endParaRPr lang="zh-CN" altLang="en-US" dirty="0">
              <a:solidFill>
                <a:srgbClr val="1A1A00"/>
              </a:solidFill>
            </a:endParaRPr>
          </a:p>
        </p:txBody>
      </p:sp>
      <p:sp>
        <p:nvSpPr>
          <p:cNvPr id="3" name="内容占位符 2"/>
          <p:cNvSpPr>
            <a:spLocks noGrp="1"/>
          </p:cNvSpPr>
          <p:nvPr>
            <p:ph idx="1"/>
          </p:nvPr>
        </p:nvSpPr>
        <p:spPr>
          <a:xfrm>
            <a:off x="0" y="1341438"/>
            <a:ext cx="9126538" cy="5111750"/>
          </a:xfrm>
        </p:spPr>
        <p:txBody>
          <a:bodyPr/>
          <a:lstStyle/>
          <a:p>
            <a:pPr>
              <a:defRPr/>
            </a:pPr>
            <a:r>
              <a:rPr lang="zh-CN" altLang="en-US" sz="2400" b="1" dirty="0" smtClean="0">
                <a:solidFill>
                  <a:srgbClr val="0000FF"/>
                </a:solidFill>
              </a:rPr>
              <a:t>集群计算机：</a:t>
            </a:r>
            <a:r>
              <a:rPr lang="zh-CN" altLang="en-US" sz="2400" b="1" dirty="0" smtClean="0">
                <a:solidFill>
                  <a:srgbClr val="000000"/>
                </a:solidFill>
              </a:rPr>
              <a:t>一组</a:t>
            </a:r>
            <a:r>
              <a:rPr lang="zh-CN" altLang="en-US" sz="2400" b="1" dirty="0" smtClean="0">
                <a:solidFill>
                  <a:srgbClr val="990000"/>
                </a:solidFill>
              </a:rPr>
              <a:t>桌面机</a:t>
            </a:r>
            <a:r>
              <a:rPr lang="zh-CN" altLang="en-US" sz="2400" b="1" dirty="0" smtClean="0">
                <a:solidFill>
                  <a:srgbClr val="000000"/>
                </a:solidFill>
              </a:rPr>
              <a:t>或</a:t>
            </a:r>
            <a:r>
              <a:rPr lang="zh-CN" altLang="en-US" sz="2400" b="1" dirty="0" smtClean="0">
                <a:solidFill>
                  <a:srgbClr val="990000"/>
                </a:solidFill>
              </a:rPr>
              <a:t>服务器</a:t>
            </a:r>
            <a:r>
              <a:rPr lang="zh-CN" altLang="en-US" sz="2400" b="1" dirty="0" smtClean="0">
                <a:solidFill>
                  <a:srgbClr val="000000"/>
                </a:solidFill>
              </a:rPr>
              <a:t>通过</a:t>
            </a:r>
            <a:r>
              <a:rPr lang="zh-CN" altLang="en-US" sz="2400" b="1" dirty="0" smtClean="0">
                <a:solidFill>
                  <a:srgbClr val="003FFF"/>
                </a:solidFill>
              </a:rPr>
              <a:t>局域网</a:t>
            </a:r>
            <a:r>
              <a:rPr lang="zh-CN" altLang="en-US" sz="2400" b="1" dirty="0" smtClean="0">
                <a:solidFill>
                  <a:srgbClr val="000000"/>
                </a:solidFill>
              </a:rPr>
              <a:t>连接，运行时像一个大型计算机系统。</a:t>
            </a:r>
            <a:endParaRPr lang="en-US" altLang="zh-CN" sz="2400" b="1" dirty="0" smtClean="0">
              <a:solidFill>
                <a:srgbClr val="FFFFFF"/>
              </a:solidFill>
            </a:endParaRPr>
          </a:p>
          <a:p>
            <a:pPr marL="0" indent="0">
              <a:buFont typeface="Wingdings" panose="05000000000000000000" pitchFamily="2" charset="2"/>
              <a:buNone/>
              <a:defRPr/>
            </a:pPr>
            <a:r>
              <a:rPr lang="en-US" altLang="zh-CN" sz="2400" b="1" dirty="0" smtClean="0">
                <a:solidFill>
                  <a:srgbClr val="000000"/>
                </a:solidFill>
              </a:rPr>
              <a:t>    </a:t>
            </a:r>
            <a:r>
              <a:rPr lang="zh-CN" altLang="en-US" sz="2400" b="1" dirty="0" smtClean="0">
                <a:solidFill>
                  <a:srgbClr val="000000"/>
                </a:solidFill>
              </a:rPr>
              <a:t>应用于在线销售、社交网络、视频分享等。</a:t>
            </a:r>
            <a:endParaRPr lang="en-US" altLang="zh-CN" sz="2400" b="1" dirty="0" smtClean="0">
              <a:solidFill>
                <a:srgbClr val="FFFFFF"/>
              </a:solidFill>
            </a:endParaRPr>
          </a:p>
          <a:p>
            <a:pPr marL="0" indent="0">
              <a:buFont typeface="Wingdings" panose="05000000000000000000" pitchFamily="2" charset="2"/>
              <a:buNone/>
              <a:defRPr/>
            </a:pPr>
            <a:r>
              <a:rPr lang="en-US" altLang="zh-CN" sz="2400" b="1" dirty="0" smtClean="0">
                <a:solidFill>
                  <a:srgbClr val="000000"/>
                </a:solidFill>
              </a:rPr>
              <a:t>   </a:t>
            </a:r>
            <a:r>
              <a:rPr lang="zh-CN" altLang="en-US" sz="2400" b="1" dirty="0" smtClean="0">
                <a:solidFill>
                  <a:srgbClr val="0000FF"/>
                </a:solidFill>
              </a:rPr>
              <a:t>关键问题：</a:t>
            </a:r>
            <a:r>
              <a:rPr lang="zh-CN" altLang="en-US" sz="2400" b="1" dirty="0" smtClean="0">
                <a:solidFill>
                  <a:srgbClr val="000000"/>
                </a:solidFill>
              </a:rPr>
              <a:t>性价比、吞吐量、可靠性</a:t>
            </a:r>
            <a:endParaRPr lang="en-US" altLang="zh-CN" sz="2400" b="1" dirty="0">
              <a:solidFill>
                <a:srgbClr val="FFFFFF"/>
              </a:solidFill>
            </a:endParaRPr>
          </a:p>
          <a:p>
            <a:pPr>
              <a:defRPr/>
            </a:pPr>
            <a:r>
              <a:rPr lang="zh-CN" altLang="en-US" sz="2400" b="1" dirty="0" smtClean="0">
                <a:solidFill>
                  <a:srgbClr val="0000FF"/>
                </a:solidFill>
              </a:rPr>
              <a:t>仓库级计算机：</a:t>
            </a:r>
            <a:r>
              <a:rPr lang="zh-CN" altLang="en-US" sz="2400" b="1" dirty="0" smtClean="0">
                <a:solidFill>
                  <a:srgbClr val="003FFF"/>
                </a:solidFill>
              </a:rPr>
              <a:t>最大规模的集群</a:t>
            </a:r>
            <a:r>
              <a:rPr lang="zh-CN" altLang="en-US" sz="2400" b="1" dirty="0" smtClean="0">
                <a:solidFill>
                  <a:srgbClr val="000000"/>
                </a:solidFill>
              </a:rPr>
              <a:t>。千</a:t>
            </a:r>
            <a:r>
              <a:rPr lang="en-US" altLang="zh-CN" sz="2400" b="1" dirty="0" smtClean="0">
                <a:solidFill>
                  <a:srgbClr val="000000"/>
                </a:solidFill>
              </a:rPr>
              <a:t>~</a:t>
            </a:r>
            <a:r>
              <a:rPr lang="zh-CN" altLang="en-US" sz="2400" b="1" dirty="0" smtClean="0">
                <a:solidFill>
                  <a:srgbClr val="000000"/>
                </a:solidFill>
              </a:rPr>
              <a:t>万台服务器。</a:t>
            </a:r>
            <a:endParaRPr lang="en-US" altLang="zh-CN" sz="2400" b="1" dirty="0" smtClean="0">
              <a:solidFill>
                <a:srgbClr val="FFFFFF"/>
              </a:solidFill>
            </a:endParaRPr>
          </a:p>
          <a:p>
            <a:pPr marL="0" indent="0">
              <a:buFont typeface="Wingdings" panose="05000000000000000000" pitchFamily="2" charset="2"/>
              <a:buNone/>
              <a:defRPr/>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应用于亚马逊、</a:t>
            </a:r>
            <a:r>
              <a:rPr lang="en-US" altLang="zh-CN" sz="2400" b="1" dirty="0" smtClean="0">
                <a:solidFill>
                  <a:srgbClr val="000000"/>
                </a:solidFill>
              </a:rPr>
              <a:t>Google</a:t>
            </a:r>
            <a:r>
              <a:rPr lang="zh-CN" altLang="en-US" sz="2400" b="1" dirty="0" smtClean="0">
                <a:solidFill>
                  <a:srgbClr val="000000"/>
                </a:solidFill>
              </a:rPr>
              <a:t>、淘宝等级别网站，可以提供云计算服务。</a:t>
            </a:r>
            <a:endParaRPr lang="en-US" altLang="zh-CN" sz="2400" b="1" dirty="0" smtClean="0">
              <a:solidFill>
                <a:srgbClr val="FFFFFF"/>
              </a:solidFill>
            </a:endParaRPr>
          </a:p>
          <a:p>
            <a:pPr marL="0" indent="0">
              <a:buFont typeface="Wingdings" panose="05000000000000000000" pitchFamily="2" charset="2"/>
              <a:buNone/>
              <a:defRPr/>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FF"/>
                </a:solidFill>
              </a:rPr>
              <a:t>特殊问题：</a:t>
            </a:r>
            <a:r>
              <a:rPr lang="zh-CN" altLang="en-US" sz="2400" b="1" dirty="0" smtClean="0">
                <a:solidFill>
                  <a:srgbClr val="000000"/>
                </a:solidFill>
              </a:rPr>
              <a:t>配电，制冷</a:t>
            </a:r>
            <a:endParaRPr lang="en-US" altLang="zh-CN" sz="2400" b="1" dirty="0" smtClean="0">
              <a:solidFill>
                <a:srgbClr val="FFFFFF"/>
              </a:solidFill>
            </a:endParaRPr>
          </a:p>
          <a:p>
            <a:pPr marL="0" indent="0">
              <a:buFont typeface="Wingdings" panose="05000000000000000000" pitchFamily="2" charset="2"/>
              <a:buNone/>
              <a:defRPr/>
            </a:pPr>
            <a:r>
              <a:rPr lang="zh-CN" altLang="en-US" sz="2400" b="1" dirty="0" smtClean="0">
                <a:solidFill>
                  <a:srgbClr val="000000"/>
                </a:solidFill>
              </a:rPr>
              <a:t>   例如：</a:t>
            </a:r>
            <a:r>
              <a:rPr lang="en-US" altLang="zh-CN" sz="2400" b="1" dirty="0" smtClean="0">
                <a:solidFill>
                  <a:srgbClr val="000000"/>
                </a:solidFill>
              </a:rPr>
              <a:t>46000</a:t>
            </a:r>
            <a:r>
              <a:rPr lang="zh-CN" altLang="en-US" sz="2400" b="1" dirty="0" smtClean="0">
                <a:solidFill>
                  <a:srgbClr val="000000"/>
                </a:solidFill>
              </a:rPr>
              <a:t>台服务器的仓库级计算机，</a:t>
            </a:r>
            <a:r>
              <a:rPr lang="en-US" altLang="zh-CN" sz="2400" b="1" dirty="0" smtClean="0">
                <a:solidFill>
                  <a:srgbClr val="000000"/>
                </a:solidFill>
              </a:rPr>
              <a:t>8</a:t>
            </a:r>
            <a:r>
              <a:rPr lang="zh-CN" altLang="en-US" sz="2400" b="1" dirty="0" smtClean="0">
                <a:solidFill>
                  <a:srgbClr val="000000"/>
                </a:solidFill>
              </a:rPr>
              <a:t>百万瓦，</a:t>
            </a:r>
            <a:endParaRPr lang="en-US" altLang="zh-CN" sz="2400" b="1" dirty="0" smtClean="0">
              <a:solidFill>
                <a:srgbClr val="FFFFFF"/>
              </a:solidFill>
            </a:endParaRPr>
          </a:p>
          <a:p>
            <a:pPr marL="0" indent="0">
              <a:buFont typeface="Wingdings" panose="05000000000000000000" pitchFamily="2" charset="2"/>
              <a:buNone/>
              <a:defRPr/>
            </a:pPr>
            <a:r>
              <a:rPr lang="en-US" altLang="zh-CN" sz="2400" b="1" dirty="0">
                <a:solidFill>
                  <a:srgbClr val="000000"/>
                </a:solidFill>
              </a:rPr>
              <a:t> </a:t>
            </a:r>
            <a:r>
              <a:rPr lang="en-US" altLang="zh-CN" sz="2400" b="1" dirty="0" smtClean="0">
                <a:solidFill>
                  <a:srgbClr val="000000"/>
                </a:solidFill>
              </a:rPr>
              <a:t>             1.67</a:t>
            </a:r>
            <a:r>
              <a:rPr lang="zh-CN" altLang="en-US" sz="2400" b="1" dirty="0" smtClean="0">
                <a:solidFill>
                  <a:srgbClr val="000000"/>
                </a:solidFill>
              </a:rPr>
              <a:t>亿美元。月电费</a:t>
            </a:r>
            <a:r>
              <a:rPr lang="en-US" altLang="zh-CN" sz="2400" b="1" dirty="0" smtClean="0">
                <a:solidFill>
                  <a:srgbClr val="000000"/>
                </a:solidFill>
              </a:rPr>
              <a:t> 47.5</a:t>
            </a:r>
            <a:r>
              <a:rPr lang="zh-CN" altLang="en-US" sz="2400" b="1" dirty="0" smtClean="0">
                <a:solidFill>
                  <a:srgbClr val="000000"/>
                </a:solidFill>
              </a:rPr>
              <a:t>万，保安费</a:t>
            </a:r>
            <a:r>
              <a:rPr lang="en-US" altLang="zh-CN" sz="2400" b="1" dirty="0" smtClean="0">
                <a:solidFill>
                  <a:srgbClr val="000000"/>
                </a:solidFill>
              </a:rPr>
              <a:t>8.5</a:t>
            </a:r>
            <a:r>
              <a:rPr lang="zh-CN" altLang="en-US" sz="2400" b="1" dirty="0" smtClean="0">
                <a:solidFill>
                  <a:srgbClr val="000000"/>
                </a:solidFill>
              </a:rPr>
              <a:t>万</a:t>
            </a:r>
            <a:endParaRPr lang="en-US" altLang="zh-CN" sz="2400" b="1" dirty="0">
              <a:solidFill>
                <a:srgbClr val="FFFFFF"/>
              </a:solidFill>
            </a:endParaRPr>
          </a:p>
          <a:p>
            <a:pPr marL="0" indent="0">
              <a:buFont typeface="Wingdings" panose="05000000000000000000" pitchFamily="2" charset="2"/>
              <a:buNone/>
              <a:defRPr/>
            </a:pPr>
            <a:endParaRPr lang="en-US" altLang="zh-CN" sz="2400" b="1" dirty="0" smtClean="0"/>
          </a:p>
        </p:txBody>
      </p:sp>
      <p:sp>
        <p:nvSpPr>
          <p:cNvPr id="51204" name="灯片编号占位符 3"/>
          <p:cNvSpPr>
            <a:spLocks noGrp="1"/>
          </p:cNvSpPr>
          <p:nvPr>
            <p:ph type="sldNum" sz="quarter" idx="4294967295"/>
          </p:nvPr>
        </p:nvSpPr>
        <p:spPr>
          <a:xfrm>
            <a:off x="6553200" y="624840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fld id="{2FAEFF40-E030-4FEF-B5AD-F973B1A5B82E}" type="slidenum">
              <a:rPr lang="zh-CN" altLang="en-US" sz="1200">
                <a:solidFill>
                  <a:srgbClr val="FFFFFF"/>
                </a:solidFill>
                <a:latin typeface="Arial" panose="020B0604020202020204" pitchFamily="34" charset="0"/>
              </a:rPr>
            </a:fld>
            <a:endParaRPr lang="en-US" altLang="zh-CN" sz="1200">
              <a:solidFill>
                <a:srgbClr val="FFFF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pPr eaLnBrk="1" hangingPunct="1">
              <a:defRPr/>
            </a:pPr>
            <a:r>
              <a:rPr lang="zh-CN" altLang="en-US" dirty="0">
                <a:solidFill>
                  <a:srgbClr val="1A1A00"/>
                </a:solidFill>
                <a:latin typeface="MyriadMM_565_600_" charset="0"/>
              </a:rPr>
              <a:t>五、嵌入式计算机</a:t>
            </a:r>
            <a:endParaRPr lang="zh-CN" altLang="en-US" dirty="0">
              <a:solidFill>
                <a:srgbClr val="1A1A00"/>
              </a:solidFill>
              <a:latin typeface="MyriadMM_565_600_" charset="0"/>
            </a:endParaRPr>
          </a:p>
        </p:txBody>
      </p:sp>
      <p:sp>
        <p:nvSpPr>
          <p:cNvPr id="76803" name="Rectangle 3"/>
          <p:cNvSpPr>
            <a:spLocks noGrp="1" noChangeArrowheads="1"/>
          </p:cNvSpPr>
          <p:nvPr>
            <p:ph type="body" idx="1"/>
          </p:nvPr>
        </p:nvSpPr>
        <p:spPr>
          <a:xfrm>
            <a:off x="107950" y="1341438"/>
            <a:ext cx="8589963" cy="5400675"/>
          </a:xfrm>
        </p:spPr>
        <p:txBody>
          <a:bodyPr/>
          <a:lstStyle/>
          <a:p>
            <a:pPr>
              <a:lnSpc>
                <a:spcPts val="3500"/>
              </a:lnSpc>
              <a:buFont typeface="Wingdings" panose="05000000000000000000" pitchFamily="2" charset="2"/>
              <a:buNone/>
              <a:defRPr/>
            </a:pPr>
            <a:r>
              <a:rPr lang="zh-CN" altLang="en-US" sz="2800" b="1" dirty="0">
                <a:solidFill>
                  <a:srgbClr val="000000"/>
                </a:solidFill>
              </a:rPr>
              <a:t>            </a:t>
            </a:r>
            <a:r>
              <a:rPr lang="zh-CN" altLang="en-US" sz="2800" b="1" dirty="0" smtClean="0">
                <a:solidFill>
                  <a:srgbClr val="000000"/>
                </a:solidFill>
              </a:rPr>
              <a:t>在路由器、微波炉、汽车等中，</a:t>
            </a:r>
            <a:r>
              <a:rPr lang="zh-CN" altLang="en-US" sz="2800" b="1" dirty="0">
                <a:solidFill>
                  <a:srgbClr val="000000"/>
                </a:solidFill>
              </a:rPr>
              <a:t>计算机作为应用产品的核心控制部件，隐藏在各种装置、设备和系统中，这样的计算机称为</a:t>
            </a:r>
            <a:r>
              <a:rPr lang="zh-CN" altLang="en-US" sz="2800" b="1" dirty="0">
                <a:solidFill>
                  <a:srgbClr val="0033FF"/>
                </a:solidFill>
              </a:rPr>
              <a:t>嵌入式计算机</a:t>
            </a:r>
            <a:r>
              <a:rPr lang="zh-CN" altLang="en-US" sz="2800" b="1" dirty="0">
                <a:solidFill>
                  <a:srgbClr val="000000"/>
                </a:solidFill>
              </a:rPr>
              <a:t>。</a:t>
            </a:r>
            <a:endParaRPr lang="zh-CN" altLang="en-US" sz="2800" b="1" dirty="0">
              <a:solidFill>
                <a:srgbClr val="FFFFFF"/>
              </a:solidFill>
            </a:endParaRPr>
          </a:p>
          <a:p>
            <a:pPr>
              <a:lnSpc>
                <a:spcPts val="3500"/>
              </a:lnSpc>
              <a:buFont typeface="Wingdings" panose="05000000000000000000" pitchFamily="2" charset="2"/>
              <a:buNone/>
              <a:defRPr/>
            </a:pPr>
            <a:r>
              <a:rPr lang="zh-CN" altLang="en-US" sz="2800" b="1" dirty="0">
                <a:solidFill>
                  <a:srgbClr val="000000"/>
                </a:solidFill>
              </a:rPr>
              <a:t>           </a:t>
            </a:r>
            <a:endParaRPr lang="zh-CN" altLang="en-US" sz="2800" b="1" dirty="0">
              <a:solidFill>
                <a:srgbClr val="FFFFFF"/>
              </a:solidFill>
            </a:endParaRPr>
          </a:p>
          <a:p>
            <a:pPr>
              <a:lnSpc>
                <a:spcPts val="3500"/>
              </a:lnSpc>
              <a:buFont typeface="Wingdings" panose="05000000000000000000" pitchFamily="2" charset="2"/>
              <a:buNone/>
              <a:defRPr/>
            </a:pPr>
            <a:r>
              <a:rPr lang="zh-CN" altLang="en-US" sz="2800" b="1" dirty="0">
                <a:solidFill>
                  <a:srgbClr val="000000"/>
                </a:solidFill>
              </a:rPr>
              <a:t>           嵌入式系统的</a:t>
            </a:r>
            <a:r>
              <a:rPr lang="zh-CN" altLang="en-US" sz="2800" b="1" dirty="0">
                <a:solidFill>
                  <a:srgbClr val="0000FF"/>
                </a:solidFill>
              </a:rPr>
              <a:t>硬件</a:t>
            </a:r>
            <a:r>
              <a:rPr lang="zh-CN" altLang="en-US" sz="2800" b="1" dirty="0" smtClean="0">
                <a:solidFill>
                  <a:srgbClr val="0000FF"/>
                </a:solidFill>
              </a:rPr>
              <a:t>部分：</a:t>
            </a:r>
            <a:r>
              <a:rPr lang="zh-CN" altLang="en-US" sz="2800" b="1" dirty="0" smtClean="0">
                <a:solidFill>
                  <a:srgbClr val="000000"/>
                </a:solidFill>
              </a:rPr>
              <a:t>嵌入</a:t>
            </a:r>
            <a:r>
              <a:rPr lang="zh-CN" altLang="en-US" sz="2800" b="1" dirty="0">
                <a:solidFill>
                  <a:srgbClr val="000000"/>
                </a:solidFill>
              </a:rPr>
              <a:t>式微处理器、存储器、I/O</a:t>
            </a:r>
            <a:r>
              <a:rPr lang="zh-CN" altLang="en-US" sz="2800" b="1" dirty="0" smtClean="0">
                <a:solidFill>
                  <a:srgbClr val="000000"/>
                </a:solidFill>
              </a:rPr>
              <a:t>接口、外设</a:t>
            </a:r>
            <a:r>
              <a:rPr lang="zh-CN" altLang="en-US" sz="2800" b="1" dirty="0">
                <a:solidFill>
                  <a:srgbClr val="000000"/>
                </a:solidFill>
              </a:rPr>
              <a:t>部件等</a:t>
            </a:r>
            <a:r>
              <a:rPr lang="zh-CN" altLang="en-US" sz="2800" b="1" dirty="0" smtClean="0">
                <a:solidFill>
                  <a:srgbClr val="000000"/>
                </a:solidFill>
              </a:rPr>
              <a:t>；</a:t>
            </a:r>
            <a:endParaRPr lang="en-US" altLang="zh-CN" sz="2800" b="1" dirty="0" smtClean="0">
              <a:solidFill>
                <a:srgbClr val="FFFFFF"/>
              </a:solidFill>
            </a:endParaRPr>
          </a:p>
          <a:p>
            <a:pPr>
              <a:lnSpc>
                <a:spcPts val="3500"/>
              </a:lnSpc>
              <a:buFont typeface="Wingdings" panose="05000000000000000000" pitchFamily="2" charset="2"/>
              <a:buNone/>
              <a:defRPr/>
            </a:pPr>
            <a:r>
              <a:rPr lang="en-US" altLang="zh-CN" sz="2800" b="1" dirty="0">
                <a:solidFill>
                  <a:srgbClr val="0000FF"/>
                </a:solidFill>
              </a:rPr>
              <a:t> </a:t>
            </a:r>
            <a:r>
              <a:rPr lang="en-US" altLang="zh-CN" sz="2800" b="1" dirty="0" smtClean="0">
                <a:solidFill>
                  <a:srgbClr val="0000FF"/>
                </a:solidFill>
              </a:rPr>
              <a:t>      </a:t>
            </a:r>
            <a:r>
              <a:rPr lang="zh-CN" altLang="en-US" sz="2800" b="1" dirty="0" smtClean="0">
                <a:solidFill>
                  <a:srgbClr val="0000FF"/>
                </a:solidFill>
              </a:rPr>
              <a:t>软件部分：</a:t>
            </a:r>
            <a:r>
              <a:rPr lang="zh-CN" altLang="en-US" sz="2800" b="1" dirty="0" smtClean="0">
                <a:solidFill>
                  <a:srgbClr val="000000"/>
                </a:solidFill>
              </a:rPr>
              <a:t>操作系统</a:t>
            </a:r>
            <a:r>
              <a:rPr lang="zh-CN" altLang="en-US" sz="2800" b="1" dirty="0">
                <a:solidFill>
                  <a:srgbClr val="000000"/>
                </a:solidFill>
              </a:rPr>
              <a:t>软件 ( 要求实时和多任务操作 ) </a:t>
            </a:r>
            <a:r>
              <a:rPr lang="zh-CN" altLang="en-US" sz="2800" b="1" dirty="0" smtClean="0">
                <a:solidFill>
                  <a:srgbClr val="000000"/>
                </a:solidFill>
              </a:rPr>
              <a:t>、应用软件</a:t>
            </a:r>
            <a:r>
              <a:rPr lang="zh-CN" altLang="en-US" sz="2800" b="1" dirty="0">
                <a:solidFill>
                  <a:srgbClr val="000000"/>
                </a:solidFill>
              </a:rPr>
              <a:t>。</a:t>
            </a:r>
            <a:endParaRPr lang="zh-CN" altLang="en-US" sz="2800" b="1" dirty="0">
              <a:solidFill>
                <a:srgbClr val="FFFFFF"/>
              </a:solidFill>
            </a:endParaRPr>
          </a:p>
          <a:p>
            <a:pPr>
              <a:buFont typeface="Wingdings" panose="05000000000000000000" pitchFamily="2" charset="2"/>
              <a:buNone/>
              <a:defRPr/>
            </a:pPr>
            <a:endParaRPr lang="zh-CN" altLang="en-US" sz="2800"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defRPr/>
            </a:pPr>
            <a:r>
              <a:rPr lang="zh-CN" altLang="en-US" dirty="0" smtClean="0">
                <a:solidFill>
                  <a:srgbClr val="1A1A00"/>
                </a:solidFill>
              </a:rPr>
              <a:t>嵌入式计算机</a:t>
            </a:r>
            <a:endParaRPr lang="en-US" altLang="zh-CN" dirty="0" smtClean="0">
              <a:solidFill>
                <a:srgbClr val="1A1A00"/>
              </a:solidFill>
            </a:endParaRPr>
          </a:p>
        </p:txBody>
      </p:sp>
      <p:sp>
        <p:nvSpPr>
          <p:cNvPr id="53251" name="Rectangle 3"/>
          <p:cNvSpPr>
            <a:spLocks noGrp="1" noChangeArrowheads="1"/>
          </p:cNvSpPr>
          <p:nvPr>
            <p:ph idx="1"/>
          </p:nvPr>
        </p:nvSpPr>
        <p:spPr>
          <a:xfrm>
            <a:off x="468313" y="1916113"/>
            <a:ext cx="8229600" cy="3773487"/>
          </a:xfrm>
        </p:spPr>
        <p:txBody>
          <a:bodyPr/>
          <a:lstStyle/>
          <a:p>
            <a:pPr eaLnBrk="1" hangingPunct="1"/>
            <a:r>
              <a:rPr lang="en-US" altLang="zh-CN" sz="2800" b="1" smtClean="0">
                <a:solidFill>
                  <a:srgbClr val="000000"/>
                </a:solidFill>
                <a:effectLst/>
                <a:latin typeface="Comic Sans MS" panose="030F0702030302020204" pitchFamily="66" charset="0"/>
              </a:rPr>
              <a:t>8-bit 16-bit 32-bit 64-bit</a:t>
            </a:r>
            <a:endParaRPr lang="en-US" altLang="zh-CN" sz="2800" b="1" smtClean="0">
              <a:solidFill>
                <a:srgbClr val="FFFFFF"/>
              </a:solidFill>
              <a:effectLst/>
              <a:latin typeface="Comic Sans MS" panose="030F0702030302020204" pitchFamily="66" charset="0"/>
            </a:endParaRPr>
          </a:p>
          <a:p>
            <a:pPr eaLnBrk="1" hangingPunct="1"/>
            <a:r>
              <a:rPr lang="zh-CN" altLang="en-US" sz="2800" b="1" smtClean="0">
                <a:solidFill>
                  <a:srgbClr val="0000FF"/>
                </a:solidFill>
                <a:effectLst/>
                <a:latin typeface="Comic Sans MS" panose="030F0702030302020204" pitchFamily="66" charset="0"/>
              </a:rPr>
              <a:t>实时</a:t>
            </a:r>
            <a:r>
              <a:rPr lang="zh-CN" altLang="en-US" sz="2800" b="1" smtClean="0">
                <a:solidFill>
                  <a:srgbClr val="000000"/>
                </a:solidFill>
                <a:effectLst/>
                <a:latin typeface="Comic Sans MS" panose="030F0702030302020204" pitchFamily="66" charset="0"/>
              </a:rPr>
              <a:t>性能</a:t>
            </a:r>
            <a:r>
              <a:rPr lang="en-US" altLang="zh-CN" sz="2800" b="1" smtClean="0">
                <a:solidFill>
                  <a:srgbClr val="000000"/>
                </a:solidFill>
                <a:effectLst/>
                <a:latin typeface="Comic Sans MS" panose="030F0702030302020204" pitchFamily="66" charset="0"/>
              </a:rPr>
              <a:t> (soft &amp; hard)</a:t>
            </a:r>
            <a:endParaRPr lang="en-US" altLang="zh-CN" sz="2800" b="1" smtClean="0">
              <a:solidFill>
                <a:srgbClr val="FFFFFF"/>
              </a:solidFill>
              <a:effectLst/>
              <a:latin typeface="Comic Sans MS" panose="030F0702030302020204" pitchFamily="66" charset="0"/>
            </a:endParaRPr>
          </a:p>
          <a:p>
            <a:pPr eaLnBrk="1" hangingPunct="1"/>
            <a:r>
              <a:rPr lang="zh-CN" altLang="en-US" sz="2800" b="1" smtClean="0">
                <a:solidFill>
                  <a:srgbClr val="000000"/>
                </a:solidFill>
                <a:effectLst/>
                <a:latin typeface="Comic Sans MS" panose="030F0702030302020204" pitchFamily="66" charset="0"/>
              </a:rPr>
              <a:t>严格的资源限制</a:t>
            </a:r>
            <a:endParaRPr lang="en-US" altLang="zh-CN" sz="2800" b="1" smtClean="0">
              <a:solidFill>
                <a:srgbClr val="FFFFFF"/>
              </a:solidFill>
              <a:effectLst/>
              <a:latin typeface="Comic Sans MS" panose="030F0702030302020204" pitchFamily="66" charset="0"/>
            </a:endParaRPr>
          </a:p>
          <a:p>
            <a:pPr lvl="1" eaLnBrk="1" hangingPunct="1"/>
            <a:r>
              <a:rPr lang="zh-CN" altLang="en-US" sz="2400" b="1" smtClean="0">
                <a:solidFill>
                  <a:srgbClr val="0000FF"/>
                </a:solidFill>
                <a:effectLst/>
                <a:latin typeface="Comic Sans MS" panose="030F0702030302020204" pitchFamily="66" charset="0"/>
              </a:rPr>
              <a:t>有限的存储空间</a:t>
            </a:r>
            <a:r>
              <a:rPr lang="en-US" altLang="zh-CN" sz="2400" b="1" smtClean="0">
                <a:solidFill>
                  <a:srgbClr val="0000FF"/>
                </a:solidFill>
                <a:effectLst/>
                <a:latin typeface="Comic Sans MS" panose="030F0702030302020204" pitchFamily="66" charset="0"/>
              </a:rPr>
              <a:t>, </a:t>
            </a:r>
            <a:r>
              <a:rPr lang="zh-CN" altLang="en-US" sz="2400" b="1" smtClean="0">
                <a:solidFill>
                  <a:srgbClr val="0000FF"/>
                </a:solidFill>
                <a:effectLst/>
                <a:latin typeface="Comic Sans MS" panose="030F0702030302020204" pitchFamily="66" charset="0"/>
              </a:rPr>
              <a:t>低功耗消费</a:t>
            </a:r>
            <a:r>
              <a:rPr lang="en-US" altLang="zh-CN" sz="2400" b="1" smtClean="0">
                <a:solidFill>
                  <a:srgbClr val="000000"/>
                </a:solidFill>
                <a:effectLst/>
                <a:latin typeface="Comic Sans MS" panose="030F0702030302020204" pitchFamily="66" charset="0"/>
              </a:rPr>
              <a:t>,... </a:t>
            </a:r>
            <a:endParaRPr lang="en-US" altLang="zh-CN" sz="2400" b="1" smtClean="0">
              <a:solidFill>
                <a:srgbClr val="FFFFFF"/>
              </a:solidFill>
              <a:effectLst/>
              <a:latin typeface="Comic Sans MS" panose="030F0702030302020204" pitchFamily="66" charset="0"/>
            </a:endParaRPr>
          </a:p>
          <a:p>
            <a:pPr eaLnBrk="1" hangingPunct="1"/>
            <a:r>
              <a:rPr lang="zh-CN" altLang="en-US" sz="2800" b="1" smtClean="0">
                <a:solidFill>
                  <a:srgbClr val="0000FF"/>
                </a:solidFill>
                <a:effectLst/>
                <a:latin typeface="Comic Sans MS" panose="030F0702030302020204" pitchFamily="66" charset="0"/>
              </a:rPr>
              <a:t>处理器核心</a:t>
            </a:r>
            <a:r>
              <a:rPr lang="zh-CN" altLang="en-US" sz="2800" b="1" smtClean="0">
                <a:solidFill>
                  <a:srgbClr val="000000"/>
                </a:solidFill>
                <a:effectLst/>
                <a:latin typeface="Comic Sans MS" panose="030F0702030302020204" pitchFamily="66" charset="0"/>
              </a:rPr>
              <a:t>与</a:t>
            </a:r>
            <a:r>
              <a:rPr lang="zh-CN" altLang="en-US" sz="2800" b="1" smtClean="0">
                <a:solidFill>
                  <a:srgbClr val="990000"/>
                </a:solidFill>
                <a:effectLst/>
                <a:latin typeface="Comic Sans MS" panose="030F0702030302020204" pitchFamily="66" charset="0"/>
              </a:rPr>
              <a:t>特定应用电路</a:t>
            </a:r>
            <a:r>
              <a:rPr lang="zh-CN" altLang="en-US" sz="2800" b="1" smtClean="0">
                <a:solidFill>
                  <a:srgbClr val="000000"/>
                </a:solidFill>
                <a:effectLst/>
                <a:latin typeface="Comic Sans MS" panose="030F0702030302020204" pitchFamily="66" charset="0"/>
              </a:rPr>
              <a:t>在一起使用</a:t>
            </a:r>
            <a:endParaRPr lang="en-US" altLang="zh-CN" sz="2800" b="1" smtClean="0">
              <a:solidFill>
                <a:srgbClr val="FFFFFF"/>
              </a:solidFill>
              <a:effectLst/>
              <a:latin typeface="Comic Sans MS" panose="030F0702030302020204" pitchFamily="66" charset="0"/>
            </a:endParaRPr>
          </a:p>
          <a:p>
            <a:pPr lvl="1" eaLnBrk="1" hangingPunct="1"/>
            <a:r>
              <a:rPr lang="en-US" altLang="zh-CN" sz="2400" b="1" smtClean="0">
                <a:solidFill>
                  <a:srgbClr val="000000"/>
                </a:solidFill>
                <a:effectLst/>
                <a:latin typeface="Comic Sans MS" panose="030F0702030302020204" pitchFamily="66" charset="0"/>
              </a:rPr>
              <a:t>DSP,  Digital TV</a:t>
            </a:r>
            <a:endParaRPr lang="en-US" altLang="zh-CN" sz="2400" b="1" smtClean="0">
              <a:solidFill>
                <a:srgbClr val="000000"/>
              </a:solidFill>
              <a:effectLst/>
              <a:latin typeface="Comic Sans MS" panose="030F0702030302020204" pitchFamily="66" charset="0"/>
            </a:endParaRPr>
          </a:p>
        </p:txBody>
      </p:sp>
      <p:sp>
        <p:nvSpPr>
          <p:cNvPr id="53252"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2504DAE7-D245-43AE-B7C3-1A01019672C2}"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1152525" y="458788"/>
            <a:ext cx="7667625" cy="738187"/>
          </a:xfrm>
        </p:spPr>
        <p:txBody>
          <a:bodyPr/>
          <a:lstStyle/>
          <a:p>
            <a:pPr eaLnBrk="1" hangingPunct="1">
              <a:defRPr/>
            </a:pPr>
            <a:r>
              <a:rPr lang="zh-CN" altLang="en-US" sz="4000" dirty="0" smtClean="0">
                <a:solidFill>
                  <a:srgbClr val="1A1A00"/>
                </a:solidFill>
              </a:rPr>
              <a:t>功耗与价格分布最广泛</a:t>
            </a:r>
            <a:endParaRPr lang="en-US" altLang="zh-CN" sz="4000" dirty="0" smtClean="0">
              <a:solidFill>
                <a:srgbClr val="1A1A00"/>
              </a:solidFill>
            </a:endParaRPr>
          </a:p>
        </p:txBody>
      </p:sp>
      <p:sp>
        <p:nvSpPr>
          <p:cNvPr id="31749" name="Rectangle 3"/>
          <p:cNvSpPr>
            <a:spLocks noGrp="1" noChangeArrowheads="1"/>
          </p:cNvSpPr>
          <p:nvPr>
            <p:ph idx="1"/>
          </p:nvPr>
        </p:nvSpPr>
        <p:spPr>
          <a:xfrm>
            <a:off x="144463" y="1676400"/>
            <a:ext cx="8964612" cy="4456113"/>
          </a:xfrm>
        </p:spPr>
        <p:txBody>
          <a:bodyPr/>
          <a:lstStyle/>
          <a:p>
            <a:pPr eaLnBrk="1" hangingPunct="1">
              <a:defRPr/>
            </a:pPr>
            <a:r>
              <a:rPr lang="en-US" altLang="zh-CN" dirty="0" smtClean="0">
                <a:solidFill>
                  <a:srgbClr val="000000"/>
                </a:solidFill>
              </a:rPr>
              <a:t>8-bit, 16bit microprocessor / one dime</a:t>
            </a:r>
            <a:r>
              <a:rPr lang="zh-CN" altLang="en-US" dirty="0" smtClean="0">
                <a:solidFill>
                  <a:srgbClr val="000000"/>
                </a:solidFill>
              </a:rPr>
              <a:t>（</a:t>
            </a:r>
            <a:r>
              <a:rPr lang="en-US" altLang="zh-CN" dirty="0" smtClean="0">
                <a:solidFill>
                  <a:srgbClr val="000000"/>
                </a:solidFill>
              </a:rPr>
              <a:t>10</a:t>
            </a:r>
            <a:r>
              <a:rPr lang="zh-CN" altLang="en-US" dirty="0" smtClean="0">
                <a:solidFill>
                  <a:srgbClr val="000000"/>
                </a:solidFill>
              </a:rPr>
              <a:t>美分）</a:t>
            </a:r>
            <a:endParaRPr lang="en-US" altLang="zh-CN" dirty="0" smtClean="0">
              <a:solidFill>
                <a:srgbClr val="FFFFFF"/>
              </a:solidFill>
            </a:endParaRPr>
          </a:p>
          <a:p>
            <a:pPr eaLnBrk="1" hangingPunct="1">
              <a:defRPr/>
            </a:pPr>
            <a:endParaRPr lang="en-US" altLang="zh-CN" dirty="0" smtClean="0">
              <a:solidFill>
                <a:srgbClr val="000000"/>
              </a:solidFill>
            </a:endParaRPr>
          </a:p>
          <a:p>
            <a:pPr eaLnBrk="1" hangingPunct="1">
              <a:defRPr/>
            </a:pPr>
            <a:r>
              <a:rPr lang="en-US" altLang="zh-CN" dirty="0" smtClean="0">
                <a:solidFill>
                  <a:srgbClr val="000000"/>
                </a:solidFill>
              </a:rPr>
              <a:t>32-bit 100M instructions per sec.  /5$</a:t>
            </a:r>
            <a:endParaRPr lang="en-US" altLang="zh-CN" dirty="0" smtClean="0">
              <a:solidFill>
                <a:srgbClr val="FFFFFF"/>
              </a:solidFill>
            </a:endParaRPr>
          </a:p>
          <a:p>
            <a:pPr eaLnBrk="1" hangingPunct="1">
              <a:defRPr/>
            </a:pPr>
            <a:endParaRPr lang="en-US" altLang="zh-CN" dirty="0" smtClean="0">
              <a:solidFill>
                <a:srgbClr val="000000"/>
              </a:solidFill>
            </a:endParaRPr>
          </a:p>
          <a:p>
            <a:pPr eaLnBrk="1" hangingPunct="1">
              <a:defRPr/>
            </a:pPr>
            <a:r>
              <a:rPr lang="en-US" altLang="zh-CN" dirty="0" smtClean="0">
                <a:solidFill>
                  <a:srgbClr val="000000"/>
                </a:solidFill>
              </a:rPr>
              <a:t>32-bit, 1 billion instr. per sec. / 100$</a:t>
            </a:r>
            <a:endParaRPr lang="en-US" altLang="zh-CN" dirty="0" smtClean="0">
              <a:solidFill>
                <a:srgbClr val="000000"/>
              </a:solidFill>
            </a:endParaRPr>
          </a:p>
        </p:txBody>
      </p:sp>
      <p:sp>
        <p:nvSpPr>
          <p:cNvPr id="55300"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EE24BB39-2FF4-4DDD-BF05-05C6AE87A570}"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1A1A00"/>
                </a:solidFill>
              </a:rPr>
              <a:t>嵌入式与非嵌入式的区别</a:t>
            </a:r>
            <a:endParaRPr lang="zh-CN" altLang="en-US" dirty="0">
              <a:solidFill>
                <a:srgbClr val="1A1A00"/>
              </a:solidFill>
            </a:endParaRPr>
          </a:p>
        </p:txBody>
      </p:sp>
      <p:sp>
        <p:nvSpPr>
          <p:cNvPr id="3" name="内容占位符 2"/>
          <p:cNvSpPr>
            <a:spLocks noGrp="1"/>
          </p:cNvSpPr>
          <p:nvPr>
            <p:ph idx="1"/>
          </p:nvPr>
        </p:nvSpPr>
        <p:spPr>
          <a:xfrm>
            <a:off x="396240" y="1686560"/>
            <a:ext cx="8229600" cy="4559300"/>
          </a:xfrm>
        </p:spPr>
        <p:txBody>
          <a:bodyPr/>
          <a:lstStyle/>
          <a:p>
            <a:pPr>
              <a:defRPr/>
            </a:pPr>
            <a:r>
              <a:rPr lang="zh-CN" altLang="en-US" b="1" dirty="0" smtClean="0">
                <a:solidFill>
                  <a:srgbClr val="0000FF"/>
                </a:solidFill>
              </a:rPr>
              <a:t>能否运行第三方软件。</a:t>
            </a:r>
            <a:endParaRPr lang="en-US" altLang="zh-CN" b="1" dirty="0" smtClean="0">
              <a:solidFill>
                <a:srgbClr val="FFFF00"/>
              </a:solidFill>
            </a:endParaRPr>
          </a:p>
          <a:p>
            <a:pPr>
              <a:defRPr/>
            </a:pPr>
            <a:endParaRPr lang="en-US" altLang="zh-CN" b="1" dirty="0">
              <a:solidFill>
                <a:srgbClr val="000000"/>
              </a:solidFill>
            </a:endParaRPr>
          </a:p>
          <a:p>
            <a:pPr marL="0" indent="0">
              <a:buFont typeface="Wingdings" panose="05000000000000000000" pitchFamily="2" charset="2"/>
              <a:buNone/>
              <a:defRPr/>
            </a:pPr>
            <a:r>
              <a:rPr lang="zh-CN" altLang="en-US" b="1" dirty="0" smtClean="0">
                <a:solidFill>
                  <a:srgbClr val="000000"/>
                </a:solidFill>
              </a:rPr>
              <a:t>例如：手机可以随时下载</a:t>
            </a:r>
            <a:r>
              <a:rPr lang="en-US" altLang="zh-CN" b="1" dirty="0" smtClean="0">
                <a:solidFill>
                  <a:srgbClr val="000000"/>
                </a:solidFill>
              </a:rPr>
              <a:t>APP</a:t>
            </a:r>
            <a:r>
              <a:rPr lang="zh-CN" altLang="en-US" b="1" dirty="0" smtClean="0">
                <a:solidFill>
                  <a:srgbClr val="000000"/>
                </a:solidFill>
              </a:rPr>
              <a:t>运行；</a:t>
            </a:r>
            <a:endParaRPr lang="en-US" altLang="zh-CN" b="1" dirty="0" smtClean="0">
              <a:solidFill>
                <a:srgbClr val="FFFFFF"/>
              </a:solidFill>
            </a:endParaRPr>
          </a:p>
          <a:p>
            <a:pPr marL="0" indent="0">
              <a:buFont typeface="Wingdings" panose="05000000000000000000" pitchFamily="2" charset="2"/>
              <a:buNone/>
              <a:defRPr/>
            </a:pPr>
            <a:r>
              <a:rPr lang="en-US" altLang="zh-CN" b="1" dirty="0">
                <a:solidFill>
                  <a:srgbClr val="000000"/>
                </a:solidFill>
              </a:rPr>
              <a:t> </a:t>
            </a:r>
            <a:r>
              <a:rPr lang="en-US" altLang="zh-CN" b="1" dirty="0" smtClean="0">
                <a:solidFill>
                  <a:srgbClr val="000000"/>
                </a:solidFill>
              </a:rPr>
              <a:t>          </a:t>
            </a:r>
            <a:r>
              <a:rPr lang="zh-CN" altLang="en-US" b="1" dirty="0" smtClean="0">
                <a:solidFill>
                  <a:srgbClr val="000000"/>
                </a:solidFill>
              </a:rPr>
              <a:t>路由器只能运行已经固化的软件。</a:t>
            </a:r>
            <a:endParaRPr lang="zh-CN" altLang="en-US" b="1" dirty="0">
              <a:solidFill>
                <a:srgbClr val="00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a:xfrm>
            <a:off x="396240" y="1650365"/>
            <a:ext cx="8531225" cy="4595495"/>
          </a:xfrm>
        </p:spPr>
        <p:txBody>
          <a:bodyPr/>
          <a:lstStyle/>
          <a:p>
            <a:pPr eaLnBrk="1" hangingPunct="1"/>
            <a:r>
              <a:rPr lang="zh-CN" altLang="en-US" b="1" smtClean="0">
                <a:solidFill>
                  <a:srgbClr val="000000"/>
                </a:solidFill>
                <a:effectLst/>
              </a:rPr>
              <a:t>我们需要为这样的计算机市场设计什么样的计算机？</a:t>
            </a:r>
            <a:endParaRPr lang="en-US" altLang="zh-CN" b="1" smtClean="0">
              <a:solidFill>
                <a:srgbClr val="FFFFFF"/>
              </a:solidFill>
              <a:effectLst/>
            </a:endParaRPr>
          </a:p>
          <a:p>
            <a:pPr eaLnBrk="1" hangingPunct="1"/>
            <a:endParaRPr lang="en-US" altLang="zh-CN" b="1" smtClean="0">
              <a:solidFill>
                <a:srgbClr val="000000"/>
              </a:solidFill>
              <a:effectLst/>
            </a:endParaRPr>
          </a:p>
          <a:p>
            <a:pPr eaLnBrk="1" hangingPunct="1"/>
            <a:r>
              <a:rPr lang="zh-CN" altLang="en-US" b="1" smtClean="0">
                <a:solidFill>
                  <a:srgbClr val="000000"/>
                </a:solidFill>
                <a:effectLst/>
              </a:rPr>
              <a:t>计算机系统结构设计者需要知道什么？</a:t>
            </a:r>
            <a:endParaRPr lang="en-US" altLang="zh-CN" b="1" smtClean="0">
              <a:solidFill>
                <a:srgbClr val="000000"/>
              </a:solidFill>
              <a:effectLst/>
            </a:endParaRPr>
          </a:p>
        </p:txBody>
      </p:sp>
      <p:sp>
        <p:nvSpPr>
          <p:cNvPr id="57347"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31D83071-88E0-4C5C-A7E4-7DCE0BAA0E9C}"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571500" y="285750"/>
            <a:ext cx="7993063" cy="7667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Q5</a:t>
            </a:r>
            <a:r>
              <a:rPr lang="en-US" altLang="zh-CN" dirty="0"/>
              <a:t>   </a:t>
            </a:r>
            <a:r>
              <a:rPr kumimoji="0" lang="zh-CN" altLang="en-US" sz="4400" b="1"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讨论题</a:t>
            </a:r>
            <a:endParaRPr kumimoji="0" lang="en-US" altLang="zh-CN" sz="4400" b="1"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7652" name="灯片编号占位符 1"/>
          <p:cNvSpPr txBox="1">
            <a:spLocks noGrp="1"/>
          </p:cNvSpPr>
          <p:nvPr>
            <p:ph type="sldNum" sz="quarter" idx="11"/>
          </p:nvPr>
        </p:nvSpPr>
        <p:spPr>
          <a:xfrm>
            <a:off x="6553200" y="6248400"/>
            <a:ext cx="2133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273685" y="1196340"/>
            <a:ext cx="8855710" cy="5310505"/>
          </a:xfrm>
          <a:prstGeom prst="rect">
            <a:avLst/>
          </a:prstGeom>
        </p:spPr>
        <p:txBody>
          <a:bodyPr wrap="square">
            <a:spAutoFit/>
          </a:bodyPr>
          <a:lstStyle/>
          <a:p>
            <a:pPr lvl="0" fontAlgn="base">
              <a:spcBef>
                <a:spcPct val="20000"/>
              </a:spcBef>
              <a:spcAft>
                <a:spcPct val="0"/>
              </a:spcAft>
              <a:buClr>
                <a:schemeClr val="folHlink"/>
              </a:buClr>
            </a:pPr>
            <a:r>
              <a:rPr lang="zh-CN" altLang="en-US" sz="2800" dirty="0">
                <a:solidFill>
                  <a:schemeClr val="tx1"/>
                </a:solidFill>
                <a:latin typeface="微软雅黑" panose="020B0503020204020204" charset="-122"/>
                <a:ea typeface="微软雅黑" panose="020B0503020204020204" charset="-122"/>
                <a:cs typeface="微软雅黑" panose="020B0503020204020204" charset="-122"/>
              </a:rPr>
              <a:t>你认为设计一款处理器，最关键的系统设计问题是什么？</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endParaRPr>
          </a:p>
          <a:p>
            <a:pPr marL="342900" lvl="0" indent="-342900" fontAlgn="base">
              <a:spcBef>
                <a:spcPct val="20000"/>
              </a:spcBef>
              <a:spcAft>
                <a:spcPct val="0"/>
              </a:spcAft>
              <a:buClr>
                <a:schemeClr val="folHlink"/>
              </a:buClr>
              <a:buFont typeface="Arial" panose="020B0604020202020204" pitchFamily="34" charset="0"/>
              <a:buChar char="•"/>
            </a:pP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几十年来，处理器的尺寸缩小到只有指甲那么大，主频却上升了上千倍。可以毫不夸张的说，</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处理器设计</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关系到整个计算机系统的性能，是计算机系统的最为重要的核心部件</a:t>
            </a:r>
            <a:endParaRPr lang="en-US" altLang="zh-CN" sz="2400" dirty="0">
              <a:solidFill>
                <a:srgbClr val="0070C0"/>
              </a:solidFill>
              <a:latin typeface="微软雅黑" panose="020B0503020204020204" charset="-122"/>
              <a:ea typeface="微软雅黑" panose="020B0503020204020204" charset="-122"/>
              <a:cs typeface="微软雅黑" panose="020B0503020204020204" charset="-122"/>
            </a:endParaRPr>
          </a:p>
          <a:p>
            <a:pPr marL="342900" lvl="0" indent="-342900" fontAlgn="base">
              <a:spcBef>
                <a:spcPct val="20000"/>
              </a:spcBef>
              <a:spcAft>
                <a:spcPct val="0"/>
              </a:spcAft>
              <a:buClr>
                <a:schemeClr val="folHlink"/>
              </a:buClr>
              <a:buFont typeface="Arial" panose="020B0604020202020204" pitchFamily="34" charset="0"/>
              <a:buChar char="•"/>
            </a:pP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传统意义上，处理器的设计是指令集设计（</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CISC</a:t>
            </a: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和</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RISC</a:t>
            </a: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），但在当今，还包括指令集以外的设计</a:t>
            </a:r>
            <a:endParaRPr lang="zh-CN" altLang="en-US" sz="2400" dirty="0">
              <a:solidFill>
                <a:srgbClr val="0070C0"/>
              </a:solidFill>
              <a:latin typeface="微软雅黑" panose="020B0503020204020204" charset="-122"/>
              <a:ea typeface="微软雅黑" panose="020B0503020204020204" charset="-122"/>
              <a:cs typeface="微软雅黑" panose="020B0503020204020204" charset="-122"/>
            </a:endParaRPr>
          </a:p>
          <a:p>
            <a:pPr marL="342900" lvl="0" indent="-342900" fontAlgn="base">
              <a:spcBef>
                <a:spcPct val="20000"/>
              </a:spcBef>
              <a:spcAft>
                <a:spcPct val="0"/>
              </a:spcAft>
              <a:buClr>
                <a:schemeClr val="folHlink"/>
              </a:buClr>
              <a:buFont typeface="Arial" panose="020B0604020202020204" pitchFamily="34" charset="0"/>
              <a:buChar char="•"/>
            </a:pP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个人电脑通用的体系结构：</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x86（Intel Pentium系列和AMD Athlon系列处理器</a:t>
            </a: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）和</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sym typeface="+mn-ea"/>
              </a:rPr>
              <a:t>MIPS</a:t>
            </a:r>
            <a:r>
              <a:rPr lang="zh-CN" altLang="en-US" sz="2400" dirty="0">
                <a:solidFill>
                  <a:srgbClr val="0070C0"/>
                </a:solidFill>
                <a:latin typeface="微软雅黑" panose="020B0503020204020204" charset="-122"/>
                <a:ea typeface="微软雅黑" panose="020B0503020204020204" charset="-122"/>
                <a:cs typeface="微软雅黑" panose="020B0503020204020204" charset="-122"/>
                <a:sym typeface="+mn-ea"/>
              </a:rPr>
              <a:t>（Godson系列处理器）</a:t>
            </a:r>
            <a:endParaRPr lang="en-US" altLang="zh-CN" sz="2400" dirty="0">
              <a:solidFill>
                <a:srgbClr val="0070C0"/>
              </a:solidFill>
              <a:latin typeface="微软雅黑" panose="020B0503020204020204" charset="-122"/>
              <a:ea typeface="微软雅黑" panose="020B0503020204020204" charset="-122"/>
              <a:cs typeface="微软雅黑" panose="020B0503020204020204" charset="-122"/>
            </a:endParaRPr>
          </a:p>
          <a:p>
            <a:pPr marL="342900" lvl="0" indent="-342900" fontAlgn="base">
              <a:spcBef>
                <a:spcPct val="20000"/>
              </a:spcBef>
              <a:spcAft>
                <a:spcPct val="0"/>
              </a:spcAft>
              <a:buClr>
                <a:schemeClr val="folHlink"/>
              </a:buClr>
              <a:buFont typeface="Arial" panose="020B0604020202020204" pitchFamily="34" charset="0"/>
              <a:buChar char="•"/>
            </a:pPr>
            <a:r>
              <a:rPr lang="en-US" altLang="zh-CN" sz="2400" dirty="0">
                <a:solidFill>
                  <a:srgbClr val="0070C0"/>
                </a:solidFill>
                <a:latin typeface="微软雅黑" panose="020B0503020204020204" charset="-122"/>
                <a:ea typeface="微软雅黑" panose="020B0503020204020204" charset="-122"/>
                <a:cs typeface="微软雅黑" panose="020B0503020204020204" charset="-122"/>
                <a:sym typeface="+mn-ea"/>
              </a:rPr>
              <a:t>嵌入式处理器以</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高性能、低价格和低功耗逐渐取代PC通用处理器</a:t>
            </a:r>
            <a:r>
              <a:rPr lang="zh-CN" altLang="en-US" sz="2400" dirty="0">
                <a:solidFill>
                  <a:srgbClr val="0070C0"/>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0070C0"/>
                </a:solidFill>
                <a:latin typeface="微软雅黑" panose="020B0503020204020204" charset="-122"/>
                <a:ea typeface="微软雅黑" panose="020B0503020204020204" charset="-122"/>
                <a:cs typeface="微软雅黑" panose="020B0503020204020204" charset="-122"/>
              </a:rPr>
              <a:t>典型的就是基于ARM（Advanced RISC Computer）指令集的诸多嵌入式处理器，例如Intel Xscale系列和三星2410系列处理器）</a:t>
            </a:r>
            <a:endParaRPr lang="en-US" altLang="zh-CN" sz="2400" dirty="0">
              <a:solidFill>
                <a:srgbClr val="0070C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a:solidFill>
                  <a:srgbClr val="331300"/>
                </a:solidFill>
                <a:latin typeface="Times New Roman" panose="02020603050405020304" pitchFamily="18" charset="0"/>
              </a:rPr>
              <a:t>         第</a:t>
            </a:r>
            <a:r>
              <a:rPr lang="en-US" altLang="zh-CN" sz="4000" b="1">
                <a:solidFill>
                  <a:srgbClr val="331300"/>
                </a:solidFill>
                <a:latin typeface="Times New Roman" panose="02020603050405020304" pitchFamily="18" charset="0"/>
              </a:rPr>
              <a:t>1</a:t>
            </a:r>
            <a:r>
              <a:rPr lang="zh-CN" altLang="en-US" sz="4000" b="1">
                <a:solidFill>
                  <a:srgbClr val="331300"/>
                </a:solidFill>
                <a:latin typeface="Times New Roman" panose="02020603050405020304" pitchFamily="18" charset="0"/>
              </a:rPr>
              <a:t>章  计算机设计基础</a:t>
            </a:r>
            <a:endParaRPr lang="zh-CN" altLang="en-US" sz="4000" b="1">
              <a:solidFill>
                <a:srgbClr val="331300"/>
              </a:solidFill>
              <a:latin typeface="Times New Roman" panose="02020603050405020304" pitchFamily="18" charset="0"/>
            </a:endParaRPr>
          </a:p>
        </p:txBody>
      </p:sp>
      <p:sp>
        <p:nvSpPr>
          <p:cNvPr id="11" name="Rectangle 3"/>
          <p:cNvSpPr txBox="1">
            <a:spLocks noChangeArrowheads="1"/>
          </p:cNvSpPr>
          <p:nvPr/>
        </p:nvSpPr>
        <p:spPr>
          <a:xfrm>
            <a:off x="250825" y="1268413"/>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  </a:t>
            </a:r>
            <a:r>
              <a:rPr lang="zh-CN" altLang="en-US" sz="2800" b="1" kern="0" dirty="0">
                <a:solidFill>
                  <a:srgbClr val="000000"/>
                </a:solidFill>
                <a:latin typeface="Comic Sans MS" panose="030F0702030302020204" pitchFamily="66" charset="0"/>
                <a:ea typeface="+mn-ea"/>
              </a:rPr>
              <a:t>引言</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1.3  </a:t>
            </a:r>
            <a:r>
              <a:rPr lang="zh-CN" altLang="en-US" sz="2800" b="1" kern="0" dirty="0">
                <a:solidFill>
                  <a:srgbClr val="003FFF"/>
                </a:solidFill>
                <a:latin typeface="Comic Sans MS" panose="030F0702030302020204" pitchFamily="66" charset="0"/>
                <a:ea typeface="+mn-ea"/>
              </a:rPr>
              <a:t>计算机系统结构定义和计算机的设计任务</a:t>
            </a:r>
            <a:endParaRPr lang="en-US" altLang="zh-CN" sz="2800" b="1" kern="0" dirty="0">
              <a:solidFill>
                <a:srgbClr val="FFC000"/>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rPr>
              <a:t>1.10  </a:t>
            </a:r>
            <a:r>
              <a:rPr lang="zh-CN" altLang="en-US" sz="2800" b="1" kern="0" dirty="0">
                <a:solidFill>
                  <a:srgbClr val="000000"/>
                </a:solidFill>
                <a:latin typeface="+mn-ea"/>
                <a:ea typeface="+mn-ea"/>
              </a:rPr>
              <a:t>综合：性能和性价比</a:t>
            </a:r>
            <a:endParaRPr lang="en-US" altLang="zh-CN" sz="2800" b="1" kern="0" dirty="0">
              <a:solidFill>
                <a:srgbClr val="000000"/>
              </a:solidFill>
              <a:latin typeface="+mn-ea"/>
              <a:ea typeface="+mn-ea"/>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a:xfrm>
            <a:off x="179388" y="2420938"/>
            <a:ext cx="8208962" cy="2144712"/>
          </a:xfrm>
        </p:spPr>
        <p:txBody>
          <a:bodyPr/>
          <a:lstStyle/>
          <a:p>
            <a:pPr eaLnBrk="1" hangingPunct="1">
              <a:lnSpc>
                <a:spcPct val="150000"/>
              </a:lnSpc>
            </a:pPr>
            <a:r>
              <a:rPr lang="zh-CN" altLang="en-US" sz="2800" b="1" dirty="0" smtClean="0">
                <a:solidFill>
                  <a:srgbClr val="000000"/>
                </a:solidFill>
                <a:effectLst/>
                <a:latin typeface="Comic Sans MS" panose="030F0702030302020204" pitchFamily="66" charset="0"/>
              </a:rPr>
              <a:t>计算机系统结构的初始定义？现在的定义？</a:t>
            </a:r>
            <a:endParaRPr lang="en-US" altLang="zh-CN" sz="2800" b="1" dirty="0" smtClean="0">
              <a:solidFill>
                <a:srgbClr val="FFFFFF"/>
              </a:solidFill>
              <a:effectLst/>
              <a:latin typeface="Comic Sans MS" panose="030F0702030302020204" pitchFamily="66" charset="0"/>
            </a:endParaRPr>
          </a:p>
          <a:p>
            <a:pPr eaLnBrk="1" hangingPunct="1">
              <a:lnSpc>
                <a:spcPct val="150000"/>
              </a:lnSpc>
            </a:pPr>
            <a:r>
              <a:rPr lang="zh-CN" altLang="en-US" sz="2800" b="1" dirty="0" smtClean="0">
                <a:solidFill>
                  <a:srgbClr val="000000"/>
                </a:solidFill>
                <a:effectLst/>
                <a:latin typeface="Comic Sans MS" panose="030F0702030302020204" pitchFamily="66" charset="0"/>
              </a:rPr>
              <a:t>现代计算机的大概设计过程？</a:t>
            </a:r>
            <a:endParaRPr lang="en-US" altLang="zh-CN" sz="2800" b="1" dirty="0" smtClean="0">
              <a:solidFill>
                <a:srgbClr val="000000"/>
              </a:solidFill>
              <a:effectLst/>
            </a:endParaRPr>
          </a:p>
        </p:txBody>
      </p:sp>
      <p:sp>
        <p:nvSpPr>
          <p:cNvPr id="7" name="Rectangle 2"/>
          <p:cNvSpPr txBox="1">
            <a:spLocks noChangeArrowheads="1"/>
          </p:cNvSpPr>
          <p:nvPr/>
        </p:nvSpPr>
        <p:spPr bwMode="auto">
          <a:xfrm>
            <a:off x="0" y="476250"/>
            <a:ext cx="9144000" cy="928688"/>
          </a:xfrm>
          <a:prstGeom prst="rect">
            <a:avLst/>
          </a:prstGeom>
          <a:noFill/>
          <a:ln w="9525">
            <a:noFill/>
            <a:miter lim="800000"/>
          </a:ln>
          <a:effectLst/>
        </p:spPr>
        <p:txBody>
          <a:bodyPr anchor="ctr"/>
          <a:lstStyle/>
          <a:p>
            <a:pPr algn="ctr" eaLnBrk="1" hangingPunct="1">
              <a:defRPr/>
            </a:pPr>
            <a:r>
              <a:rPr lang="en-US" altLang="zh-CN" sz="3200" b="1" kern="0" dirty="0">
                <a:solidFill>
                  <a:srgbClr val="1A1A00"/>
                </a:solidFill>
                <a:latin typeface="+mj-lt"/>
                <a:ea typeface="+mj-ea"/>
                <a:cs typeface="+mj-cs"/>
              </a:rPr>
              <a:t>1.3  </a:t>
            </a:r>
            <a:r>
              <a:rPr lang="zh-CN" altLang="en-US" sz="3200" b="1" kern="0" dirty="0">
                <a:solidFill>
                  <a:srgbClr val="1A1A00"/>
                </a:solidFill>
                <a:latin typeface="+mj-lt"/>
                <a:ea typeface="+mj-ea"/>
                <a:cs typeface="+mj-cs"/>
              </a:rPr>
              <a:t>计算机系统结构定义与计算机的设计任务</a:t>
            </a:r>
            <a:endParaRPr lang="en-US" altLang="zh-CN" sz="3200" b="1" kern="0" dirty="0">
              <a:solidFill>
                <a:srgbClr val="1A1A00"/>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500063" y="500063"/>
            <a:ext cx="8029575" cy="693737"/>
          </a:xfrm>
        </p:spPr>
        <p:txBody>
          <a:bodyPr/>
          <a:lstStyle/>
          <a:p>
            <a:pPr eaLnBrk="1" hangingPunct="1">
              <a:defRPr/>
            </a:pPr>
            <a:r>
              <a:rPr lang="zh-CN" altLang="en-US" sz="3200" dirty="0" smtClean="0">
                <a:solidFill>
                  <a:srgbClr val="1A1A00"/>
                </a:solidFill>
              </a:rPr>
              <a:t>计算机系统结构的</a:t>
            </a:r>
            <a:r>
              <a:rPr lang="zh-CN" altLang="en-US" sz="3200" dirty="0" smtClean="0">
                <a:solidFill>
                  <a:srgbClr val="003FFF"/>
                </a:solidFill>
              </a:rPr>
              <a:t>原始</a:t>
            </a:r>
            <a:r>
              <a:rPr lang="zh-CN" altLang="en-US" sz="3200" dirty="0" smtClean="0">
                <a:solidFill>
                  <a:srgbClr val="1A1A00"/>
                </a:solidFill>
              </a:rPr>
              <a:t>慨念</a:t>
            </a:r>
            <a:endParaRPr lang="en-US" altLang="zh-CN" sz="3200" dirty="0" smtClean="0">
              <a:solidFill>
                <a:srgbClr val="1A1A00"/>
              </a:solidFill>
            </a:endParaRPr>
          </a:p>
        </p:txBody>
      </p:sp>
      <p:sp>
        <p:nvSpPr>
          <p:cNvPr id="36869" name="Rectangle 3"/>
          <p:cNvSpPr>
            <a:spLocks noGrp="1" noChangeArrowheads="1"/>
          </p:cNvSpPr>
          <p:nvPr>
            <p:ph idx="1"/>
          </p:nvPr>
        </p:nvSpPr>
        <p:spPr>
          <a:xfrm>
            <a:off x="179388" y="1125538"/>
            <a:ext cx="8964612" cy="5588000"/>
          </a:xfrm>
        </p:spPr>
        <p:txBody>
          <a:bodyPr/>
          <a:lstStyle/>
          <a:p>
            <a:pPr eaLnBrk="1" hangingPunct="1">
              <a:lnSpc>
                <a:spcPct val="150000"/>
              </a:lnSpc>
              <a:buFont typeface="Wingdings" panose="05000000000000000000" pitchFamily="2" charset="2"/>
              <a:buNone/>
              <a:defRPr/>
            </a:pPr>
            <a:r>
              <a:rPr lang="en-US" altLang="zh-CN" i="1" dirty="0" smtClean="0">
                <a:solidFill>
                  <a:srgbClr val="000000"/>
                </a:solidFill>
                <a:latin typeface="Comic Sans MS" panose="030F0702030302020204" pitchFamily="66" charset="0"/>
              </a:rPr>
              <a:t>  </a:t>
            </a:r>
            <a:r>
              <a:rPr lang="zh-CN" altLang="en-US" b="1" dirty="0" smtClean="0">
                <a:solidFill>
                  <a:srgbClr val="000000"/>
                </a:solidFill>
                <a:effectLst/>
                <a:latin typeface="Comic Sans MS" panose="030F0702030302020204" pitchFamily="66" charset="0"/>
              </a:rPr>
              <a:t>由</a:t>
            </a:r>
            <a:r>
              <a:rPr lang="zh-CN" altLang="en-US" b="1" dirty="0" smtClean="0">
                <a:solidFill>
                  <a:srgbClr val="0000FF"/>
                </a:solidFill>
                <a:effectLst/>
                <a:latin typeface="Comic Sans MS" panose="030F0702030302020204" pitchFamily="66" charset="0"/>
              </a:rPr>
              <a:t>程序员（</a:t>
            </a:r>
            <a:r>
              <a:rPr lang="zh-CN" altLang="en-US" sz="2400" b="1" dirty="0" smtClean="0">
                <a:solidFill>
                  <a:srgbClr val="0000FF"/>
                </a:solidFill>
                <a:effectLst/>
                <a:latin typeface="Comic Sans MS" panose="030F0702030302020204" pitchFamily="66" charset="0"/>
              </a:rPr>
              <a:t>机器语言</a:t>
            </a:r>
            <a:r>
              <a:rPr lang="zh-CN" altLang="en-US" b="1" dirty="0" smtClean="0">
                <a:solidFill>
                  <a:srgbClr val="0000FF"/>
                </a:solidFill>
                <a:effectLst/>
                <a:latin typeface="Comic Sans MS" panose="030F0702030302020204" pitchFamily="66" charset="0"/>
              </a:rPr>
              <a:t>）</a:t>
            </a:r>
            <a:r>
              <a:rPr lang="zh-CN" altLang="en-US" b="1" dirty="0" smtClean="0">
                <a:solidFill>
                  <a:srgbClr val="000000"/>
                </a:solidFill>
                <a:effectLst/>
                <a:latin typeface="Comic Sans MS" panose="030F0702030302020204" pitchFamily="66" charset="0"/>
              </a:rPr>
              <a:t>看见的（计算机）系统属性，</a:t>
            </a:r>
            <a:r>
              <a:rPr lang="zh-CN" altLang="en-US" b="1" dirty="0" smtClean="0">
                <a:solidFill>
                  <a:srgbClr val="990000"/>
                </a:solidFill>
                <a:effectLst/>
                <a:latin typeface="Comic Sans MS" panose="030F0702030302020204" pitchFamily="66" charset="0"/>
              </a:rPr>
              <a:t>即慨念性结构和功能行为</a:t>
            </a:r>
            <a:r>
              <a:rPr lang="zh-CN" altLang="en-US" b="1" dirty="0" smtClean="0">
                <a:solidFill>
                  <a:srgbClr val="000000"/>
                </a:solidFill>
                <a:effectLst/>
                <a:latin typeface="Comic Sans MS" panose="030F0702030302020204" pitchFamily="66" charset="0"/>
              </a:rPr>
              <a:t>，以</a:t>
            </a:r>
            <a:r>
              <a:rPr lang="zh-CN" altLang="en-US" b="1" dirty="0" smtClean="0">
                <a:solidFill>
                  <a:srgbClr val="FF00FF"/>
                </a:solidFill>
                <a:effectLst/>
                <a:latin typeface="Comic Sans MS" panose="030F0702030302020204" pitchFamily="66" charset="0"/>
              </a:rPr>
              <a:t>区分</a:t>
            </a:r>
            <a:r>
              <a:rPr lang="zh-CN" altLang="en-US" b="1" dirty="0" smtClean="0">
                <a:solidFill>
                  <a:srgbClr val="000000"/>
                </a:solidFill>
                <a:effectLst/>
                <a:latin typeface="Comic Sans MS" panose="030F0702030302020204" pitchFamily="66" charset="0"/>
              </a:rPr>
              <a:t>数据流动和控制逻辑设计的</a:t>
            </a:r>
            <a:r>
              <a:rPr lang="zh-CN" altLang="en-US" b="1" dirty="0" smtClean="0">
                <a:solidFill>
                  <a:srgbClr val="FF00FF"/>
                </a:solidFill>
                <a:effectLst/>
                <a:latin typeface="Comic Sans MS" panose="030F0702030302020204" pitchFamily="66" charset="0"/>
              </a:rPr>
              <a:t>组成</a:t>
            </a:r>
            <a:r>
              <a:rPr lang="zh-CN" altLang="en-US" b="1" dirty="0" smtClean="0">
                <a:solidFill>
                  <a:srgbClr val="000000"/>
                </a:solidFill>
                <a:effectLst/>
                <a:latin typeface="Comic Sans MS" panose="030F0702030302020204" pitchFamily="66" charset="0"/>
              </a:rPr>
              <a:t>及</a:t>
            </a:r>
            <a:r>
              <a:rPr lang="zh-CN" altLang="en-US" b="1" dirty="0" smtClean="0">
                <a:solidFill>
                  <a:srgbClr val="FF00FF"/>
                </a:solidFill>
                <a:effectLst/>
                <a:latin typeface="Comic Sans MS" panose="030F0702030302020204" pitchFamily="66" charset="0"/>
              </a:rPr>
              <a:t>物理实现</a:t>
            </a:r>
            <a:r>
              <a:rPr lang="zh-CN" altLang="en-US" b="1" dirty="0" smtClean="0">
                <a:solidFill>
                  <a:srgbClr val="000000"/>
                </a:solidFill>
                <a:effectLst/>
                <a:latin typeface="Comic Sans MS" panose="030F0702030302020204" pitchFamily="66" charset="0"/>
              </a:rPr>
              <a:t>。</a:t>
            </a:r>
            <a:endParaRPr lang="en-US" altLang="zh-CN" b="1" dirty="0" smtClean="0">
              <a:solidFill>
                <a:srgbClr val="FFFFFF"/>
              </a:solidFill>
              <a:effectLst/>
              <a:latin typeface="Comic Sans MS" panose="030F0702030302020204" pitchFamily="66" charset="0"/>
            </a:endParaRPr>
          </a:p>
          <a:p>
            <a:pPr eaLnBrk="1" hangingPunct="1">
              <a:lnSpc>
                <a:spcPts val="3500"/>
              </a:lnSpc>
              <a:buFont typeface="Wingdings" panose="05000000000000000000" pitchFamily="2" charset="2"/>
              <a:buNone/>
              <a:defRPr/>
            </a:pPr>
            <a:r>
              <a:rPr lang="en-US" altLang="zh-CN" sz="2400" i="1" dirty="0" smtClean="0">
                <a:solidFill>
                  <a:srgbClr val="000000"/>
                </a:solidFill>
                <a:latin typeface="Comic Sans MS" panose="030F0702030302020204" pitchFamily="66" charset="0"/>
              </a:rPr>
              <a:t>The attributes of a [computing] system as seen by the </a:t>
            </a:r>
            <a:r>
              <a:rPr lang="en-US" altLang="zh-CN" sz="2400" i="1" dirty="0" smtClean="0">
                <a:solidFill>
                  <a:srgbClr val="0033FF"/>
                </a:solidFill>
                <a:latin typeface="Comic Sans MS" panose="030F0702030302020204" pitchFamily="66" charset="0"/>
              </a:rPr>
              <a:t>programmer</a:t>
            </a:r>
            <a:r>
              <a:rPr lang="en-US" altLang="zh-CN" sz="2400" i="1" dirty="0" smtClean="0">
                <a:solidFill>
                  <a:srgbClr val="000000"/>
                </a:solidFill>
                <a:latin typeface="Comic Sans MS" panose="030F0702030302020204" pitchFamily="66" charset="0"/>
              </a:rPr>
              <a:t>, i.e., </a:t>
            </a:r>
            <a:endParaRPr lang="en-US" altLang="zh-CN" sz="2400" i="1" dirty="0" smtClean="0">
              <a:solidFill>
                <a:srgbClr val="FFFFFF"/>
              </a:solidFill>
              <a:latin typeface="Comic Sans MS" panose="030F0702030302020204" pitchFamily="66" charset="0"/>
            </a:endParaRPr>
          </a:p>
          <a:p>
            <a:pPr eaLnBrk="1" hangingPunct="1">
              <a:lnSpc>
                <a:spcPts val="3500"/>
              </a:lnSpc>
              <a:buFont typeface="Wingdings" panose="05000000000000000000" pitchFamily="2" charset="2"/>
              <a:buNone/>
              <a:defRPr/>
            </a:pPr>
            <a:r>
              <a:rPr lang="en-US" altLang="zh-CN" sz="2400" i="1" dirty="0" smtClean="0">
                <a:solidFill>
                  <a:srgbClr val="000000"/>
                </a:solidFill>
                <a:latin typeface="Comic Sans MS" panose="030F0702030302020204" pitchFamily="66" charset="0"/>
              </a:rPr>
              <a:t>  the </a:t>
            </a:r>
            <a:r>
              <a:rPr lang="en-US" altLang="zh-CN" sz="2400" i="1" dirty="0" smtClean="0">
                <a:solidFill>
                  <a:srgbClr val="990000"/>
                </a:solidFill>
                <a:latin typeface="Comic Sans MS" panose="030F0702030302020204" pitchFamily="66" charset="0"/>
              </a:rPr>
              <a:t>conceptual structure and functional behavior</a:t>
            </a:r>
            <a:r>
              <a:rPr lang="en-US" altLang="zh-CN" sz="2400" i="1" dirty="0" smtClean="0">
                <a:solidFill>
                  <a:srgbClr val="000000"/>
                </a:solidFill>
                <a:latin typeface="Comic Sans MS" panose="030F0702030302020204" pitchFamily="66" charset="0"/>
              </a:rPr>
              <a:t>, as </a:t>
            </a:r>
            <a:r>
              <a:rPr lang="en-US" altLang="zh-CN" sz="2400" i="1" dirty="0" smtClean="0">
                <a:solidFill>
                  <a:srgbClr val="FF00FF"/>
                </a:solidFill>
                <a:latin typeface="Comic Sans MS" panose="030F0702030302020204" pitchFamily="66" charset="0"/>
              </a:rPr>
              <a:t>distinct </a:t>
            </a:r>
            <a:r>
              <a:rPr lang="en-US" altLang="zh-CN" sz="2400" i="1" dirty="0" smtClean="0">
                <a:solidFill>
                  <a:srgbClr val="000000"/>
                </a:solidFill>
                <a:latin typeface="Comic Sans MS" panose="030F0702030302020204" pitchFamily="66" charset="0"/>
              </a:rPr>
              <a:t>from the </a:t>
            </a:r>
            <a:r>
              <a:rPr lang="en-US" altLang="zh-CN" sz="2400" i="1" dirty="0" smtClean="0">
                <a:solidFill>
                  <a:srgbClr val="FF00FF"/>
                </a:solidFill>
                <a:latin typeface="Comic Sans MS" panose="030F0702030302020204" pitchFamily="66" charset="0"/>
              </a:rPr>
              <a:t>organization </a:t>
            </a:r>
            <a:r>
              <a:rPr lang="en-US" altLang="zh-CN" sz="2400" i="1" dirty="0" smtClean="0">
                <a:solidFill>
                  <a:srgbClr val="000000"/>
                </a:solidFill>
                <a:latin typeface="Comic Sans MS" panose="030F0702030302020204" pitchFamily="66" charset="0"/>
              </a:rPr>
              <a:t>of the data flows and controls the logic design, and the </a:t>
            </a:r>
            <a:r>
              <a:rPr lang="en-US" altLang="zh-CN" sz="2400" i="1" dirty="0" smtClean="0">
                <a:solidFill>
                  <a:srgbClr val="FF00FF"/>
                </a:solidFill>
                <a:latin typeface="Comic Sans MS" panose="030F0702030302020204" pitchFamily="66" charset="0"/>
              </a:rPr>
              <a:t>physical implementation</a:t>
            </a:r>
            <a:r>
              <a:rPr lang="en-US" altLang="zh-CN" sz="2400" i="1" dirty="0" smtClean="0">
                <a:solidFill>
                  <a:srgbClr val="000000"/>
                </a:solidFill>
                <a:latin typeface="Comic Sans MS" panose="030F0702030302020204" pitchFamily="66" charset="0"/>
              </a:rPr>
              <a:t>.</a:t>
            </a:r>
            <a:r>
              <a:rPr lang="en-US" altLang="zh-CN" dirty="0" smtClean="0">
                <a:solidFill>
                  <a:srgbClr val="000000"/>
                </a:solidFill>
              </a:rPr>
              <a:t>               </a:t>
            </a:r>
            <a:endParaRPr lang="en-US" altLang="zh-CN" dirty="0" smtClean="0">
              <a:solidFill>
                <a:srgbClr val="FFFFFF"/>
              </a:solidFill>
            </a:endParaRPr>
          </a:p>
          <a:p>
            <a:pPr lvl="1" algn="r" eaLnBrk="1" hangingPunct="1">
              <a:lnSpc>
                <a:spcPct val="90000"/>
              </a:lnSpc>
              <a:buFont typeface="Wingdings" panose="05000000000000000000" pitchFamily="2" charset="2"/>
              <a:buNone/>
              <a:defRPr/>
            </a:pPr>
            <a:r>
              <a:rPr lang="en-US" altLang="zh-CN" dirty="0" smtClean="0">
                <a:solidFill>
                  <a:srgbClr val="000000"/>
                </a:solidFill>
              </a:rPr>
              <a:t> Amdahl, </a:t>
            </a:r>
            <a:r>
              <a:rPr lang="en-US" altLang="zh-CN" dirty="0" err="1" smtClean="0">
                <a:solidFill>
                  <a:srgbClr val="000000"/>
                </a:solidFill>
              </a:rPr>
              <a:t>Blaaw</a:t>
            </a:r>
            <a:r>
              <a:rPr lang="en-US" altLang="zh-CN" dirty="0" smtClean="0">
                <a:solidFill>
                  <a:srgbClr val="000000"/>
                </a:solidFill>
              </a:rPr>
              <a:t>, and Brooks,  1964</a:t>
            </a:r>
            <a:endParaRPr lang="en-US" altLang="zh-CN" dirty="0" smtClean="0">
              <a:solidFill>
                <a:srgbClr val="000000"/>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a:xfrm>
            <a:off x="323850" y="260350"/>
            <a:ext cx="4533900" cy="962025"/>
          </a:xfrm>
        </p:spPr>
        <p:txBody>
          <a:bodyPr/>
          <a:lstStyle/>
          <a:p>
            <a:pPr algn="l" eaLnBrk="1" hangingPunct="1">
              <a:defRPr/>
            </a:pPr>
            <a:r>
              <a:rPr lang="zh-CN" altLang="en-US" sz="4800" dirty="0" smtClean="0">
                <a:solidFill>
                  <a:srgbClr val="0000FF"/>
                </a:solidFill>
                <a:latin typeface="宋体" panose="02010600030101010101" pitchFamily="2" charset="-122"/>
              </a:rPr>
              <a:t>目标：</a:t>
            </a:r>
            <a:endParaRPr lang="zh-CN" altLang="en-US" sz="4800" dirty="0" smtClean="0">
              <a:solidFill>
                <a:srgbClr val="0000FF"/>
              </a:solidFill>
              <a:latin typeface="宋体" panose="02010600030101010101" pitchFamily="2" charset="-122"/>
            </a:endParaRPr>
          </a:p>
        </p:txBody>
      </p:sp>
      <p:sp>
        <p:nvSpPr>
          <p:cNvPr id="6147" name="Rectangle 3"/>
          <p:cNvSpPr>
            <a:spLocks noGrp="1" noChangeArrowheads="1"/>
          </p:cNvSpPr>
          <p:nvPr>
            <p:ph idx="1"/>
          </p:nvPr>
        </p:nvSpPr>
        <p:spPr>
          <a:xfrm>
            <a:off x="107504" y="1195536"/>
            <a:ext cx="8893175" cy="5257800"/>
          </a:xfrm>
        </p:spPr>
        <p:txBody>
          <a:bodyPr/>
          <a:lstStyle/>
          <a:p>
            <a:pPr eaLnBrk="1" hangingPunct="1">
              <a:buFont typeface="Wingdings" panose="05000000000000000000" pitchFamily="2" charset="2"/>
              <a:buNone/>
              <a:defRPr/>
            </a:pPr>
            <a:endParaRPr lang="zh-CN" altLang="en-US" b="1" dirty="0" smtClean="0">
              <a:solidFill>
                <a:srgbClr val="000000"/>
              </a:solidFill>
              <a:latin typeface="宋体" panose="02010600030101010101" pitchFamily="2" charset="-122"/>
            </a:endParaRPr>
          </a:p>
          <a:p>
            <a:pPr algn="just" eaLnBrk="1" hangingPunct="1">
              <a:lnSpc>
                <a:spcPct val="115000"/>
              </a:lnSpc>
              <a:defRPr/>
            </a:pPr>
            <a:r>
              <a:rPr lang="zh-CN" altLang="en-US" b="1" dirty="0" smtClean="0">
                <a:solidFill>
                  <a:srgbClr val="000000"/>
                </a:solidFill>
              </a:rPr>
              <a:t>学习</a:t>
            </a:r>
            <a:r>
              <a:rPr lang="zh-CN" altLang="en-US" b="1" dirty="0" smtClean="0">
                <a:solidFill>
                  <a:srgbClr val="003FFF"/>
                </a:solidFill>
              </a:rPr>
              <a:t>计算机性能评价</a:t>
            </a:r>
            <a:r>
              <a:rPr lang="zh-CN" altLang="en-US" b="1" dirty="0" smtClean="0">
                <a:solidFill>
                  <a:srgbClr val="000000"/>
                </a:solidFill>
              </a:rPr>
              <a:t>、</a:t>
            </a:r>
            <a:r>
              <a:rPr lang="zh-CN" altLang="en-US" b="1" dirty="0" smtClean="0">
                <a:solidFill>
                  <a:srgbClr val="003FFF"/>
                </a:solidFill>
              </a:rPr>
              <a:t>量化分析与设计</a:t>
            </a:r>
            <a:r>
              <a:rPr lang="zh-CN" altLang="en-US" b="1" dirty="0" smtClean="0">
                <a:solidFill>
                  <a:srgbClr val="000000"/>
                </a:solidFill>
              </a:rPr>
              <a:t>的方法 </a:t>
            </a:r>
            <a:endParaRPr lang="zh-CN" altLang="en-US" b="1" dirty="0" smtClean="0">
              <a:solidFill>
                <a:srgbClr val="FFFFFF"/>
              </a:solidFill>
            </a:endParaRPr>
          </a:p>
          <a:p>
            <a:pPr algn="just" eaLnBrk="1" hangingPunct="1">
              <a:lnSpc>
                <a:spcPct val="115000"/>
              </a:lnSpc>
              <a:defRPr/>
            </a:pPr>
            <a:r>
              <a:rPr lang="zh-CN" altLang="en-US" b="1" dirty="0" smtClean="0">
                <a:solidFill>
                  <a:srgbClr val="000000"/>
                </a:solidFill>
              </a:rPr>
              <a:t>掌握现代</a:t>
            </a:r>
            <a:r>
              <a:rPr lang="zh-CN" altLang="en-US" b="1" dirty="0" smtClean="0">
                <a:solidFill>
                  <a:srgbClr val="003FFF"/>
                </a:solidFill>
              </a:rPr>
              <a:t>单</a:t>
            </a:r>
            <a:r>
              <a:rPr lang="en-US" altLang="zh-CN" b="1" dirty="0" smtClean="0">
                <a:solidFill>
                  <a:srgbClr val="003FFF"/>
                </a:solidFill>
              </a:rPr>
              <a:t>CPU</a:t>
            </a:r>
            <a:r>
              <a:rPr lang="zh-CN" altLang="en-US" b="1" dirty="0" smtClean="0">
                <a:solidFill>
                  <a:srgbClr val="000000"/>
                </a:solidFill>
              </a:rPr>
              <a:t>微处理器设计采用的主要方法和技术：</a:t>
            </a:r>
            <a:endParaRPr lang="en-US" altLang="zh-CN" b="1" dirty="0" smtClean="0">
              <a:solidFill>
                <a:srgbClr val="FFFFFF"/>
              </a:solidFill>
            </a:endParaRPr>
          </a:p>
          <a:p>
            <a:pPr lvl="1" eaLnBrk="1" hangingPunct="1">
              <a:lnSpc>
                <a:spcPct val="115000"/>
              </a:lnSpc>
              <a:defRPr/>
            </a:pPr>
            <a:r>
              <a:rPr lang="zh-CN" altLang="en-US" b="1" dirty="0" smtClean="0">
                <a:solidFill>
                  <a:srgbClr val="003FFF"/>
                </a:solidFill>
              </a:rPr>
              <a:t>指令级并行基本技术：</a:t>
            </a:r>
            <a:r>
              <a:rPr lang="zh-CN" altLang="en-US" b="1" u="sng" dirty="0" smtClean="0">
                <a:solidFill>
                  <a:srgbClr val="003FFF"/>
                </a:solidFill>
              </a:rPr>
              <a:t>流水线</a:t>
            </a:r>
            <a:r>
              <a:rPr lang="en-US" altLang="zh-CN" b="1" u="sng" dirty="0" smtClean="0">
                <a:solidFill>
                  <a:srgbClr val="003FFF"/>
                </a:solidFill>
              </a:rPr>
              <a:t>CPU</a:t>
            </a:r>
            <a:r>
              <a:rPr lang="zh-CN" altLang="en-US" b="1" u="sng" dirty="0" smtClean="0">
                <a:solidFill>
                  <a:srgbClr val="003FFF"/>
                </a:solidFill>
              </a:rPr>
              <a:t>的设计与实现</a:t>
            </a:r>
            <a:endParaRPr lang="en-US" altLang="zh-CN" b="1" u="sng" dirty="0" smtClean="0">
              <a:solidFill>
                <a:srgbClr val="FFC000"/>
              </a:solidFill>
            </a:endParaRPr>
          </a:p>
          <a:p>
            <a:pPr lvl="1" eaLnBrk="1" hangingPunct="1">
              <a:lnSpc>
                <a:spcPct val="115000"/>
              </a:lnSpc>
              <a:defRPr/>
            </a:pPr>
            <a:r>
              <a:rPr lang="zh-CN" altLang="en-US" b="1" dirty="0" smtClean="0">
                <a:solidFill>
                  <a:srgbClr val="330033"/>
                </a:solidFill>
              </a:rPr>
              <a:t>指令级并行重要技术：</a:t>
            </a:r>
            <a:r>
              <a:rPr lang="zh-CN" altLang="en-US" sz="2400" b="1" dirty="0" smtClean="0">
                <a:solidFill>
                  <a:srgbClr val="330033"/>
                </a:solidFill>
              </a:rPr>
              <a:t>乱序执行、分支预测、推测执行</a:t>
            </a:r>
            <a:endParaRPr lang="en-US" altLang="zh-CN" sz="2400" b="1" dirty="0" smtClean="0">
              <a:solidFill>
                <a:srgbClr val="CCFFCC"/>
              </a:solidFill>
            </a:endParaRPr>
          </a:p>
          <a:p>
            <a:pPr lvl="1" eaLnBrk="1" hangingPunct="1">
              <a:lnSpc>
                <a:spcPct val="115000"/>
              </a:lnSpc>
              <a:defRPr/>
            </a:pPr>
            <a:r>
              <a:rPr lang="en-US" altLang="zh-CN" b="1" dirty="0" smtClean="0">
                <a:solidFill>
                  <a:srgbClr val="000000"/>
                </a:solidFill>
              </a:rPr>
              <a:t>cache</a:t>
            </a:r>
            <a:r>
              <a:rPr lang="zh-CN" altLang="en-US" b="1" dirty="0" smtClean="0">
                <a:solidFill>
                  <a:srgbClr val="000000"/>
                </a:solidFill>
              </a:rPr>
              <a:t>与虚拟存储器</a:t>
            </a:r>
            <a:endParaRPr lang="zh-CN" altLang="en-US" b="1" dirty="0" smtClean="0">
              <a:solidFill>
                <a:srgbClr val="FFFFFF"/>
              </a:solidFill>
              <a:latin typeface="宋体" panose="02010600030101010101" pitchFamily="2" charset="-122"/>
            </a:endParaRPr>
          </a:p>
          <a:p>
            <a:pPr algn="just" eaLnBrk="1" hangingPunct="1">
              <a:defRPr/>
            </a:pPr>
            <a:r>
              <a:rPr lang="zh-CN" altLang="en-US" b="1" dirty="0" smtClean="0">
                <a:solidFill>
                  <a:srgbClr val="000000"/>
                </a:solidFill>
                <a:latin typeface="宋体" panose="02010600030101010101" pitchFamily="2" charset="-122"/>
              </a:rPr>
              <a:t>了解多处理器与多核系统结构</a:t>
            </a:r>
            <a:endParaRPr lang="zh-CN" altLang="en-US" b="1" dirty="0" smtClean="0">
              <a:solidFill>
                <a:srgbClr val="FFFFFF"/>
              </a:solidFill>
              <a:latin typeface="宋体" panose="02010600030101010101" pitchFamily="2" charset="-122"/>
            </a:endParaRPr>
          </a:p>
          <a:p>
            <a:pPr algn="just" eaLnBrk="1" hangingPunct="1">
              <a:buFont typeface="Wingdings" panose="05000000000000000000" pitchFamily="2" charset="2"/>
              <a:buNone/>
              <a:defRPr/>
            </a:pPr>
            <a:endParaRPr lang="zh-CN" altLang="en-US" b="1" dirty="0" smtClean="0">
              <a:solidFill>
                <a:srgbClr val="000000"/>
              </a:solidFill>
              <a:latin typeface="宋体" panose="02010600030101010101" pitchFamily="2" charset="-122"/>
            </a:endParaRPr>
          </a:p>
          <a:p>
            <a:pPr eaLnBrk="1" hangingPunct="1">
              <a:buFont typeface="Wingdings" panose="05000000000000000000" pitchFamily="2" charset="2"/>
              <a:buNone/>
              <a:defRPr/>
            </a:pPr>
            <a:endParaRPr lang="zh-CN" altLang="en-US" b="1" dirty="0"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785813" y="142875"/>
            <a:ext cx="8143875" cy="1106488"/>
          </a:xfrm>
        </p:spPr>
        <p:txBody>
          <a:bodyPr/>
          <a:lstStyle/>
          <a:p>
            <a:pPr eaLnBrk="1" hangingPunct="1">
              <a:defRPr/>
            </a:pPr>
            <a:r>
              <a:rPr lang="zh-CN" altLang="en-US" sz="3600" dirty="0" smtClean="0">
                <a:solidFill>
                  <a:srgbClr val="1A1A00"/>
                </a:solidFill>
              </a:rPr>
              <a:t>指令集（系统）结构</a:t>
            </a:r>
            <a:br>
              <a:rPr lang="en-US" altLang="zh-CN" sz="3600" dirty="0" smtClean="0">
                <a:solidFill>
                  <a:srgbClr val="1A1A00"/>
                </a:solidFill>
              </a:rPr>
            </a:br>
            <a:r>
              <a:rPr lang="en-US" altLang="zh-CN" sz="3600" dirty="0" smtClean="0">
                <a:solidFill>
                  <a:srgbClr val="1A1A00"/>
                </a:solidFill>
              </a:rPr>
              <a:t>Instruction Set Architecture (ISA)</a:t>
            </a:r>
            <a:endParaRPr lang="en-US" altLang="zh-CN" sz="3600" dirty="0" smtClean="0">
              <a:solidFill>
                <a:srgbClr val="1A1A00"/>
              </a:solidFill>
            </a:endParaRPr>
          </a:p>
        </p:txBody>
      </p:sp>
      <p:sp>
        <p:nvSpPr>
          <p:cNvPr id="63491" name="Rectangle 3"/>
          <p:cNvSpPr>
            <a:spLocks noChangeArrowheads="1"/>
          </p:cNvSpPr>
          <p:nvPr/>
        </p:nvSpPr>
        <p:spPr bwMode="auto">
          <a:xfrm>
            <a:off x="5033963" y="3938588"/>
            <a:ext cx="1295226"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dirty="0">
                <a:solidFill>
                  <a:srgbClr val="000000"/>
                </a:solidFill>
                <a:latin typeface="Helvetica" panose="020B0604020202020204" pitchFamily="34" charset="0"/>
              </a:rPr>
              <a:t>I/O system</a:t>
            </a:r>
            <a:endParaRPr lang="en-US" altLang="zh-CN" sz="1800" b="1" dirty="0">
              <a:solidFill>
                <a:srgbClr val="000000"/>
              </a:solidFill>
              <a:latin typeface="Helvetica" panose="020B0604020202020204" pitchFamily="34" charset="0"/>
            </a:endParaRPr>
          </a:p>
        </p:txBody>
      </p:sp>
      <p:sp>
        <p:nvSpPr>
          <p:cNvPr id="63492" name="Rectangle 4"/>
          <p:cNvSpPr>
            <a:spLocks noChangeArrowheads="1"/>
          </p:cNvSpPr>
          <p:nvPr/>
        </p:nvSpPr>
        <p:spPr bwMode="auto">
          <a:xfrm>
            <a:off x="3370263" y="6010275"/>
            <a:ext cx="25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493" name="Rectangle 5"/>
          <p:cNvSpPr>
            <a:spLocks noChangeArrowheads="1"/>
          </p:cNvSpPr>
          <p:nvPr/>
        </p:nvSpPr>
        <p:spPr bwMode="auto">
          <a:xfrm>
            <a:off x="2824163" y="3938588"/>
            <a:ext cx="1256754"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dirty="0">
                <a:solidFill>
                  <a:srgbClr val="000000"/>
                </a:solidFill>
                <a:latin typeface="Helvetica" panose="020B0604020202020204" pitchFamily="34" charset="0"/>
              </a:rPr>
              <a:t>Processor</a:t>
            </a:r>
            <a:endParaRPr lang="en-US" altLang="zh-CN" sz="1800" b="1" dirty="0">
              <a:solidFill>
                <a:srgbClr val="000000"/>
              </a:solidFill>
              <a:latin typeface="Helvetica" panose="020B0604020202020204" pitchFamily="34" charset="0"/>
            </a:endParaRPr>
          </a:p>
        </p:txBody>
      </p:sp>
      <p:sp>
        <p:nvSpPr>
          <p:cNvPr id="63494" name="Rectangle 6"/>
          <p:cNvSpPr>
            <a:spLocks noChangeArrowheads="1"/>
          </p:cNvSpPr>
          <p:nvPr/>
        </p:nvSpPr>
        <p:spPr bwMode="auto">
          <a:xfrm>
            <a:off x="2747963" y="3929063"/>
            <a:ext cx="3810000" cy="555625"/>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495" name="Line 7"/>
          <p:cNvSpPr>
            <a:spLocks noChangeShapeType="1"/>
          </p:cNvSpPr>
          <p:nvPr/>
        </p:nvSpPr>
        <p:spPr bwMode="auto">
          <a:xfrm>
            <a:off x="5033963" y="3938588"/>
            <a:ext cx="1587" cy="59213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6" name="Rectangle 8"/>
          <p:cNvSpPr>
            <a:spLocks noChangeArrowheads="1"/>
          </p:cNvSpPr>
          <p:nvPr/>
        </p:nvSpPr>
        <p:spPr bwMode="auto">
          <a:xfrm>
            <a:off x="3205163" y="2606675"/>
            <a:ext cx="1128514"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dirty="0">
                <a:solidFill>
                  <a:srgbClr val="000000"/>
                </a:solidFill>
                <a:latin typeface="Helvetica" panose="020B0604020202020204" pitchFamily="34" charset="0"/>
              </a:rPr>
              <a:t>Compiler</a:t>
            </a:r>
            <a:endParaRPr lang="en-US" altLang="zh-CN" sz="1800" b="1" dirty="0">
              <a:solidFill>
                <a:srgbClr val="000000"/>
              </a:solidFill>
              <a:latin typeface="Helvetica" panose="020B0604020202020204" pitchFamily="34" charset="0"/>
            </a:endParaRPr>
          </a:p>
        </p:txBody>
      </p:sp>
      <p:sp>
        <p:nvSpPr>
          <p:cNvPr id="63497" name="Rectangle 9"/>
          <p:cNvSpPr>
            <a:spLocks noChangeArrowheads="1"/>
          </p:cNvSpPr>
          <p:nvPr/>
        </p:nvSpPr>
        <p:spPr bwMode="auto">
          <a:xfrm>
            <a:off x="3205163" y="3162300"/>
            <a:ext cx="1295400" cy="481013"/>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498" name="Rectangle 10"/>
          <p:cNvSpPr>
            <a:spLocks noChangeArrowheads="1"/>
          </p:cNvSpPr>
          <p:nvPr/>
        </p:nvSpPr>
        <p:spPr bwMode="auto">
          <a:xfrm>
            <a:off x="4729163" y="2386013"/>
            <a:ext cx="1218282"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a:solidFill>
                  <a:srgbClr val="000000"/>
                </a:solidFill>
                <a:latin typeface="Helvetica" panose="020B0604020202020204" pitchFamily="34" charset="0"/>
              </a:rPr>
              <a:t>Operating</a:t>
            </a:r>
            <a:endParaRPr lang="en-US" altLang="zh-CN" sz="1800" b="1">
              <a:solidFill>
                <a:srgbClr val="000000"/>
              </a:solidFill>
              <a:latin typeface="Helvetica" panose="020B0604020202020204" pitchFamily="34" charset="0"/>
            </a:endParaRPr>
          </a:p>
        </p:txBody>
      </p:sp>
      <p:sp>
        <p:nvSpPr>
          <p:cNvPr id="63499" name="Rectangle 11"/>
          <p:cNvSpPr>
            <a:spLocks noChangeArrowheads="1"/>
          </p:cNvSpPr>
          <p:nvPr/>
        </p:nvSpPr>
        <p:spPr bwMode="auto">
          <a:xfrm>
            <a:off x="4730750" y="2606675"/>
            <a:ext cx="12922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lnSpc>
                <a:spcPct val="102000"/>
              </a:lnSpc>
              <a:spcBef>
                <a:spcPct val="0"/>
              </a:spcBef>
              <a:buClrTx/>
              <a:buSzTx/>
              <a:buFontTx/>
              <a:buNone/>
            </a:pPr>
            <a:r>
              <a:rPr lang="en-US" altLang="zh-CN" sz="1800" b="1">
                <a:solidFill>
                  <a:srgbClr val="000000"/>
                </a:solidFill>
                <a:latin typeface="Helvetica" panose="020B0604020202020204" pitchFamily="34" charset="0"/>
              </a:rPr>
              <a:t>System</a:t>
            </a:r>
            <a:endParaRPr lang="en-US" altLang="zh-CN" sz="1800" b="1">
              <a:solidFill>
                <a:srgbClr val="FFFFFF"/>
              </a:solidFill>
              <a:latin typeface="Helvetica" panose="020B0604020202020204" pitchFamily="34" charset="0"/>
            </a:endParaRPr>
          </a:p>
          <a:p>
            <a:pPr algn="ctr">
              <a:lnSpc>
                <a:spcPct val="102000"/>
              </a:lnSpc>
              <a:spcBef>
                <a:spcPct val="0"/>
              </a:spcBef>
              <a:buClrTx/>
              <a:buSzTx/>
              <a:buFontTx/>
              <a:buNone/>
            </a:pPr>
            <a:r>
              <a:rPr lang="en-US" altLang="zh-CN" sz="1800" b="1">
                <a:solidFill>
                  <a:srgbClr val="000000"/>
                </a:solidFill>
                <a:latin typeface="Helvetica" panose="020B0604020202020204" pitchFamily="34" charset="0"/>
              </a:rPr>
              <a:t>(Windows)</a:t>
            </a:r>
            <a:endParaRPr lang="en-US" altLang="zh-CN" sz="1800" b="1">
              <a:solidFill>
                <a:srgbClr val="000000"/>
              </a:solidFill>
              <a:latin typeface="Helvetica" panose="020B0604020202020204" pitchFamily="34" charset="0"/>
            </a:endParaRPr>
          </a:p>
        </p:txBody>
      </p:sp>
      <p:sp>
        <p:nvSpPr>
          <p:cNvPr id="63500" name="Line 12"/>
          <p:cNvSpPr>
            <a:spLocks noChangeShapeType="1"/>
          </p:cNvSpPr>
          <p:nvPr/>
        </p:nvSpPr>
        <p:spPr bwMode="auto">
          <a:xfrm flipV="1">
            <a:off x="3967163" y="2162175"/>
            <a:ext cx="1587" cy="4445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1" name="Line 13"/>
          <p:cNvSpPr>
            <a:spLocks noChangeShapeType="1"/>
          </p:cNvSpPr>
          <p:nvPr/>
        </p:nvSpPr>
        <p:spPr bwMode="auto">
          <a:xfrm>
            <a:off x="3973513" y="2162175"/>
            <a:ext cx="22034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2" name="Line 14"/>
          <p:cNvSpPr>
            <a:spLocks noChangeShapeType="1"/>
          </p:cNvSpPr>
          <p:nvPr/>
        </p:nvSpPr>
        <p:spPr bwMode="auto">
          <a:xfrm>
            <a:off x="6176963" y="2162175"/>
            <a:ext cx="1587" cy="15367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3" name="Rectangle 15"/>
          <p:cNvSpPr>
            <a:spLocks noChangeArrowheads="1"/>
          </p:cNvSpPr>
          <p:nvPr/>
        </p:nvSpPr>
        <p:spPr bwMode="auto">
          <a:xfrm>
            <a:off x="3128963" y="1644650"/>
            <a:ext cx="2898229"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a:solidFill>
                  <a:srgbClr val="000000"/>
                </a:solidFill>
                <a:latin typeface="Helvetica" panose="020B0604020202020204" pitchFamily="34" charset="0"/>
              </a:rPr>
              <a:t>Application (ex: browser)</a:t>
            </a:r>
            <a:endParaRPr lang="en-US" altLang="zh-CN" sz="1800" b="1">
              <a:solidFill>
                <a:srgbClr val="000000"/>
              </a:solidFill>
              <a:latin typeface="Helvetica" panose="020B0604020202020204" pitchFamily="34" charset="0"/>
            </a:endParaRPr>
          </a:p>
        </p:txBody>
      </p:sp>
      <p:sp>
        <p:nvSpPr>
          <p:cNvPr id="63504" name="Line 16"/>
          <p:cNvSpPr>
            <a:spLocks noChangeShapeType="1"/>
          </p:cNvSpPr>
          <p:nvPr/>
        </p:nvSpPr>
        <p:spPr bwMode="auto">
          <a:xfrm flipV="1">
            <a:off x="2900363" y="1497013"/>
            <a:ext cx="1587" cy="21082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5" name="Rectangle 18"/>
          <p:cNvSpPr>
            <a:spLocks noChangeArrowheads="1"/>
          </p:cNvSpPr>
          <p:nvPr/>
        </p:nvSpPr>
        <p:spPr bwMode="auto">
          <a:xfrm>
            <a:off x="3649663" y="5251450"/>
            <a:ext cx="16510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a:solidFill>
                  <a:srgbClr val="000000"/>
                </a:solidFill>
                <a:latin typeface="Helvetica" panose="020B0604020202020204" pitchFamily="34" charset="0"/>
              </a:rPr>
              <a:t>Digital Design</a:t>
            </a:r>
            <a:endParaRPr lang="en-US" altLang="zh-CN" sz="1800" b="1">
              <a:solidFill>
                <a:srgbClr val="000000"/>
              </a:solidFill>
              <a:latin typeface="Helvetica" panose="020B0604020202020204" pitchFamily="34" charset="0"/>
            </a:endParaRPr>
          </a:p>
        </p:txBody>
      </p:sp>
      <p:sp>
        <p:nvSpPr>
          <p:cNvPr id="63506" name="Rectangle 19"/>
          <p:cNvSpPr>
            <a:spLocks noChangeArrowheads="1"/>
          </p:cNvSpPr>
          <p:nvPr/>
        </p:nvSpPr>
        <p:spPr bwMode="auto">
          <a:xfrm>
            <a:off x="3186113" y="5205413"/>
            <a:ext cx="2654300" cy="500062"/>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07" name="Rectangle 20"/>
          <p:cNvSpPr>
            <a:spLocks noChangeArrowheads="1"/>
          </p:cNvSpPr>
          <p:nvPr/>
        </p:nvSpPr>
        <p:spPr bwMode="auto">
          <a:xfrm>
            <a:off x="3586163" y="5676900"/>
            <a:ext cx="16764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a:solidFill>
                  <a:srgbClr val="000000"/>
                </a:solidFill>
                <a:latin typeface="Helvetica" panose="020B0604020202020204" pitchFamily="34" charset="0"/>
              </a:rPr>
              <a:t>Circuit Design</a:t>
            </a:r>
            <a:endParaRPr lang="en-US" altLang="zh-CN" sz="1800" b="1">
              <a:solidFill>
                <a:srgbClr val="000000"/>
              </a:solidFill>
              <a:latin typeface="Helvetica" panose="020B0604020202020204" pitchFamily="34" charset="0"/>
            </a:endParaRPr>
          </a:p>
        </p:txBody>
      </p:sp>
      <p:sp>
        <p:nvSpPr>
          <p:cNvPr id="63508" name="Rectangle 21"/>
          <p:cNvSpPr>
            <a:spLocks noChangeArrowheads="1"/>
          </p:cNvSpPr>
          <p:nvPr/>
        </p:nvSpPr>
        <p:spPr bwMode="auto">
          <a:xfrm>
            <a:off x="3357563" y="5715000"/>
            <a:ext cx="2247900" cy="442913"/>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09" name="Rectangle 22" descr="50%"/>
          <p:cNvSpPr>
            <a:spLocks noChangeArrowheads="1"/>
          </p:cNvSpPr>
          <p:nvPr/>
        </p:nvSpPr>
        <p:spPr bwMode="auto">
          <a:xfrm>
            <a:off x="1300163" y="3605213"/>
            <a:ext cx="5372100" cy="280987"/>
          </a:xfrm>
          <a:prstGeom prst="rect">
            <a:avLst/>
          </a:prstGeom>
          <a:solidFill>
            <a:srgbClr val="CCFFCC"/>
          </a:solidFill>
          <a:ln w="12700">
            <a:solidFill>
              <a:srgbClr val="000000"/>
            </a:solidFill>
            <a:miter lim="800000"/>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10" name="Rectangle 23"/>
          <p:cNvSpPr>
            <a:spLocks noChangeArrowheads="1"/>
          </p:cNvSpPr>
          <p:nvPr/>
        </p:nvSpPr>
        <p:spPr bwMode="auto">
          <a:xfrm>
            <a:off x="6634163" y="3605213"/>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lang="en-US" altLang="zh-CN" sz="1800" b="1">
                <a:solidFill>
                  <a:srgbClr val="000000"/>
                </a:solidFill>
                <a:latin typeface="Helvetica" panose="020B0604020202020204" pitchFamily="34" charset="0"/>
              </a:rPr>
              <a:t>Instruction Set</a:t>
            </a:r>
            <a:endParaRPr lang="en-US" altLang="zh-CN" sz="1800" b="1">
              <a:solidFill>
                <a:srgbClr val="FFFFFF"/>
              </a:solidFill>
              <a:latin typeface="Helvetica" panose="020B0604020202020204" pitchFamily="34" charset="0"/>
            </a:endParaRPr>
          </a:p>
          <a:p>
            <a:pPr>
              <a:lnSpc>
                <a:spcPct val="85000"/>
              </a:lnSpc>
              <a:spcBef>
                <a:spcPct val="0"/>
              </a:spcBef>
              <a:buClrTx/>
              <a:buSzTx/>
              <a:buFontTx/>
              <a:buNone/>
            </a:pPr>
            <a:r>
              <a:rPr lang="en-US" altLang="zh-CN" sz="1800" b="1">
                <a:solidFill>
                  <a:srgbClr val="000000"/>
                </a:solidFill>
                <a:latin typeface="Helvetica" panose="020B0604020202020204" pitchFamily="34" charset="0"/>
              </a:rPr>
              <a:t> Architecture</a:t>
            </a:r>
            <a:endParaRPr lang="en-US" altLang="zh-CN" sz="1800" b="1">
              <a:solidFill>
                <a:srgbClr val="000000"/>
              </a:solidFill>
              <a:latin typeface="Helvetica" panose="020B0604020202020204" pitchFamily="34" charset="0"/>
            </a:endParaRPr>
          </a:p>
        </p:txBody>
      </p:sp>
      <p:sp>
        <p:nvSpPr>
          <p:cNvPr id="63511" name="Line 24"/>
          <p:cNvSpPr>
            <a:spLocks noChangeShapeType="1"/>
          </p:cNvSpPr>
          <p:nvPr/>
        </p:nvSpPr>
        <p:spPr bwMode="auto">
          <a:xfrm>
            <a:off x="2906713" y="1497013"/>
            <a:ext cx="3117850" cy="158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2" name="Rectangle 25"/>
          <p:cNvSpPr>
            <a:spLocks noChangeArrowheads="1"/>
          </p:cNvSpPr>
          <p:nvPr/>
        </p:nvSpPr>
        <p:spPr bwMode="auto">
          <a:xfrm>
            <a:off x="3343275" y="4572000"/>
            <a:ext cx="2327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1800" b="1">
                <a:solidFill>
                  <a:srgbClr val="000000"/>
                </a:solidFill>
                <a:latin typeface="Helvetica" panose="020B0604020202020204" pitchFamily="34" charset="0"/>
              </a:rPr>
              <a:t>Datapath &amp; Control </a:t>
            </a:r>
            <a:endParaRPr lang="en-US" altLang="zh-CN" sz="1800" b="1">
              <a:solidFill>
                <a:srgbClr val="000000"/>
              </a:solidFill>
              <a:latin typeface="Helvetica" panose="020B0604020202020204" pitchFamily="34" charset="0"/>
            </a:endParaRPr>
          </a:p>
        </p:txBody>
      </p:sp>
      <p:sp>
        <p:nvSpPr>
          <p:cNvPr id="63513" name="Rectangle 26"/>
          <p:cNvSpPr>
            <a:spLocks noChangeArrowheads="1"/>
          </p:cNvSpPr>
          <p:nvPr/>
        </p:nvSpPr>
        <p:spPr bwMode="auto">
          <a:xfrm>
            <a:off x="3059113" y="4502150"/>
            <a:ext cx="2882900" cy="64770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14" name="Rectangle 27"/>
          <p:cNvSpPr>
            <a:spLocks noChangeArrowheads="1"/>
          </p:cNvSpPr>
          <p:nvPr/>
        </p:nvSpPr>
        <p:spPr bwMode="auto">
          <a:xfrm>
            <a:off x="3738563" y="6116638"/>
            <a:ext cx="1295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1600" b="1">
                <a:solidFill>
                  <a:srgbClr val="000000"/>
                </a:solidFill>
                <a:latin typeface="Helvetica" panose="020B0604020202020204" pitchFamily="34" charset="0"/>
              </a:rPr>
              <a:t>transistors</a:t>
            </a:r>
            <a:endParaRPr lang="en-US" altLang="zh-CN" sz="1600" b="1">
              <a:solidFill>
                <a:srgbClr val="000000"/>
              </a:solidFill>
              <a:latin typeface="Helvetica" panose="020B0604020202020204" pitchFamily="34" charset="0"/>
            </a:endParaRPr>
          </a:p>
        </p:txBody>
      </p:sp>
      <p:sp>
        <p:nvSpPr>
          <p:cNvPr id="63515" name="Rectangle 28"/>
          <p:cNvSpPr>
            <a:spLocks noChangeArrowheads="1"/>
          </p:cNvSpPr>
          <p:nvPr/>
        </p:nvSpPr>
        <p:spPr bwMode="auto">
          <a:xfrm>
            <a:off x="3440113" y="6167438"/>
            <a:ext cx="2044700" cy="434975"/>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16" name="Line 29"/>
          <p:cNvSpPr>
            <a:spLocks noChangeShapeType="1"/>
          </p:cNvSpPr>
          <p:nvPr/>
        </p:nvSpPr>
        <p:spPr bwMode="auto">
          <a:xfrm>
            <a:off x="4043363" y="3938588"/>
            <a:ext cx="1587" cy="59213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7" name="Rectangle 30"/>
          <p:cNvSpPr>
            <a:spLocks noChangeArrowheads="1"/>
          </p:cNvSpPr>
          <p:nvPr/>
        </p:nvSpPr>
        <p:spPr bwMode="auto">
          <a:xfrm>
            <a:off x="4030663" y="3938588"/>
            <a:ext cx="1013098"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dirty="0">
                <a:solidFill>
                  <a:srgbClr val="000000"/>
                </a:solidFill>
                <a:latin typeface="Helvetica" panose="020B0604020202020204" pitchFamily="34" charset="0"/>
              </a:rPr>
              <a:t>Memory</a:t>
            </a:r>
            <a:endParaRPr lang="en-US" altLang="zh-CN" sz="1800" b="1" dirty="0">
              <a:solidFill>
                <a:srgbClr val="000000"/>
              </a:solidFill>
              <a:latin typeface="Helvetica" panose="020B0604020202020204" pitchFamily="34" charset="0"/>
            </a:endParaRPr>
          </a:p>
        </p:txBody>
      </p:sp>
      <p:sp>
        <p:nvSpPr>
          <p:cNvPr id="63518" name="Text Box 31"/>
          <p:cNvSpPr txBox="1">
            <a:spLocks noChangeArrowheads="1"/>
          </p:cNvSpPr>
          <p:nvPr/>
        </p:nvSpPr>
        <p:spPr bwMode="auto">
          <a:xfrm>
            <a:off x="1223963" y="3827463"/>
            <a:ext cx="13414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2000" b="1">
                <a:solidFill>
                  <a:srgbClr val="0033FF"/>
                </a:solidFill>
                <a:latin typeface="Helvetica" panose="020B0604020202020204" pitchFamily="34" charset="0"/>
              </a:rPr>
              <a:t>Hardware</a:t>
            </a:r>
            <a:endParaRPr lang="en-US" altLang="zh-CN" sz="2000" b="1">
              <a:solidFill>
                <a:srgbClr val="0033FF"/>
              </a:solidFill>
              <a:latin typeface="Helvetica" panose="020B0604020202020204" pitchFamily="34" charset="0"/>
            </a:endParaRPr>
          </a:p>
        </p:txBody>
      </p:sp>
      <p:sp>
        <p:nvSpPr>
          <p:cNvPr id="63519" name="Text Box 32"/>
          <p:cNvSpPr txBox="1">
            <a:spLocks noChangeArrowheads="1"/>
          </p:cNvSpPr>
          <p:nvPr/>
        </p:nvSpPr>
        <p:spPr bwMode="auto">
          <a:xfrm>
            <a:off x="1223963" y="3051175"/>
            <a:ext cx="1255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lang="en-US" altLang="zh-CN" sz="2000" b="1">
                <a:solidFill>
                  <a:srgbClr val="990000"/>
                </a:solidFill>
                <a:latin typeface="Helvetica" panose="020B0604020202020204" pitchFamily="34" charset="0"/>
              </a:rPr>
              <a:t>Software</a:t>
            </a:r>
            <a:endParaRPr lang="en-US" altLang="zh-CN" sz="2000" b="1">
              <a:solidFill>
                <a:srgbClr val="990000"/>
              </a:solidFill>
              <a:latin typeface="Helvetica" panose="020B0604020202020204" pitchFamily="34" charset="0"/>
            </a:endParaRPr>
          </a:p>
        </p:txBody>
      </p:sp>
      <p:sp>
        <p:nvSpPr>
          <p:cNvPr id="63520" name="Line 33"/>
          <p:cNvSpPr>
            <a:spLocks noChangeShapeType="1"/>
          </p:cNvSpPr>
          <p:nvPr/>
        </p:nvSpPr>
        <p:spPr bwMode="auto">
          <a:xfrm flipV="1">
            <a:off x="2595563" y="2162175"/>
            <a:ext cx="1587" cy="14430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1" name="Line 34"/>
          <p:cNvSpPr>
            <a:spLocks noChangeShapeType="1"/>
          </p:cNvSpPr>
          <p:nvPr/>
        </p:nvSpPr>
        <p:spPr bwMode="auto">
          <a:xfrm>
            <a:off x="2595563" y="3902075"/>
            <a:ext cx="1587" cy="1554163"/>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2" name="Rectangle 35"/>
          <p:cNvSpPr>
            <a:spLocks noChangeArrowheads="1"/>
          </p:cNvSpPr>
          <p:nvPr/>
        </p:nvSpPr>
        <p:spPr bwMode="auto">
          <a:xfrm>
            <a:off x="3217863" y="2606675"/>
            <a:ext cx="1143000" cy="481013"/>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63523" name="Rectangle 36"/>
          <p:cNvSpPr>
            <a:spLocks noChangeArrowheads="1"/>
          </p:cNvSpPr>
          <p:nvPr/>
        </p:nvSpPr>
        <p:spPr bwMode="auto">
          <a:xfrm>
            <a:off x="3205163" y="3162300"/>
            <a:ext cx="1371600"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lang="en-US" altLang="zh-CN" sz="1800" b="1">
                <a:solidFill>
                  <a:srgbClr val="000000"/>
                </a:solidFill>
                <a:latin typeface="Helvetica" panose="020B0604020202020204" pitchFamily="34" charset="0"/>
              </a:rPr>
              <a:t>Assembler</a:t>
            </a:r>
            <a:endParaRPr lang="en-US" altLang="zh-CN" sz="1800" b="1">
              <a:solidFill>
                <a:srgbClr val="000000"/>
              </a:solidFill>
              <a:latin typeface="Helvetica" panose="020B0604020202020204" pitchFamily="34" charset="0"/>
            </a:endParaRPr>
          </a:p>
        </p:txBody>
      </p:sp>
      <p:sp>
        <p:nvSpPr>
          <p:cNvPr id="63524" name="Line 40"/>
          <p:cNvSpPr>
            <a:spLocks noChangeShapeType="1"/>
          </p:cNvSpPr>
          <p:nvPr/>
        </p:nvSpPr>
        <p:spPr bwMode="auto">
          <a:xfrm>
            <a:off x="1073150" y="2171700"/>
            <a:ext cx="1728788" cy="1439863"/>
          </a:xfrm>
          <a:prstGeom prst="line">
            <a:avLst/>
          </a:prstGeom>
          <a:noFill/>
          <a:ln w="38100">
            <a:solidFill>
              <a:srgbClr val="00CC6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5" name="Text Box 41"/>
          <p:cNvSpPr txBox="1">
            <a:spLocks noChangeArrowheads="1"/>
          </p:cNvSpPr>
          <p:nvPr/>
        </p:nvSpPr>
        <p:spPr bwMode="auto">
          <a:xfrm>
            <a:off x="461963" y="1668463"/>
            <a:ext cx="15128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000000"/>
                </a:solidFill>
              </a:rPr>
              <a:t>机器语言程序员角度</a:t>
            </a:r>
            <a:endParaRPr lang="zh-CN" altLang="en-US" sz="1800" b="1" dirty="0">
              <a:solidFill>
                <a:srgbClr val="000000"/>
              </a:solidFill>
            </a:endParaRPr>
          </a:p>
        </p:txBody>
      </p:sp>
      <p:sp>
        <p:nvSpPr>
          <p:cNvPr id="63526" name="Text Box 42"/>
          <p:cNvSpPr txBox="1">
            <a:spLocks noChangeArrowheads="1"/>
          </p:cNvSpPr>
          <p:nvPr/>
        </p:nvSpPr>
        <p:spPr bwMode="auto">
          <a:xfrm>
            <a:off x="3378200" y="3540125"/>
            <a:ext cx="230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C00000"/>
                </a:solidFill>
              </a:rPr>
              <a:t>指    令    系    统</a:t>
            </a:r>
            <a:endParaRPr lang="zh-CN" altLang="en-US" sz="1800" b="1" dirty="0">
              <a:solidFill>
                <a:srgbClr val="C00000"/>
              </a:solidFill>
            </a:endParaRPr>
          </a:p>
        </p:txBody>
      </p:sp>
      <p:sp>
        <p:nvSpPr>
          <p:cNvPr id="63527" name="椭圆 38"/>
          <p:cNvSpPr>
            <a:spLocks noChangeArrowheads="1"/>
          </p:cNvSpPr>
          <p:nvPr/>
        </p:nvSpPr>
        <p:spPr bwMode="auto">
          <a:xfrm>
            <a:off x="1928813" y="3857625"/>
            <a:ext cx="4857750" cy="1160463"/>
          </a:xfrm>
          <a:prstGeom prst="ellipse">
            <a:avLst/>
          </a:prstGeom>
          <a:noFill/>
          <a:ln w="9525" algn="ctr">
            <a:solidFill>
              <a:srgbClr val="FF00FF"/>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cxnSp>
        <p:nvCxnSpPr>
          <p:cNvPr id="63528" name="直接箭头连接符 41"/>
          <p:cNvCxnSpPr>
            <a:cxnSpLocks noChangeShapeType="1"/>
          </p:cNvCxnSpPr>
          <p:nvPr/>
        </p:nvCxnSpPr>
        <p:spPr bwMode="auto">
          <a:xfrm>
            <a:off x="6572250" y="4572000"/>
            <a:ext cx="714375" cy="357188"/>
          </a:xfrm>
          <a:prstGeom prst="straightConnector1">
            <a:avLst/>
          </a:prstGeom>
          <a:noFill/>
          <a:ln w="9525" algn="ctr">
            <a:solidFill>
              <a:srgbClr val="FF00FF"/>
            </a:solidFill>
            <a:round/>
            <a:tailEnd type="arrow" w="med" len="med"/>
          </a:ln>
          <a:extLst>
            <a:ext uri="{909E8E84-426E-40DD-AFC4-6F175D3DCCD1}">
              <a14:hiddenFill xmlns:a14="http://schemas.microsoft.com/office/drawing/2010/main">
                <a:noFill/>
              </a14:hiddenFill>
            </a:ext>
          </a:extLst>
        </p:spPr>
      </p:cxnSp>
      <p:sp>
        <p:nvSpPr>
          <p:cNvPr id="63529" name="TextBox 42"/>
          <p:cNvSpPr txBox="1">
            <a:spLocks noChangeArrowheads="1"/>
          </p:cNvSpPr>
          <p:nvPr/>
        </p:nvSpPr>
        <p:spPr bwMode="auto">
          <a:xfrm>
            <a:off x="6621463" y="4826000"/>
            <a:ext cx="2143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400" b="1" i="1">
                <a:solidFill>
                  <a:srgbClr val="FF00FF"/>
                </a:solidFill>
              </a:rPr>
              <a:t>Organization</a:t>
            </a:r>
            <a:r>
              <a:rPr lang="zh-CN" altLang="en-US" sz="2400" b="1" i="1">
                <a:solidFill>
                  <a:srgbClr val="FF00FF"/>
                </a:solidFill>
              </a:rPr>
              <a:t>（组成）</a:t>
            </a:r>
            <a:endParaRPr lang="zh-CN" altLang="en-US" sz="2400" b="1" i="1">
              <a:solidFill>
                <a:srgbClr val="FF00FF"/>
              </a:solidFill>
            </a:endParaRPr>
          </a:p>
        </p:txBody>
      </p:sp>
      <p:sp>
        <p:nvSpPr>
          <p:cNvPr id="63530" name="矩形 43"/>
          <p:cNvSpPr>
            <a:spLocks noChangeArrowheads="1"/>
          </p:cNvSpPr>
          <p:nvPr/>
        </p:nvSpPr>
        <p:spPr bwMode="auto">
          <a:xfrm>
            <a:off x="6124575" y="5929313"/>
            <a:ext cx="3086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sz="2000" b="1" i="1" dirty="0">
                <a:solidFill>
                  <a:srgbClr val="330033"/>
                </a:solidFill>
                <a:latin typeface="Comic Sans MS" panose="030F0702030302020204" pitchFamily="66" charset="0"/>
              </a:rPr>
              <a:t>physical implementation</a:t>
            </a:r>
            <a:endParaRPr lang="en-US" altLang="zh-CN" sz="2000" b="1" i="1" dirty="0">
              <a:solidFill>
                <a:srgbClr val="CCFFCC"/>
              </a:solidFill>
              <a:latin typeface="Comic Sans MS" panose="030F0702030302020204" pitchFamily="66" charset="0"/>
            </a:endParaRPr>
          </a:p>
          <a:p>
            <a:pPr eaLnBrk="1" hangingPunct="1">
              <a:spcBef>
                <a:spcPct val="0"/>
              </a:spcBef>
              <a:buClrTx/>
              <a:buSzTx/>
              <a:buFontTx/>
              <a:buNone/>
            </a:pPr>
            <a:r>
              <a:rPr lang="zh-CN" altLang="en-US" sz="2000" b="1" i="1" dirty="0">
                <a:solidFill>
                  <a:srgbClr val="330033"/>
                </a:solidFill>
                <a:latin typeface="Comic Sans MS" panose="030F0702030302020204" pitchFamily="66" charset="0"/>
              </a:rPr>
              <a:t>（物理实现）</a:t>
            </a:r>
            <a:endParaRPr lang="zh-CN" altLang="en-US" sz="2000" b="1" dirty="0">
              <a:solidFill>
                <a:srgbClr val="330033"/>
              </a:solidFill>
            </a:endParaRPr>
          </a:p>
        </p:txBody>
      </p:sp>
      <p:sp>
        <p:nvSpPr>
          <p:cNvPr id="63531" name="椭圆 44"/>
          <p:cNvSpPr>
            <a:spLocks noChangeArrowheads="1"/>
          </p:cNvSpPr>
          <p:nvPr/>
        </p:nvSpPr>
        <p:spPr bwMode="auto">
          <a:xfrm>
            <a:off x="2928938" y="5214938"/>
            <a:ext cx="2857500" cy="1214437"/>
          </a:xfrm>
          <a:prstGeom prst="ellipse">
            <a:avLst/>
          </a:prstGeom>
          <a:noFill/>
          <a:ln w="9525" algn="ctr">
            <a:solidFill>
              <a:srgbClr val="330033"/>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cxnSp>
        <p:nvCxnSpPr>
          <p:cNvPr id="63532" name="直接箭头连接符 45"/>
          <p:cNvCxnSpPr>
            <a:cxnSpLocks noChangeShapeType="1"/>
          </p:cNvCxnSpPr>
          <p:nvPr/>
        </p:nvCxnSpPr>
        <p:spPr bwMode="auto">
          <a:xfrm>
            <a:off x="5786438" y="5929313"/>
            <a:ext cx="338137" cy="354012"/>
          </a:xfrm>
          <a:prstGeom prst="straightConnector1">
            <a:avLst/>
          </a:prstGeom>
          <a:noFill/>
          <a:ln w="9525" algn="ctr">
            <a:solidFill>
              <a:srgbClr val="330033"/>
            </a:solidFill>
            <a:round/>
            <a:tailEnd type="arrow" w="med" len="med"/>
          </a:ln>
          <a:extLst>
            <a:ext uri="{909E8E84-426E-40DD-AFC4-6F175D3DCCD1}">
              <a14:hiddenFill xmlns:a14="http://schemas.microsoft.com/office/drawing/2010/main">
                <a:noFill/>
              </a14:hiddenFill>
            </a:ext>
          </a:extLst>
        </p:spPr>
      </p:cxnSp>
      <p:sp>
        <p:nvSpPr>
          <p:cNvPr id="63534" name="椭圆 1"/>
          <p:cNvSpPr>
            <a:spLocks noChangeArrowheads="1"/>
          </p:cNvSpPr>
          <p:nvPr/>
        </p:nvSpPr>
        <p:spPr bwMode="auto">
          <a:xfrm>
            <a:off x="2970213" y="2171700"/>
            <a:ext cx="3119437" cy="1368425"/>
          </a:xfrm>
          <a:prstGeom prst="ellipse">
            <a:avLst/>
          </a:prstGeom>
          <a:noFill/>
          <a:ln w="9525" algn="ctr">
            <a:solidFill>
              <a:srgbClr val="0000FF"/>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cxnSp>
        <p:nvCxnSpPr>
          <p:cNvPr id="63535" name="直接箭头连接符 3"/>
          <p:cNvCxnSpPr>
            <a:cxnSpLocks noChangeShapeType="1"/>
          </p:cNvCxnSpPr>
          <p:nvPr/>
        </p:nvCxnSpPr>
        <p:spPr bwMode="auto">
          <a:xfrm flipH="1">
            <a:off x="6034088" y="2363788"/>
            <a:ext cx="581025" cy="296862"/>
          </a:xfrm>
          <a:prstGeom prst="straightConnector1">
            <a:avLst/>
          </a:prstGeom>
          <a:noFill/>
          <a:ln w="9525" algn="ctr">
            <a:solidFill>
              <a:srgbClr val="0000FF"/>
            </a:solidFill>
            <a:round/>
            <a:tailEnd type="arrow" w="med" len="med"/>
          </a:ln>
          <a:extLst>
            <a:ext uri="{909E8E84-426E-40DD-AFC4-6F175D3DCCD1}">
              <a14:hiddenFill xmlns:a14="http://schemas.microsoft.com/office/drawing/2010/main">
                <a:noFill/>
              </a14:hiddenFill>
            </a:ext>
          </a:extLst>
        </p:spPr>
      </p:cxnSp>
      <p:sp>
        <p:nvSpPr>
          <p:cNvPr id="63536" name="TextBox 4"/>
          <p:cNvSpPr txBox="1">
            <a:spLocks noChangeArrowheads="1"/>
          </p:cNvSpPr>
          <p:nvPr/>
        </p:nvSpPr>
        <p:spPr bwMode="auto">
          <a:xfrm>
            <a:off x="6557963" y="2165350"/>
            <a:ext cx="151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0000FF"/>
                </a:solidFill>
              </a:rPr>
              <a:t>系统软件</a:t>
            </a:r>
            <a:endParaRPr lang="zh-CN" altLang="en-US" sz="1800" b="1">
              <a:solidFill>
                <a:srgbClr val="0000FF"/>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ChangeArrowheads="1"/>
          </p:cNvSpPr>
          <p:nvPr/>
        </p:nvSpPr>
        <p:spPr bwMode="auto">
          <a:xfrm>
            <a:off x="0" y="909638"/>
            <a:ext cx="9144000"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0"/>
              </a:spcBef>
              <a:buClrTx/>
              <a:buSzTx/>
              <a:buFontTx/>
              <a:buNone/>
            </a:pPr>
            <a:r>
              <a:rPr lang="zh-CN" altLang="en-US" sz="28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经典的</a:t>
            </a:r>
            <a:r>
              <a:rPr lang="zh-CN" altLang="en-US" sz="2400" b="1">
                <a:solidFill>
                  <a:srgbClr val="0000FF"/>
                </a:solidFill>
                <a:latin typeface="宋体" panose="02010600030101010101" pitchFamily="2" charset="-122"/>
              </a:rPr>
              <a:t>计算机系统结构</a:t>
            </a:r>
            <a:r>
              <a:rPr lang="zh-CN" altLang="en-US" sz="2400" b="1">
                <a:solidFill>
                  <a:srgbClr val="000000"/>
                </a:solidFill>
                <a:latin typeface="宋体" panose="02010600030101010101" pitchFamily="2" charset="-122"/>
              </a:rPr>
              <a:t>是机器语言程序员所看到的传统机器级所具有的主要</a:t>
            </a:r>
            <a:r>
              <a:rPr lang="zh-CN" altLang="en-US" sz="2400" b="1" u="sng">
                <a:solidFill>
                  <a:srgbClr val="000000"/>
                </a:solidFill>
                <a:latin typeface="宋体" panose="02010600030101010101" pitchFamily="2" charset="-122"/>
              </a:rPr>
              <a:t>属性</a:t>
            </a:r>
            <a:r>
              <a:rPr lang="en-US" altLang="zh-CN" sz="2400" b="1">
                <a:solidFill>
                  <a:srgbClr val="000000"/>
                </a:solidFill>
                <a:latin typeface="宋体" panose="02010600030101010101" pitchFamily="2" charset="-122"/>
              </a:rPr>
              <a:t>-----ISA</a:t>
            </a:r>
            <a:r>
              <a:rPr lang="zh-CN" altLang="en-US" sz="2400" b="1">
                <a:solidFill>
                  <a:srgbClr val="000000"/>
                </a:solidFill>
                <a:latin typeface="宋体" panose="02010600030101010101" pitchFamily="2" charset="-122"/>
              </a:rPr>
              <a:t>（计算机系统的软、硬件界面）。</a:t>
            </a:r>
            <a:endParaRPr lang="zh-CN" altLang="en-US" sz="2400" u="sng">
              <a:solidFill>
                <a:srgbClr val="FFFFFF"/>
              </a:solidFill>
              <a:latin typeface="宋体" panose="02010600030101010101" pitchFamily="2" charset="-122"/>
            </a:endParaRPr>
          </a:p>
          <a:p>
            <a:pPr eaLnBrk="1" hangingPunct="1">
              <a:lnSpc>
                <a:spcPct val="150000"/>
              </a:lnSpc>
              <a:spcBef>
                <a:spcPct val="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FF"/>
                </a:solidFill>
                <a:latin typeface="宋体" panose="02010600030101010101" pitchFamily="2" charset="-122"/>
              </a:rPr>
              <a:t>计算机组成</a:t>
            </a:r>
            <a:r>
              <a:rPr lang="zh-CN" altLang="en-US" sz="2400" b="1">
                <a:solidFill>
                  <a:srgbClr val="000000"/>
                </a:solidFill>
                <a:latin typeface="宋体" panose="02010600030101010101" pitchFamily="2" charset="-122"/>
              </a:rPr>
              <a:t>指的是计算机系统结构的</a:t>
            </a:r>
            <a:r>
              <a:rPr lang="zh-CN" altLang="en-US" sz="2400" b="1">
                <a:solidFill>
                  <a:srgbClr val="0000FF"/>
                </a:solidFill>
                <a:latin typeface="宋体" panose="02010600030101010101" pitchFamily="2" charset="-122"/>
              </a:rPr>
              <a:t>逻辑实现</a:t>
            </a:r>
            <a:r>
              <a:rPr lang="zh-CN" altLang="en-US" sz="2400" b="1">
                <a:solidFill>
                  <a:srgbClr val="000000"/>
                </a:solidFill>
                <a:latin typeface="宋体" panose="02010600030101010101" pitchFamily="2" charset="-122"/>
              </a:rPr>
              <a:t>，包括五大功能部件</a:t>
            </a:r>
            <a:r>
              <a:rPr lang="zh-CN" altLang="en-US" sz="2400" b="1">
                <a:solidFill>
                  <a:srgbClr val="0033FF"/>
                </a:solidFill>
                <a:latin typeface="宋体" panose="02010600030101010101" pitchFamily="2" charset="-122"/>
              </a:rPr>
              <a:t>组成以及逻辑设计</a:t>
            </a:r>
            <a:r>
              <a:rPr lang="zh-CN" altLang="en-US" sz="2400" b="1">
                <a:solidFill>
                  <a:srgbClr val="000000"/>
                </a:solidFill>
                <a:latin typeface="宋体" panose="02010600030101010101" pitchFamily="2" charset="-122"/>
              </a:rPr>
              <a:t>等。它着眼于机器级内各</a:t>
            </a:r>
            <a:r>
              <a:rPr lang="zh-CN" altLang="en-US" sz="2400" b="1" u="sng">
                <a:solidFill>
                  <a:srgbClr val="000000"/>
                </a:solidFill>
                <a:latin typeface="宋体" panose="02010600030101010101" pitchFamily="2" charset="-122"/>
              </a:rPr>
              <a:t>事件的排序方式与控制方式</a:t>
            </a:r>
            <a:r>
              <a:rPr lang="zh-CN" altLang="en-US" sz="2400" b="1">
                <a:solidFill>
                  <a:srgbClr val="000000"/>
                </a:solidFill>
                <a:latin typeface="宋体" panose="02010600030101010101" pitchFamily="2" charset="-122"/>
              </a:rPr>
              <a:t>，各部件的功能以及各部件的联系。</a:t>
            </a:r>
            <a:endParaRPr lang="zh-CN" altLang="en-US" sz="2400">
              <a:solidFill>
                <a:srgbClr val="FFFFFF"/>
              </a:solidFill>
              <a:latin typeface="宋体" panose="02010600030101010101" pitchFamily="2" charset="-122"/>
            </a:endParaRPr>
          </a:p>
          <a:p>
            <a:pPr eaLnBrk="1" hangingPunct="1">
              <a:lnSpc>
                <a:spcPct val="150000"/>
              </a:lnSpc>
              <a:spcBef>
                <a:spcPct val="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FF"/>
                </a:solidFill>
                <a:latin typeface="宋体" panose="02010600030101010101" pitchFamily="2" charset="-122"/>
              </a:rPr>
              <a:t>计算机实现</a:t>
            </a:r>
            <a:r>
              <a:rPr lang="zh-CN" altLang="en-US" sz="2400" b="1">
                <a:solidFill>
                  <a:srgbClr val="000000"/>
                </a:solidFill>
                <a:latin typeface="宋体" panose="02010600030101010101" pitchFamily="2" charset="-122"/>
              </a:rPr>
              <a:t>指的是计算机组成的</a:t>
            </a:r>
            <a:r>
              <a:rPr lang="zh-CN" altLang="en-US" sz="2400" b="1">
                <a:solidFill>
                  <a:srgbClr val="0000FF"/>
                </a:solidFill>
                <a:latin typeface="宋体" panose="02010600030101010101" pitchFamily="2" charset="-122"/>
              </a:rPr>
              <a:t>物理实现</a:t>
            </a:r>
            <a:r>
              <a:rPr lang="zh-CN" altLang="en-US" sz="2400" b="1">
                <a:solidFill>
                  <a:srgbClr val="000000"/>
                </a:solidFill>
                <a:latin typeface="宋体" panose="02010600030101010101" pitchFamily="2" charset="-122"/>
              </a:rPr>
              <a:t>，包括处理机、主存等部件的</a:t>
            </a:r>
            <a:r>
              <a:rPr lang="zh-CN" altLang="en-US" sz="2400" b="1" u="sng">
                <a:solidFill>
                  <a:srgbClr val="000000"/>
                </a:solidFill>
                <a:latin typeface="宋体" panose="02010600030101010101" pitchFamily="2" charset="-122"/>
              </a:rPr>
              <a:t>物理结构，器件的集成度和速度功耗</a:t>
            </a:r>
            <a:r>
              <a:rPr lang="zh-CN" altLang="en-US" sz="2400" b="1">
                <a:solidFill>
                  <a:srgbClr val="000000"/>
                </a:solidFill>
                <a:latin typeface="宋体" panose="02010600030101010101" pitchFamily="2" charset="-122"/>
              </a:rPr>
              <a:t>，模块、插件、底板的划分与连接，信号传输，电源、冷却及整机装配技术等。它着眼于器件技术和微组装技术，其中</a:t>
            </a:r>
            <a:r>
              <a:rPr lang="zh-CN" altLang="en-US" sz="2400" b="1">
                <a:solidFill>
                  <a:srgbClr val="0033FF"/>
                </a:solidFill>
                <a:latin typeface="宋体" panose="02010600030101010101" pitchFamily="2" charset="-122"/>
              </a:rPr>
              <a:t>器件技术</a:t>
            </a:r>
            <a:r>
              <a:rPr lang="zh-CN" altLang="en-US" sz="2400" b="1">
                <a:solidFill>
                  <a:srgbClr val="000000"/>
                </a:solidFill>
                <a:latin typeface="宋体" panose="02010600030101010101" pitchFamily="2" charset="-122"/>
              </a:rPr>
              <a:t>在实现技术中占主导作用。</a:t>
            </a:r>
            <a:endParaRPr lang="zh-CN" altLang="en-US" sz="2400" b="1">
              <a:solidFill>
                <a:srgbClr val="000000"/>
              </a:solidFill>
              <a:latin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ChangeArrowheads="1"/>
          </p:cNvSpPr>
          <p:nvPr/>
        </p:nvSpPr>
        <p:spPr bwMode="auto">
          <a:xfrm>
            <a:off x="0" y="1104900"/>
            <a:ext cx="91440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例</a:t>
            </a:r>
            <a:r>
              <a:rPr lang="en-US" altLang="zh-CN" b="1">
                <a:solidFill>
                  <a:srgbClr val="000000"/>
                </a:solidFill>
                <a:latin typeface="宋体" panose="02010600030101010101" pitchFamily="2" charset="-122"/>
              </a:rPr>
              <a:t> 】 ① </a:t>
            </a:r>
            <a:r>
              <a:rPr lang="zh-CN" altLang="en-US" b="1">
                <a:solidFill>
                  <a:srgbClr val="000000"/>
                </a:solidFill>
                <a:latin typeface="宋体" panose="02010600030101010101" pitchFamily="2" charset="-122"/>
              </a:rPr>
              <a:t>主存容量与编址方式</a:t>
            </a: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按位、按字节、按字访问等</a:t>
            </a: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的确定属于</a:t>
            </a:r>
            <a:r>
              <a:rPr lang="zh-CN" altLang="en-US" b="1" u="sng">
                <a:solidFill>
                  <a:srgbClr val="000000"/>
                </a:solidFill>
                <a:latin typeface="宋体" panose="02010600030101010101" pitchFamily="2" charset="-122"/>
              </a:rPr>
              <a:t>　　　　　　　 </a:t>
            </a:r>
            <a:r>
              <a:rPr lang="zh-CN" altLang="en-US" b="1">
                <a:solidFill>
                  <a:srgbClr val="000000"/>
                </a:solidFill>
                <a:latin typeface="宋体" panose="02010600030101010101" pitchFamily="2" charset="-122"/>
              </a:rPr>
              <a:t>。 </a:t>
            </a:r>
            <a:endParaRPr lang="zh-CN" altLang="en-US" b="1">
              <a:solidFill>
                <a:srgbClr val="FFFFFF"/>
              </a:solidFill>
              <a:latin typeface="宋体" panose="02010600030101010101" pitchFamily="2" charset="-122"/>
            </a:endParaRPr>
          </a:p>
          <a:p>
            <a:pPr eaLnBrk="1" hangingPunct="1">
              <a:spcBef>
                <a:spcPct val="0"/>
              </a:spcBef>
              <a:buClrTx/>
              <a:buSzTx/>
              <a:buFontTx/>
              <a:buNone/>
            </a:pPr>
            <a:r>
              <a:rPr lang="zh-CN" altLang="en-US" b="1">
                <a:solidFill>
                  <a:srgbClr val="000000"/>
                </a:solidFill>
                <a:latin typeface="宋体" panose="02010600030101010101" pitchFamily="2" charset="-122"/>
              </a:rPr>
              <a:t>        ② 为达到所定性能价格比，主存速度应多快，在逻辑结构上需采用什么措施</a:t>
            </a: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如多体交叉存储等</a:t>
            </a: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属于</a:t>
            </a:r>
            <a:r>
              <a:rPr lang="zh-CN" altLang="en-US" b="1" u="sng">
                <a:solidFill>
                  <a:srgbClr val="000000"/>
                </a:solidFill>
                <a:latin typeface="宋体" panose="02010600030101010101" pitchFamily="2" charset="-122"/>
              </a:rPr>
              <a:t>　　　　　　　　</a:t>
            </a:r>
            <a:r>
              <a:rPr lang="zh-CN" altLang="en-US" b="1">
                <a:solidFill>
                  <a:srgbClr val="000000"/>
                </a:solidFill>
                <a:latin typeface="宋体" panose="02010600030101010101" pitchFamily="2" charset="-122"/>
              </a:rPr>
              <a:t>。</a:t>
            </a:r>
            <a:endParaRPr lang="zh-CN" altLang="en-US" b="1">
              <a:solidFill>
                <a:srgbClr val="FFFFFF"/>
              </a:solidFill>
              <a:latin typeface="宋体" panose="02010600030101010101" pitchFamily="2" charset="-122"/>
            </a:endParaRPr>
          </a:p>
          <a:p>
            <a:pPr eaLnBrk="1" hangingPunct="1">
              <a:spcBef>
                <a:spcPct val="0"/>
              </a:spcBef>
              <a:buClrTx/>
              <a:buSzTx/>
              <a:buFontTx/>
              <a:buNone/>
            </a:pPr>
            <a:r>
              <a:rPr lang="zh-CN" altLang="en-US" b="1">
                <a:solidFill>
                  <a:srgbClr val="000000"/>
                </a:solidFill>
                <a:latin typeface="宋体" panose="02010600030101010101" pitchFamily="2" charset="-122"/>
              </a:rPr>
              <a:t>        ③ 主存系统的物理实现，如存储器器件的选定、逻辑电路的设计、微组装技术的选定属于</a:t>
            </a:r>
            <a:r>
              <a:rPr lang="zh-CN" altLang="en-US" b="1" u="sng">
                <a:solidFill>
                  <a:srgbClr val="000000"/>
                </a:solidFill>
                <a:latin typeface="宋体" panose="02010600030101010101" pitchFamily="2" charset="-122"/>
              </a:rPr>
              <a:t>　　　　　　　</a:t>
            </a:r>
            <a:r>
              <a:rPr lang="zh-CN" altLang="en-US" b="1">
                <a:solidFill>
                  <a:srgbClr val="000000"/>
                </a:solidFill>
                <a:latin typeface="宋体" panose="02010600030101010101" pitchFamily="2" charset="-122"/>
              </a:rPr>
              <a:t>。</a:t>
            </a:r>
            <a:endParaRPr lang="zh-CN" altLang="en-US" b="1">
              <a:solidFill>
                <a:srgbClr val="000000"/>
              </a:solidFill>
              <a:latin typeface="宋体" panose="02010600030101010101" pitchFamily="2" charset="-122"/>
            </a:endParaRPr>
          </a:p>
        </p:txBody>
      </p:sp>
      <p:sp>
        <p:nvSpPr>
          <p:cNvPr id="26627" name="Rectangle 3"/>
          <p:cNvSpPr>
            <a:spLocks noChangeArrowheads="1"/>
          </p:cNvSpPr>
          <p:nvPr/>
        </p:nvSpPr>
        <p:spPr bwMode="auto">
          <a:xfrm>
            <a:off x="4427538" y="1628775"/>
            <a:ext cx="3313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b="1">
                <a:solidFill>
                  <a:srgbClr val="0000FF"/>
                </a:solidFill>
              </a:rPr>
              <a:t>计算机系统结构</a:t>
            </a:r>
            <a:endParaRPr lang="zh-CN" altLang="en-US" b="1">
              <a:solidFill>
                <a:srgbClr val="0000FF"/>
              </a:solidFill>
            </a:endParaRPr>
          </a:p>
        </p:txBody>
      </p:sp>
      <p:sp>
        <p:nvSpPr>
          <p:cNvPr id="26628" name="Rectangle 4"/>
          <p:cNvSpPr>
            <a:spLocks noChangeArrowheads="1"/>
          </p:cNvSpPr>
          <p:nvPr/>
        </p:nvSpPr>
        <p:spPr bwMode="auto">
          <a:xfrm>
            <a:off x="2652713" y="3016250"/>
            <a:ext cx="28813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b="1">
                <a:solidFill>
                  <a:srgbClr val="0000FF"/>
                </a:solidFill>
              </a:rPr>
              <a:t>计算机组成</a:t>
            </a:r>
            <a:endParaRPr lang="zh-CN" altLang="en-US" b="1">
              <a:solidFill>
                <a:srgbClr val="0000FF"/>
              </a:solidFill>
            </a:endParaRPr>
          </a:p>
        </p:txBody>
      </p:sp>
      <p:sp>
        <p:nvSpPr>
          <p:cNvPr id="26629" name="Rectangle 5"/>
          <p:cNvSpPr>
            <a:spLocks noChangeArrowheads="1"/>
          </p:cNvSpPr>
          <p:nvPr/>
        </p:nvSpPr>
        <p:spPr bwMode="auto">
          <a:xfrm>
            <a:off x="900113" y="4508500"/>
            <a:ext cx="2447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b="1">
                <a:solidFill>
                  <a:srgbClr val="0000FF"/>
                </a:solidFill>
              </a:rPr>
              <a:t>计算机实现</a:t>
            </a:r>
            <a:endParaRPr lang="zh-CN" altLang="en-US" b="1">
              <a:solidFill>
                <a:srgbClr val="0000FF"/>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ChangeArrowheads="1"/>
          </p:cNvSpPr>
          <p:nvPr/>
        </p:nvSpPr>
        <p:spPr bwMode="auto">
          <a:xfrm>
            <a:off x="0" y="2216561"/>
            <a:ext cx="8964613"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20000"/>
              </a:lnSpc>
              <a:spcBef>
                <a:spcPct val="0"/>
              </a:spcBef>
              <a:buClrTx/>
              <a:buSzTx/>
              <a:buFontTx/>
              <a:buNone/>
            </a:pPr>
            <a:r>
              <a:rPr lang="zh-CN" altLang="en-US"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rPr>
              <a:t>具有</a:t>
            </a:r>
            <a:r>
              <a:rPr lang="zh-CN" altLang="en-US" sz="2400" b="1" dirty="0">
                <a:solidFill>
                  <a:srgbClr val="0033FF"/>
                </a:solidFill>
                <a:latin typeface="宋体" panose="02010600030101010101" pitchFamily="2" charset="-122"/>
              </a:rPr>
              <a:t>相同计算机系统结构</a:t>
            </a:r>
            <a:r>
              <a:rPr lang="en-US" altLang="zh-CN" sz="2400" b="1" dirty="0">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指令系统相同</a:t>
            </a:r>
            <a:r>
              <a:rPr lang="en-US" altLang="zh-CN" sz="2400" b="1" dirty="0">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的计算机，因为</a:t>
            </a:r>
            <a:r>
              <a:rPr lang="zh-CN" altLang="en-US" sz="2400" b="1" dirty="0">
                <a:solidFill>
                  <a:srgbClr val="0033FF"/>
                </a:solidFill>
                <a:latin typeface="宋体" panose="02010600030101010101" pitchFamily="2" charset="-122"/>
              </a:rPr>
              <a:t>速度要求不同等</a:t>
            </a:r>
            <a:r>
              <a:rPr lang="zh-CN" altLang="en-US" sz="2400" b="1" dirty="0">
                <a:solidFill>
                  <a:srgbClr val="000000"/>
                </a:solidFill>
                <a:latin typeface="宋体" panose="02010600030101010101" pitchFamily="2" charset="-122"/>
              </a:rPr>
              <a:t>因素可以采用</a:t>
            </a:r>
            <a:r>
              <a:rPr lang="zh-CN" altLang="en-US" sz="2400" b="1" dirty="0">
                <a:solidFill>
                  <a:srgbClr val="0033FF"/>
                </a:solidFill>
                <a:latin typeface="宋体" panose="02010600030101010101" pitchFamily="2" charset="-122"/>
              </a:rPr>
              <a:t>不同的计算机组成</a:t>
            </a:r>
            <a:r>
              <a:rPr lang="zh-CN" altLang="en-US" sz="2400" b="1" dirty="0">
                <a:solidFill>
                  <a:srgbClr val="009900"/>
                </a:solidFill>
                <a:latin typeface="宋体" panose="02010600030101010101" pitchFamily="2" charset="-122"/>
              </a:rPr>
              <a:t>。</a:t>
            </a:r>
            <a:r>
              <a:rPr lang="zh-CN" altLang="en-US" sz="2400" b="1" dirty="0">
                <a:solidFill>
                  <a:srgbClr val="000000"/>
                </a:solidFill>
                <a:latin typeface="宋体" panose="02010600030101010101" pitchFamily="2" charset="-122"/>
              </a:rPr>
              <a:t>如，取指令、译码、取操作数、运算、存结果可以在时间上按顺序方式进行，也可以让它们在时间上按流水线重叠方式进行以提高执行速度。</a:t>
            </a:r>
            <a:endParaRPr lang="zh-CN" altLang="en-US" sz="2400" b="1" dirty="0">
              <a:solidFill>
                <a:srgbClr val="FFFFFF"/>
              </a:solidFill>
              <a:latin typeface="宋体" panose="02010600030101010101" pitchFamily="2" charset="-122"/>
            </a:endParaRPr>
          </a:p>
          <a:p>
            <a:pPr eaLnBrk="1" hangingPunct="1">
              <a:lnSpc>
                <a:spcPct val="120000"/>
              </a:lnSpc>
              <a:spcBef>
                <a:spcPct val="0"/>
              </a:spcBef>
              <a:buClrTx/>
              <a:buSzTx/>
              <a:buFontTx/>
              <a:buNone/>
            </a:pPr>
            <a:r>
              <a:rPr lang="zh-CN" altLang="en-US" sz="2400" b="1" dirty="0">
                <a:solidFill>
                  <a:srgbClr val="000000"/>
                </a:solidFill>
                <a:latin typeface="宋体" panose="02010600030101010101" pitchFamily="2" charset="-122"/>
              </a:rPr>
              <a:t>    </a:t>
            </a:r>
            <a:r>
              <a:rPr lang="zh-CN" altLang="en-US" sz="2400" b="1" dirty="0">
                <a:solidFill>
                  <a:srgbClr val="990000"/>
                </a:solidFill>
                <a:latin typeface="Times New Roman" panose="02020603050405020304" pitchFamily="18" charset="0"/>
              </a:rPr>
              <a:t>例如，</a:t>
            </a:r>
            <a:r>
              <a:rPr lang="en-US" altLang="zh-CN" sz="2400" b="1" dirty="0">
                <a:solidFill>
                  <a:srgbClr val="990000"/>
                </a:solidFill>
                <a:latin typeface="Times New Roman" panose="02020603050405020304" pitchFamily="18" charset="0"/>
              </a:rPr>
              <a:t>AMD Opteron 64</a:t>
            </a:r>
            <a:r>
              <a:rPr lang="zh-CN" altLang="en-US" sz="2400" b="1" dirty="0">
                <a:solidFill>
                  <a:srgbClr val="990000"/>
                </a:solidFill>
                <a:latin typeface="Times New Roman" panose="02020603050405020304" pitchFamily="18" charset="0"/>
              </a:rPr>
              <a:t>与 </a:t>
            </a:r>
            <a:r>
              <a:rPr lang="en-US" altLang="zh-CN" sz="2400" b="1" dirty="0">
                <a:solidFill>
                  <a:srgbClr val="990000"/>
                </a:solidFill>
                <a:latin typeface="Times New Roman" panose="02020603050405020304" pitchFamily="18" charset="0"/>
              </a:rPr>
              <a:t>Intel Pentium 4</a:t>
            </a:r>
            <a:r>
              <a:rPr lang="zh-CN" altLang="en-US" sz="2400" b="1" dirty="0">
                <a:solidFill>
                  <a:srgbClr val="990000"/>
                </a:solidFill>
                <a:latin typeface="Times New Roman" panose="02020603050405020304" pitchFamily="18" charset="0"/>
              </a:rPr>
              <a:t>的</a:t>
            </a:r>
            <a:r>
              <a:rPr lang="zh-CN" altLang="en-US" sz="2400" b="1" dirty="0">
                <a:solidFill>
                  <a:srgbClr val="0033FF"/>
                </a:solidFill>
                <a:latin typeface="Times New Roman" panose="02020603050405020304" pitchFamily="18" charset="0"/>
              </a:rPr>
              <a:t>指令系统</a:t>
            </a:r>
            <a:r>
              <a:rPr lang="zh-CN" altLang="en-US" sz="2400" b="1" dirty="0">
                <a:solidFill>
                  <a:srgbClr val="990000"/>
                </a:solidFill>
                <a:latin typeface="Times New Roman" panose="02020603050405020304" pitchFamily="18" charset="0"/>
              </a:rPr>
              <a:t>相同，即两者的</a:t>
            </a:r>
            <a:r>
              <a:rPr lang="zh-CN" altLang="en-US" sz="2400" b="1" dirty="0">
                <a:solidFill>
                  <a:srgbClr val="0033FF"/>
                </a:solidFill>
                <a:latin typeface="Times New Roman" panose="02020603050405020304" pitchFamily="18" charset="0"/>
              </a:rPr>
              <a:t>系统结构相同</a:t>
            </a:r>
            <a:r>
              <a:rPr lang="zh-CN" altLang="en-US" sz="2400" b="1" dirty="0">
                <a:solidFill>
                  <a:srgbClr val="990000"/>
                </a:solidFill>
                <a:latin typeface="Times New Roman" panose="02020603050405020304" pitchFamily="18" charset="0"/>
              </a:rPr>
              <a:t>；但内部</a:t>
            </a:r>
            <a:r>
              <a:rPr lang="zh-CN" altLang="en-US" sz="2400" b="1" dirty="0">
                <a:solidFill>
                  <a:srgbClr val="0000FF"/>
                </a:solidFill>
                <a:latin typeface="Times New Roman" panose="02020603050405020304" pitchFamily="18" charset="0"/>
              </a:rPr>
              <a:t>组成不同</a:t>
            </a:r>
            <a:r>
              <a:rPr lang="zh-CN" altLang="en-US" sz="2400" b="1" dirty="0">
                <a:solidFill>
                  <a:srgbClr val="990000"/>
                </a:solidFill>
                <a:latin typeface="Times New Roman" panose="02020603050405020304" pitchFamily="18" charset="0"/>
              </a:rPr>
              <a:t>，流水线和</a:t>
            </a:r>
            <a:r>
              <a:rPr lang="en-US" altLang="zh-CN" sz="2400" b="1" dirty="0">
                <a:solidFill>
                  <a:srgbClr val="990000"/>
                </a:solidFill>
                <a:latin typeface="Times New Roman" panose="02020603050405020304" pitchFamily="18" charset="0"/>
              </a:rPr>
              <a:t>Cache</a:t>
            </a:r>
            <a:r>
              <a:rPr lang="zh-CN" altLang="en-US" sz="2400" b="1" dirty="0">
                <a:solidFill>
                  <a:srgbClr val="990000"/>
                </a:solidFill>
                <a:latin typeface="Times New Roman" panose="02020603050405020304" pitchFamily="18" charset="0"/>
              </a:rPr>
              <a:t>结构是完全不同的，相同的程序在两个机器上</a:t>
            </a:r>
            <a:r>
              <a:rPr lang="zh-CN" altLang="en-US" sz="2400" b="1" dirty="0" smtClean="0">
                <a:solidFill>
                  <a:srgbClr val="990000"/>
                </a:solidFill>
                <a:latin typeface="Times New Roman" panose="02020603050405020304" pitchFamily="18" charset="0"/>
              </a:rPr>
              <a:t>的运行时间</a:t>
            </a:r>
            <a:r>
              <a:rPr lang="zh-CN" altLang="en-US" sz="2400" b="1" dirty="0">
                <a:solidFill>
                  <a:srgbClr val="990000"/>
                </a:solidFill>
                <a:latin typeface="Times New Roman" panose="02020603050405020304" pitchFamily="18" charset="0"/>
              </a:rPr>
              <a:t>可能不同。 </a:t>
            </a:r>
            <a:endParaRPr lang="zh-CN" altLang="en-US" sz="2400" b="1" dirty="0">
              <a:solidFill>
                <a:srgbClr val="990000"/>
              </a:solidFill>
              <a:latin typeface="Times New Roman" panose="02020603050405020304" pitchFamily="18" charset="0"/>
            </a:endParaRPr>
          </a:p>
        </p:txBody>
      </p:sp>
      <p:sp>
        <p:nvSpPr>
          <p:cNvPr id="67588" name="Text Box 3"/>
          <p:cNvSpPr txBox="1">
            <a:spLocks noChangeArrowheads="1"/>
          </p:cNvSpPr>
          <p:nvPr/>
        </p:nvSpPr>
        <p:spPr bwMode="auto">
          <a:xfrm>
            <a:off x="250825" y="1125538"/>
            <a:ext cx="9324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b="1">
                <a:solidFill>
                  <a:srgbClr val="0000FF"/>
                </a:solidFill>
              </a:rPr>
              <a:t>计算机系统结构、组成和实现三者的相互影响</a:t>
            </a:r>
            <a:endParaRPr lang="zh-CN" altLang="en-US" b="1">
              <a:solidFill>
                <a:srgbClr val="0000FF"/>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179388" y="1412875"/>
            <a:ext cx="8767762"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20000"/>
              </a:lnSpc>
              <a:spcBef>
                <a:spcPct val="0"/>
              </a:spcBef>
              <a:buClrTx/>
              <a:buSzTx/>
              <a:buFontTx/>
              <a:buNone/>
            </a:pPr>
            <a:r>
              <a:rPr lang="zh-CN" altLang="en-US" sz="2400" b="1">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同样，</a:t>
            </a:r>
            <a:r>
              <a:rPr lang="zh-CN" altLang="en-US" sz="2800" b="1">
                <a:solidFill>
                  <a:srgbClr val="0000FF"/>
                </a:solidFill>
                <a:latin typeface="Times New Roman" panose="02020603050405020304" pitchFamily="18" charset="0"/>
              </a:rPr>
              <a:t>一种计算机组成可以采用多种不同的计算机实现。</a:t>
            </a:r>
            <a:r>
              <a:rPr lang="zh-CN" altLang="en-US" sz="2800" b="1">
                <a:solidFill>
                  <a:srgbClr val="000000"/>
                </a:solidFill>
                <a:latin typeface="Times New Roman" panose="02020603050405020304" pitchFamily="18" charset="0"/>
              </a:rPr>
              <a:t>例如，主存器件可以采用</a:t>
            </a:r>
            <a:r>
              <a:rPr lang="en-US" altLang="zh-CN" sz="2800" b="1">
                <a:solidFill>
                  <a:srgbClr val="000000"/>
                </a:solidFill>
                <a:latin typeface="Times New Roman" panose="02020603050405020304" pitchFamily="18" charset="0"/>
              </a:rPr>
              <a:t>SRAM</a:t>
            </a:r>
            <a:r>
              <a:rPr lang="zh-CN" altLang="en-US" sz="2800" b="1">
                <a:solidFill>
                  <a:srgbClr val="000000"/>
                </a:solidFill>
                <a:latin typeface="Times New Roman" panose="02020603050405020304" pitchFamily="18" charset="0"/>
              </a:rPr>
              <a:t>芯片，也可以采用</a:t>
            </a:r>
            <a:r>
              <a:rPr lang="en-US" altLang="zh-CN" sz="2800" b="1">
                <a:solidFill>
                  <a:srgbClr val="000000"/>
                </a:solidFill>
                <a:latin typeface="Times New Roman" panose="02020603050405020304" pitchFamily="18" charset="0"/>
              </a:rPr>
              <a:t>DRAM</a:t>
            </a:r>
            <a:r>
              <a:rPr lang="zh-CN" altLang="en-US" sz="2800" b="1">
                <a:solidFill>
                  <a:srgbClr val="000000"/>
                </a:solidFill>
                <a:latin typeface="Times New Roman" panose="02020603050405020304" pitchFamily="18" charset="0"/>
              </a:rPr>
              <a:t>芯片。</a:t>
            </a:r>
            <a:endParaRPr lang="zh-CN" altLang="en-US" sz="2800" b="1">
              <a:solidFill>
                <a:srgbClr val="FFFFFF"/>
              </a:solidFill>
              <a:latin typeface="Times New Roman" panose="02020603050405020304" pitchFamily="18" charset="0"/>
            </a:endParaRPr>
          </a:p>
          <a:p>
            <a:pPr eaLnBrk="1" hangingPunct="1">
              <a:lnSpc>
                <a:spcPct val="120000"/>
              </a:lnSpc>
              <a:spcBef>
                <a:spcPct val="0"/>
              </a:spcBef>
              <a:buClrTx/>
              <a:buSzTx/>
              <a:buFontTx/>
              <a:buNone/>
            </a:pPr>
            <a:endParaRPr lang="zh-CN" altLang="en-US" sz="2800" b="1">
              <a:solidFill>
                <a:srgbClr val="000000"/>
              </a:solidFill>
              <a:latin typeface="Times New Roman" panose="02020603050405020304" pitchFamily="18" charset="0"/>
            </a:endParaRPr>
          </a:p>
          <a:p>
            <a:pPr algn="ctr" eaLnBrk="1" hangingPunct="1">
              <a:lnSpc>
                <a:spcPct val="120000"/>
              </a:lnSpc>
              <a:spcBef>
                <a:spcPct val="0"/>
              </a:spcBef>
              <a:buClrTx/>
              <a:buSzTx/>
              <a:buFontTx/>
              <a:buNone/>
            </a:pPr>
            <a:endParaRPr lang="zh-CN" altLang="en-US" sz="2800" b="1">
              <a:solidFill>
                <a:srgbClr val="990000"/>
              </a:solidFill>
              <a:latin typeface="Times New Roman" panose="02020603050405020304" pitchFamily="18" charset="0"/>
            </a:endParaRPr>
          </a:p>
          <a:p>
            <a:pPr eaLnBrk="1" hangingPunct="1">
              <a:lnSpc>
                <a:spcPct val="120000"/>
              </a:lnSpc>
              <a:spcBef>
                <a:spcPct val="0"/>
              </a:spcBef>
              <a:buClrTx/>
              <a:buSzTx/>
              <a:buFontTx/>
              <a:buNone/>
            </a:pPr>
            <a:r>
              <a:rPr lang="zh-CN" altLang="en-US" sz="2800" b="1">
                <a:solidFill>
                  <a:srgbClr val="990000"/>
                </a:solidFill>
                <a:latin typeface="Times New Roman" panose="02020603050405020304" pitchFamily="18" charset="0"/>
              </a:rPr>
              <a:t>  例如，同一系列机中的</a:t>
            </a:r>
            <a:r>
              <a:rPr lang="en-US" altLang="zh-CN" sz="2800" b="1">
                <a:solidFill>
                  <a:srgbClr val="990000"/>
                </a:solidFill>
                <a:latin typeface="Times New Roman" panose="02020603050405020304" pitchFamily="18" charset="0"/>
              </a:rPr>
              <a:t>Pentium 4</a:t>
            </a:r>
            <a:r>
              <a:rPr lang="zh-CN" altLang="en-US" sz="2800" b="1">
                <a:solidFill>
                  <a:srgbClr val="990000"/>
                </a:solidFill>
                <a:latin typeface="Times New Roman" panose="02020603050405020304" pitchFamily="18" charset="0"/>
              </a:rPr>
              <a:t>与移动</a:t>
            </a:r>
            <a:r>
              <a:rPr lang="en-US" altLang="zh-CN" sz="2800" b="1">
                <a:solidFill>
                  <a:srgbClr val="990000"/>
                </a:solidFill>
                <a:latin typeface="Times New Roman" panose="02020603050405020304" pitchFamily="18" charset="0"/>
              </a:rPr>
              <a:t>Pentium 4</a:t>
            </a:r>
            <a:r>
              <a:rPr lang="zh-CN" altLang="en-US" sz="2800" b="1">
                <a:solidFill>
                  <a:srgbClr val="990000"/>
                </a:solidFill>
                <a:latin typeface="Times New Roman" panose="02020603050405020304" pitchFamily="18" charset="0"/>
              </a:rPr>
              <a:t>具有</a:t>
            </a:r>
            <a:r>
              <a:rPr lang="zh-CN" altLang="en-US" sz="2800" b="1">
                <a:solidFill>
                  <a:srgbClr val="0033FF"/>
                </a:solidFill>
                <a:latin typeface="Times New Roman" panose="02020603050405020304" pitchFamily="18" charset="0"/>
              </a:rPr>
              <a:t>相同的指令系统</a:t>
            </a:r>
            <a:r>
              <a:rPr lang="zh-CN" altLang="en-US" sz="2800" b="1">
                <a:solidFill>
                  <a:srgbClr val="990000"/>
                </a:solidFill>
                <a:latin typeface="Times New Roman" panose="02020603050405020304" pitchFamily="18" charset="0"/>
              </a:rPr>
              <a:t>和</a:t>
            </a:r>
            <a:r>
              <a:rPr lang="zh-CN" altLang="en-US" sz="2800" b="1">
                <a:solidFill>
                  <a:srgbClr val="0033FF"/>
                </a:solidFill>
                <a:latin typeface="Times New Roman" panose="02020603050405020304" pitchFamily="18" charset="0"/>
              </a:rPr>
              <a:t>基本相同的组成</a:t>
            </a:r>
            <a:r>
              <a:rPr lang="zh-CN" altLang="en-US" sz="2800" b="1">
                <a:solidFill>
                  <a:srgbClr val="990000"/>
                </a:solidFill>
                <a:latin typeface="Times New Roman" panose="02020603050405020304" pitchFamily="18" charset="0"/>
              </a:rPr>
              <a:t>，但由于是不同档次的机器，其</a:t>
            </a:r>
            <a:r>
              <a:rPr lang="zh-CN" altLang="en-US" sz="2800" b="1">
                <a:solidFill>
                  <a:srgbClr val="0033FF"/>
                </a:solidFill>
                <a:latin typeface="Times New Roman" panose="02020603050405020304" pitchFamily="18" charset="0"/>
              </a:rPr>
              <a:t>硬件实现是不同</a:t>
            </a:r>
            <a:r>
              <a:rPr lang="zh-CN" altLang="en-US" sz="2800" b="1">
                <a:solidFill>
                  <a:srgbClr val="990000"/>
                </a:solidFill>
                <a:latin typeface="Times New Roman" panose="02020603050405020304" pitchFamily="18" charset="0"/>
              </a:rPr>
              <a:t>的，两者的时钟频率和存储系统是不同的。 </a:t>
            </a:r>
            <a:endParaRPr lang="zh-CN" altLang="en-US" sz="2800" b="1">
              <a:solidFill>
                <a:srgbClr val="990000"/>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a:xfrm>
            <a:off x="457200" y="274638"/>
            <a:ext cx="8435975" cy="1641475"/>
          </a:xfrm>
        </p:spPr>
        <p:txBody>
          <a:bodyPr/>
          <a:lstStyle/>
          <a:p>
            <a:pPr algn="l">
              <a:defRPr/>
            </a:pPr>
            <a:r>
              <a:rPr lang="zh-CN" altLang="en-US" sz="3200" dirty="0" smtClean="0">
                <a:solidFill>
                  <a:srgbClr val="0033FF"/>
                </a:solidFill>
              </a:rPr>
              <a:t>系列</a:t>
            </a:r>
            <a:r>
              <a:rPr lang="zh-CN" altLang="en-US" sz="3200" dirty="0">
                <a:solidFill>
                  <a:srgbClr val="0033FF"/>
                </a:solidFill>
              </a:rPr>
              <a:t>机</a:t>
            </a:r>
            <a:r>
              <a:rPr lang="zh-CN" altLang="en-US" sz="3200" dirty="0">
                <a:solidFill>
                  <a:srgbClr val="1A1A00"/>
                </a:solidFill>
              </a:rPr>
              <a:t>（</a:t>
            </a:r>
            <a:r>
              <a:rPr lang="en-US" altLang="zh-CN" sz="3200" dirty="0">
                <a:solidFill>
                  <a:srgbClr val="1A1A00"/>
                </a:solidFill>
              </a:rPr>
              <a:t>family machine</a:t>
            </a:r>
            <a:r>
              <a:rPr lang="zh-CN" altLang="en-US" sz="3200" dirty="0">
                <a:solidFill>
                  <a:srgbClr val="1A1A00"/>
                </a:solidFill>
              </a:rPr>
              <a:t>）：</a:t>
            </a:r>
            <a:r>
              <a:rPr lang="zh-CN" altLang="en-US" sz="2800" dirty="0">
                <a:solidFill>
                  <a:srgbClr val="1A1A00"/>
                </a:solidFill>
              </a:rPr>
              <a:t>是指由一个制造商生产的具有</a:t>
            </a:r>
            <a:r>
              <a:rPr lang="zh-CN" altLang="en-US" sz="2800" dirty="0">
                <a:solidFill>
                  <a:srgbClr val="FF00FF"/>
                </a:solidFill>
              </a:rPr>
              <a:t>相同的系统结构</a:t>
            </a:r>
            <a:r>
              <a:rPr lang="zh-CN" altLang="en-US" sz="2800" dirty="0">
                <a:solidFill>
                  <a:srgbClr val="1A1A00"/>
                </a:solidFill>
              </a:rPr>
              <a:t>，但具有</a:t>
            </a:r>
            <a:r>
              <a:rPr lang="zh-CN" altLang="en-US" sz="2800" dirty="0">
                <a:solidFill>
                  <a:srgbClr val="0000FF"/>
                </a:solidFill>
              </a:rPr>
              <a:t>不同组成</a:t>
            </a:r>
            <a:r>
              <a:rPr lang="zh-CN" altLang="en-US" sz="2800" dirty="0">
                <a:solidFill>
                  <a:srgbClr val="1A1A00"/>
                </a:solidFill>
              </a:rPr>
              <a:t>和</a:t>
            </a:r>
            <a:r>
              <a:rPr lang="zh-CN" altLang="en-US" sz="2800" dirty="0">
                <a:solidFill>
                  <a:srgbClr val="0000FF"/>
                </a:solidFill>
              </a:rPr>
              <a:t>实现</a:t>
            </a:r>
            <a:r>
              <a:rPr lang="zh-CN" altLang="en-US" sz="2800" dirty="0">
                <a:solidFill>
                  <a:srgbClr val="1A1A00"/>
                </a:solidFill>
              </a:rPr>
              <a:t>的一系列不同型号的计算机。</a:t>
            </a:r>
            <a:br>
              <a:rPr lang="zh-CN" altLang="en-US" sz="2800" dirty="0">
                <a:solidFill>
                  <a:srgbClr val="1A1A00"/>
                </a:solidFill>
              </a:rPr>
            </a:br>
            <a:endParaRPr lang="zh-CN" altLang="en-US" sz="2800" dirty="0">
              <a:solidFill>
                <a:srgbClr val="1A1A00"/>
              </a:solidFill>
            </a:endParaRPr>
          </a:p>
        </p:txBody>
      </p:sp>
      <p:sp>
        <p:nvSpPr>
          <p:cNvPr id="30723" name="Rectangle 3"/>
          <p:cNvSpPr>
            <a:spLocks noGrp="1" noChangeArrowheads="1"/>
          </p:cNvSpPr>
          <p:nvPr>
            <p:ph type="body" idx="1"/>
          </p:nvPr>
        </p:nvSpPr>
        <p:spPr>
          <a:xfrm>
            <a:off x="179388" y="2205038"/>
            <a:ext cx="8785225" cy="3887787"/>
          </a:xfrm>
        </p:spPr>
        <p:txBody>
          <a:bodyPr/>
          <a:lstStyle/>
          <a:p>
            <a:pPr>
              <a:lnSpc>
                <a:spcPct val="120000"/>
              </a:lnSpc>
              <a:defRPr/>
            </a:pPr>
            <a:r>
              <a:rPr lang="zh-CN" altLang="en-US" sz="2400" b="1" dirty="0">
                <a:solidFill>
                  <a:srgbClr val="000000"/>
                </a:solidFill>
              </a:rPr>
              <a:t>例如：</a:t>
            </a:r>
            <a:r>
              <a:rPr lang="en-US" altLang="zh-CN" sz="2400" b="1" dirty="0">
                <a:solidFill>
                  <a:srgbClr val="000000"/>
                </a:solidFill>
              </a:rPr>
              <a:t>IBM 370</a:t>
            </a:r>
            <a:r>
              <a:rPr lang="zh-CN" altLang="en-US" sz="2400" b="1" dirty="0">
                <a:solidFill>
                  <a:srgbClr val="000000"/>
                </a:solidFill>
              </a:rPr>
              <a:t>系列有</a:t>
            </a:r>
            <a:r>
              <a:rPr lang="en-US" altLang="zh-CN" sz="2400" b="1" dirty="0">
                <a:solidFill>
                  <a:srgbClr val="000000"/>
                </a:solidFill>
              </a:rPr>
              <a:t>370/115</a:t>
            </a:r>
            <a:r>
              <a:rPr lang="zh-CN" altLang="en-US" sz="2400" b="1" dirty="0">
                <a:solidFill>
                  <a:srgbClr val="000000"/>
                </a:solidFill>
              </a:rPr>
              <a:t>、</a:t>
            </a:r>
            <a:r>
              <a:rPr lang="en-US" altLang="zh-CN" sz="2400" b="1" dirty="0">
                <a:solidFill>
                  <a:srgbClr val="000000"/>
                </a:solidFill>
              </a:rPr>
              <a:t>125</a:t>
            </a:r>
            <a:r>
              <a:rPr lang="zh-CN" altLang="en-US" sz="2400" b="1" dirty="0">
                <a:solidFill>
                  <a:srgbClr val="000000"/>
                </a:solidFill>
              </a:rPr>
              <a:t>、</a:t>
            </a:r>
            <a:r>
              <a:rPr lang="en-US" altLang="zh-CN" sz="2400" b="1" dirty="0">
                <a:solidFill>
                  <a:srgbClr val="000000"/>
                </a:solidFill>
              </a:rPr>
              <a:t>135</a:t>
            </a:r>
            <a:r>
              <a:rPr lang="zh-CN" altLang="en-US" sz="2400" b="1" dirty="0">
                <a:solidFill>
                  <a:srgbClr val="000000"/>
                </a:solidFill>
              </a:rPr>
              <a:t>、</a:t>
            </a:r>
            <a:r>
              <a:rPr lang="en-US" altLang="zh-CN" sz="2400" b="1" dirty="0">
                <a:solidFill>
                  <a:srgbClr val="000000"/>
                </a:solidFill>
              </a:rPr>
              <a:t>145</a:t>
            </a:r>
            <a:r>
              <a:rPr lang="zh-CN" altLang="en-US" sz="2400" b="1" dirty="0">
                <a:solidFill>
                  <a:srgbClr val="000000"/>
                </a:solidFill>
              </a:rPr>
              <a:t>、</a:t>
            </a:r>
            <a:r>
              <a:rPr lang="en-US" altLang="zh-CN" sz="2400" b="1" dirty="0">
                <a:solidFill>
                  <a:srgbClr val="000000"/>
                </a:solidFill>
              </a:rPr>
              <a:t>158</a:t>
            </a:r>
            <a:r>
              <a:rPr lang="zh-CN" altLang="en-US" sz="2400" b="1" dirty="0">
                <a:solidFill>
                  <a:srgbClr val="000000"/>
                </a:solidFill>
              </a:rPr>
              <a:t>、</a:t>
            </a:r>
            <a:r>
              <a:rPr lang="en-US" altLang="zh-CN" sz="2400" b="1" dirty="0">
                <a:solidFill>
                  <a:srgbClr val="000000"/>
                </a:solidFill>
              </a:rPr>
              <a:t>168</a:t>
            </a:r>
            <a:r>
              <a:rPr lang="zh-CN" altLang="en-US" sz="2400" b="1" dirty="0">
                <a:solidFill>
                  <a:srgbClr val="000000"/>
                </a:solidFill>
              </a:rPr>
              <a:t>等一系列从低速到高速的各种型号。</a:t>
            </a:r>
            <a:endParaRPr lang="zh-CN" altLang="en-US" sz="2400" b="1" dirty="0">
              <a:solidFill>
                <a:srgbClr val="FFFFFF"/>
              </a:solidFill>
            </a:endParaRPr>
          </a:p>
          <a:p>
            <a:pPr>
              <a:lnSpc>
                <a:spcPct val="120000"/>
              </a:lnSpc>
              <a:buFont typeface="Wingdings" panose="05000000000000000000" pitchFamily="2" charset="2"/>
              <a:buNone/>
              <a:defRPr/>
            </a:pPr>
            <a:r>
              <a:rPr lang="zh-CN" altLang="en-US" sz="2400" b="1" dirty="0">
                <a:solidFill>
                  <a:srgbClr val="000000"/>
                </a:solidFill>
              </a:rPr>
              <a:t>            它们的</a:t>
            </a:r>
            <a:r>
              <a:rPr lang="zh-CN" altLang="en-US" sz="2400" b="1" dirty="0">
                <a:solidFill>
                  <a:srgbClr val="0033FF"/>
                </a:solidFill>
              </a:rPr>
              <a:t>系统结构相同</a:t>
            </a:r>
            <a:r>
              <a:rPr lang="zh-CN" altLang="en-US" sz="2400" b="1" dirty="0">
                <a:solidFill>
                  <a:srgbClr val="000000"/>
                </a:solidFill>
              </a:rPr>
              <a:t>，具有</a:t>
            </a:r>
            <a:r>
              <a:rPr lang="zh-CN" altLang="en-US" sz="2400" b="1" dirty="0">
                <a:solidFill>
                  <a:srgbClr val="0033FF"/>
                </a:solidFill>
              </a:rPr>
              <a:t>同样的指令系统</a:t>
            </a:r>
            <a:r>
              <a:rPr lang="zh-CN" altLang="en-US" sz="2400" b="1" dirty="0">
                <a:solidFill>
                  <a:srgbClr val="000000"/>
                </a:solidFill>
              </a:rPr>
              <a:t>，</a:t>
            </a:r>
            <a:r>
              <a:rPr lang="zh-CN" altLang="en-US" sz="2400" b="1" dirty="0" smtClean="0">
                <a:solidFill>
                  <a:srgbClr val="000000"/>
                </a:solidFill>
              </a:rPr>
              <a:t>从机器程序设计</a:t>
            </a:r>
            <a:r>
              <a:rPr lang="zh-CN" altLang="en-US" sz="2400" b="1" dirty="0">
                <a:solidFill>
                  <a:srgbClr val="000000"/>
                </a:solidFill>
              </a:rPr>
              <a:t>者所看到的机器属性是相同的。</a:t>
            </a:r>
            <a:endParaRPr lang="zh-CN" altLang="en-US" sz="2400" b="1" dirty="0">
              <a:solidFill>
                <a:srgbClr val="FFFFFF"/>
              </a:solidFill>
            </a:endParaRPr>
          </a:p>
          <a:p>
            <a:pPr>
              <a:lnSpc>
                <a:spcPct val="120000"/>
              </a:lnSpc>
              <a:buFont typeface="Wingdings" panose="05000000000000000000" pitchFamily="2" charset="2"/>
              <a:buNone/>
              <a:defRPr/>
            </a:pPr>
            <a:r>
              <a:rPr lang="zh-CN" altLang="en-US" sz="2400" b="1" dirty="0">
                <a:solidFill>
                  <a:srgbClr val="000000"/>
                </a:solidFill>
              </a:rPr>
              <a:t>            但它们采用</a:t>
            </a:r>
            <a:r>
              <a:rPr lang="zh-CN" altLang="en-US" sz="2400" b="1" dirty="0">
                <a:solidFill>
                  <a:srgbClr val="0033FF"/>
                </a:solidFill>
              </a:rPr>
              <a:t>不同的组成和实现技术</a:t>
            </a:r>
            <a:r>
              <a:rPr lang="zh-CN" altLang="en-US" sz="2400" b="1" dirty="0">
                <a:solidFill>
                  <a:srgbClr val="000000"/>
                </a:solidFill>
              </a:rPr>
              <a:t>，在低档机上可以采用指令串行执行的方式，而在高档机上则采用重叠、流水和其他并行处理方式等，因此它们各有不同的性能和价格。</a:t>
            </a:r>
            <a:r>
              <a:rPr lang="zh-CN" altLang="en-US" sz="2400" dirty="0">
                <a:solidFill>
                  <a:srgbClr val="000000"/>
                </a:solidFill>
              </a:rPr>
              <a:t> </a:t>
            </a:r>
            <a:endParaRPr lang="zh-CN" altLang="en-US" sz="2400" dirty="0">
              <a:solidFill>
                <a:srgbClr val="0000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p:nvPr>
        </p:nvSpPr>
        <p:spPr>
          <a:xfrm>
            <a:off x="0" y="1196975"/>
            <a:ext cx="9144000" cy="3671888"/>
          </a:xfrm>
          <a:extLst>
            <a:ext uri="{91240B29-F687-4F45-9708-019B960494DF}">
              <a14:hiddenLine xmlns:a14="http://schemas.microsoft.com/office/drawing/2010/main" w="9525">
                <a:solidFill>
                  <a:srgbClr val="FF3399"/>
                </a:solidFill>
                <a:miter lim="800000"/>
                <a:headEnd/>
                <a:tailEnd/>
              </a14:hiddenLine>
            </a:ext>
          </a:extLst>
        </p:spPr>
        <p:txBody>
          <a:bodyPr/>
          <a:lstStyle/>
          <a:p>
            <a:pPr algn="just">
              <a:buFont typeface="Wingdings" panose="05000000000000000000" pitchFamily="2" charset="2"/>
              <a:buNone/>
              <a:defRPr/>
            </a:pPr>
            <a:r>
              <a:rPr lang="zh-CN" altLang="en-US" b="1" dirty="0">
                <a:solidFill>
                  <a:srgbClr val="0033FF"/>
                </a:solidFill>
                <a:effectLst/>
                <a:latin typeface="宋体" panose="02010600030101010101" pitchFamily="2" charset="-122"/>
              </a:rPr>
              <a:t>  软件兼容性</a:t>
            </a:r>
            <a:r>
              <a:rPr lang="zh-CN" altLang="en-US" b="1" dirty="0">
                <a:solidFill>
                  <a:srgbClr val="1A1A00"/>
                </a:solidFill>
                <a:effectLst/>
                <a:latin typeface="宋体" panose="02010600030101010101" pitchFamily="2" charset="-122"/>
              </a:rPr>
              <a:t>：</a:t>
            </a:r>
            <a:r>
              <a:rPr lang="zh-CN" altLang="en-US" sz="2800" b="1" dirty="0">
                <a:solidFill>
                  <a:srgbClr val="000000"/>
                </a:solidFill>
                <a:effectLst/>
              </a:rPr>
              <a:t>同一个软件可以</a:t>
            </a:r>
            <a:r>
              <a:rPr lang="zh-CN" altLang="en-US" sz="2800" b="1" dirty="0">
                <a:solidFill>
                  <a:srgbClr val="FF00FF"/>
                </a:solidFill>
                <a:effectLst/>
              </a:rPr>
              <a:t>不加修改</a:t>
            </a:r>
            <a:r>
              <a:rPr lang="zh-CN" altLang="en-US" sz="2800" b="1" dirty="0">
                <a:solidFill>
                  <a:srgbClr val="000000"/>
                </a:solidFill>
                <a:effectLst/>
              </a:rPr>
              <a:t>地运行于</a:t>
            </a:r>
            <a:r>
              <a:rPr lang="zh-CN" altLang="en-US" sz="2800" b="1" dirty="0">
                <a:solidFill>
                  <a:srgbClr val="0000FF"/>
                </a:solidFill>
                <a:effectLst/>
              </a:rPr>
              <a:t>系统结构相同</a:t>
            </a:r>
            <a:r>
              <a:rPr lang="zh-CN" altLang="en-US" sz="2800" b="1" dirty="0">
                <a:solidFill>
                  <a:srgbClr val="000000"/>
                </a:solidFill>
                <a:effectLst/>
              </a:rPr>
              <a:t>的各档机器上，而且运行结果一样，差别只是运行时间不同。</a:t>
            </a:r>
            <a:endParaRPr lang="zh-CN" altLang="en-US" sz="2800" b="1" dirty="0">
              <a:solidFill>
                <a:srgbClr val="FFFFFF"/>
              </a:solidFill>
              <a:effectLst/>
              <a:latin typeface="宋体" panose="02010600030101010101" pitchFamily="2" charset="-122"/>
            </a:endParaRPr>
          </a:p>
          <a:p>
            <a:pPr algn="just">
              <a:buFont typeface="Wingdings" panose="05000000000000000000" pitchFamily="2" charset="2"/>
              <a:buNone/>
              <a:defRPr/>
            </a:pPr>
            <a:r>
              <a:rPr lang="zh-CN" altLang="en-US" b="1" dirty="0">
                <a:solidFill>
                  <a:srgbClr val="0000FF"/>
                </a:solidFill>
                <a:effectLst/>
                <a:latin typeface="宋体" panose="02010600030101010101" pitchFamily="2" charset="-122"/>
              </a:rPr>
              <a:t>     向后兼容</a:t>
            </a:r>
            <a:r>
              <a:rPr lang="zh-CN" altLang="en-US" b="1" dirty="0">
                <a:solidFill>
                  <a:srgbClr val="000000"/>
                </a:solidFill>
                <a:effectLst/>
                <a:latin typeface="宋体" panose="02010600030101010101" pitchFamily="2" charset="-122"/>
              </a:rPr>
              <a:t>：</a:t>
            </a:r>
            <a:r>
              <a:rPr lang="zh-CN" altLang="en-US" sz="2800" b="1" dirty="0">
                <a:solidFill>
                  <a:srgbClr val="000000"/>
                </a:solidFill>
                <a:effectLst/>
                <a:latin typeface="宋体" panose="02010600030101010101" pitchFamily="2" charset="-122"/>
              </a:rPr>
              <a:t>在某一时间生产的机器上运行的</a:t>
            </a:r>
            <a:r>
              <a:rPr lang="zh-CN" altLang="en-US" sz="2800" b="1" dirty="0">
                <a:solidFill>
                  <a:srgbClr val="FF00FF"/>
                </a:solidFill>
                <a:effectLst/>
                <a:latin typeface="宋体" panose="02010600030101010101" pitchFamily="2" charset="-122"/>
              </a:rPr>
              <a:t>目标软件</a:t>
            </a:r>
            <a:r>
              <a:rPr lang="zh-CN" altLang="en-US" sz="2800" b="1" dirty="0">
                <a:solidFill>
                  <a:srgbClr val="000000"/>
                </a:solidFill>
                <a:effectLst/>
                <a:latin typeface="宋体" panose="02010600030101010101" pitchFamily="2" charset="-122"/>
              </a:rPr>
              <a:t>能够直接运行于</a:t>
            </a:r>
            <a:r>
              <a:rPr lang="zh-CN" altLang="en-US" sz="2800" b="1" dirty="0">
                <a:solidFill>
                  <a:srgbClr val="990000"/>
                </a:solidFill>
                <a:effectLst/>
                <a:latin typeface="宋体" panose="02010600030101010101" pitchFamily="2" charset="-122"/>
              </a:rPr>
              <a:t>更晚生产</a:t>
            </a:r>
            <a:r>
              <a:rPr lang="zh-CN" altLang="en-US" sz="2800" b="1" dirty="0">
                <a:solidFill>
                  <a:srgbClr val="000000"/>
                </a:solidFill>
                <a:effectLst/>
                <a:latin typeface="宋体" panose="02010600030101010101" pitchFamily="2" charset="-122"/>
              </a:rPr>
              <a:t>的机器上。</a:t>
            </a:r>
            <a:endParaRPr lang="zh-CN" altLang="en-US" sz="2800" b="1" dirty="0">
              <a:solidFill>
                <a:srgbClr val="FFFFFF"/>
              </a:solidFill>
              <a:effectLst/>
              <a:latin typeface="宋体" panose="02010600030101010101" pitchFamily="2" charset="-122"/>
            </a:endParaRPr>
          </a:p>
          <a:p>
            <a:pPr>
              <a:buFont typeface="Wingdings" panose="05000000000000000000" pitchFamily="2" charset="2"/>
              <a:buNone/>
              <a:defRPr/>
            </a:pPr>
            <a:r>
              <a:rPr lang="zh-CN" altLang="en-US" b="1" dirty="0">
                <a:solidFill>
                  <a:srgbClr val="0000FF"/>
                </a:solidFill>
                <a:effectLst/>
                <a:latin typeface="宋体" panose="02010600030101010101" pitchFamily="2" charset="-122"/>
              </a:rPr>
              <a:t>     向上兼容</a:t>
            </a:r>
            <a:r>
              <a:rPr lang="zh-CN" altLang="en-US" b="1" dirty="0">
                <a:solidFill>
                  <a:srgbClr val="000000"/>
                </a:solidFill>
                <a:effectLst/>
                <a:latin typeface="宋体" panose="02010600030101010101" pitchFamily="2" charset="-122"/>
              </a:rPr>
              <a:t>：</a:t>
            </a:r>
            <a:r>
              <a:rPr lang="zh-CN" altLang="en-US" sz="2800" b="1" dirty="0">
                <a:solidFill>
                  <a:srgbClr val="000000"/>
                </a:solidFill>
                <a:effectLst/>
                <a:latin typeface="宋体" panose="02010600030101010101" pitchFamily="2" charset="-122"/>
              </a:rPr>
              <a:t>在</a:t>
            </a:r>
            <a:r>
              <a:rPr lang="zh-CN" altLang="en-US" sz="2800" b="1" dirty="0">
                <a:solidFill>
                  <a:srgbClr val="FF00FF"/>
                </a:solidFill>
                <a:effectLst/>
                <a:latin typeface="宋体" panose="02010600030101010101" pitchFamily="2" charset="-122"/>
              </a:rPr>
              <a:t>低档机器</a:t>
            </a:r>
            <a:r>
              <a:rPr lang="zh-CN" altLang="en-US" sz="2800" b="1" dirty="0">
                <a:solidFill>
                  <a:srgbClr val="000000"/>
                </a:solidFill>
                <a:effectLst/>
                <a:latin typeface="宋体" panose="02010600030101010101" pitchFamily="2" charset="-122"/>
              </a:rPr>
              <a:t>上运行的</a:t>
            </a:r>
            <a:r>
              <a:rPr lang="zh-CN" altLang="en-US" sz="2800" b="1" dirty="0">
                <a:solidFill>
                  <a:srgbClr val="003FFF"/>
                </a:solidFill>
                <a:effectLst/>
                <a:latin typeface="宋体" panose="02010600030101010101" pitchFamily="2" charset="-122"/>
              </a:rPr>
              <a:t>目标软件</a:t>
            </a:r>
            <a:r>
              <a:rPr lang="zh-CN" altLang="en-US" sz="2800" b="1" dirty="0">
                <a:solidFill>
                  <a:srgbClr val="000000"/>
                </a:solidFill>
                <a:effectLst/>
                <a:latin typeface="宋体" panose="02010600030101010101" pitchFamily="2" charset="-122"/>
              </a:rPr>
              <a:t>能够直接运行于</a:t>
            </a:r>
            <a:r>
              <a:rPr lang="zh-CN" altLang="en-US" sz="2800" b="1" dirty="0">
                <a:solidFill>
                  <a:srgbClr val="0033FF"/>
                </a:solidFill>
                <a:effectLst/>
                <a:latin typeface="宋体" panose="02010600030101010101" pitchFamily="2" charset="-122"/>
              </a:rPr>
              <a:t>高档机器</a:t>
            </a:r>
            <a:r>
              <a:rPr lang="zh-CN" altLang="en-US" sz="2800" b="1" dirty="0">
                <a:solidFill>
                  <a:srgbClr val="000000"/>
                </a:solidFill>
                <a:effectLst/>
                <a:latin typeface="宋体" panose="02010600030101010101" pitchFamily="2" charset="-122"/>
              </a:rPr>
              <a:t>上。</a:t>
            </a:r>
            <a:endParaRPr lang="zh-CN" altLang="en-US" sz="2400" dirty="0">
              <a:solidFill>
                <a:srgbClr val="000000"/>
              </a:solidFill>
              <a:effectLst/>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p:nvPr>
        </p:nvSpPr>
        <p:spPr>
          <a:xfrm>
            <a:off x="0" y="692150"/>
            <a:ext cx="9144000" cy="3024188"/>
          </a:xfrm>
        </p:spPr>
        <p:txBody>
          <a:bodyPr/>
          <a:lstStyle/>
          <a:p>
            <a:pPr>
              <a:lnSpc>
                <a:spcPct val="120000"/>
              </a:lnSpc>
              <a:buFont typeface="Wingdings" panose="05000000000000000000" pitchFamily="2" charset="2"/>
              <a:buNone/>
              <a:defRPr/>
            </a:pPr>
            <a:r>
              <a:rPr lang="zh-CN" altLang="en-US" sz="2800" b="1" dirty="0">
                <a:solidFill>
                  <a:srgbClr val="000000"/>
                </a:solidFill>
              </a:rPr>
              <a:t>            系列机后续各档机器的系统结构可以在原有基础扩充，但要保持</a:t>
            </a:r>
            <a:r>
              <a:rPr lang="zh-CN" altLang="en-US" sz="2800" b="1" dirty="0">
                <a:solidFill>
                  <a:srgbClr val="0033FF"/>
                </a:solidFill>
              </a:rPr>
              <a:t>向后兼容</a:t>
            </a:r>
            <a:r>
              <a:rPr lang="zh-CN" altLang="en-US" sz="2800" b="1" dirty="0">
                <a:solidFill>
                  <a:srgbClr val="000000"/>
                </a:solidFill>
              </a:rPr>
              <a:t>。如，</a:t>
            </a:r>
            <a:r>
              <a:rPr lang="en-US" altLang="zh-CN" sz="2800" b="1" dirty="0">
                <a:solidFill>
                  <a:srgbClr val="000000"/>
                </a:solidFill>
              </a:rPr>
              <a:t>Intel</a:t>
            </a:r>
            <a:r>
              <a:rPr lang="zh-CN" altLang="en-US" sz="2800" b="1" dirty="0">
                <a:solidFill>
                  <a:srgbClr val="000000"/>
                </a:solidFill>
              </a:rPr>
              <a:t>公司的</a:t>
            </a:r>
            <a:r>
              <a:rPr lang="en-US" altLang="zh-CN" sz="2800" b="1" dirty="0">
                <a:solidFill>
                  <a:srgbClr val="000000"/>
                </a:solidFill>
              </a:rPr>
              <a:t>80x86</a:t>
            </a:r>
            <a:r>
              <a:rPr lang="zh-CN" altLang="en-US" sz="2800" b="1" dirty="0">
                <a:solidFill>
                  <a:srgbClr val="000000"/>
                </a:solidFill>
              </a:rPr>
              <a:t>系列微处理器，从</a:t>
            </a:r>
            <a:r>
              <a:rPr lang="en-US" altLang="zh-CN" sz="2800" b="1" dirty="0">
                <a:solidFill>
                  <a:srgbClr val="000000"/>
                </a:solidFill>
              </a:rPr>
              <a:t>1979</a:t>
            </a:r>
            <a:r>
              <a:rPr lang="zh-CN" altLang="en-US" sz="2800" b="1" dirty="0">
                <a:solidFill>
                  <a:srgbClr val="000000"/>
                </a:solidFill>
              </a:rPr>
              <a:t>年的</a:t>
            </a:r>
            <a:r>
              <a:rPr lang="en-US" altLang="zh-CN" sz="2800" b="1" dirty="0">
                <a:solidFill>
                  <a:srgbClr val="000000"/>
                </a:solidFill>
              </a:rPr>
              <a:t>8086</a:t>
            </a:r>
            <a:r>
              <a:rPr lang="zh-CN" altLang="en-US" sz="2800" b="1" dirty="0">
                <a:solidFill>
                  <a:srgbClr val="000000"/>
                </a:solidFill>
              </a:rPr>
              <a:t>到</a:t>
            </a:r>
            <a:r>
              <a:rPr lang="en-US" altLang="zh-CN" sz="2800" b="1" dirty="0">
                <a:solidFill>
                  <a:srgbClr val="000000"/>
                </a:solidFill>
              </a:rPr>
              <a:t>1999</a:t>
            </a:r>
            <a:r>
              <a:rPr lang="zh-CN" altLang="en-US" sz="2800" b="1" dirty="0">
                <a:solidFill>
                  <a:srgbClr val="000000"/>
                </a:solidFill>
              </a:rPr>
              <a:t>年的</a:t>
            </a:r>
            <a:r>
              <a:rPr lang="en-US" altLang="zh-CN" sz="2800" b="1" dirty="0">
                <a:solidFill>
                  <a:srgbClr val="000000"/>
                </a:solidFill>
              </a:rPr>
              <a:t>Pentium III</a:t>
            </a:r>
            <a:r>
              <a:rPr lang="zh-CN" altLang="en-US" sz="2800" b="1" dirty="0">
                <a:solidFill>
                  <a:srgbClr val="000000"/>
                </a:solidFill>
              </a:rPr>
              <a:t>，增加了保护方式指令集、</a:t>
            </a:r>
            <a:r>
              <a:rPr lang="en-US" altLang="zh-CN" sz="2800" b="1" dirty="0">
                <a:solidFill>
                  <a:srgbClr val="000000"/>
                </a:solidFill>
              </a:rPr>
              <a:t>MMX</a:t>
            </a:r>
            <a:r>
              <a:rPr lang="zh-CN" altLang="en-US" sz="2800" b="1" dirty="0">
                <a:solidFill>
                  <a:srgbClr val="000000"/>
                </a:solidFill>
              </a:rPr>
              <a:t>多媒体指令集和</a:t>
            </a:r>
            <a:r>
              <a:rPr lang="en-US" altLang="zh-CN" sz="2800" b="1" dirty="0">
                <a:solidFill>
                  <a:srgbClr val="000000"/>
                </a:solidFill>
              </a:rPr>
              <a:t>SEE</a:t>
            </a:r>
            <a:r>
              <a:rPr lang="zh-CN" altLang="en-US" sz="2800" b="1" dirty="0">
                <a:solidFill>
                  <a:srgbClr val="000000"/>
                </a:solidFill>
              </a:rPr>
              <a:t>单指令流多数据流指令集，但它保持了极好的二进制代码级的向后兼容性。</a:t>
            </a:r>
            <a:r>
              <a:rPr lang="zh-CN" altLang="en-US" sz="2800" dirty="0">
                <a:solidFill>
                  <a:srgbClr val="000000"/>
                </a:solidFill>
              </a:rPr>
              <a:t> </a:t>
            </a:r>
            <a:endParaRPr lang="zh-CN" altLang="en-US" sz="2800" dirty="0">
              <a:solidFill>
                <a:srgbClr val="FFFFFF"/>
              </a:solidFill>
            </a:endParaRPr>
          </a:p>
          <a:p>
            <a:pPr algn="just">
              <a:lnSpc>
                <a:spcPct val="120000"/>
              </a:lnSpc>
              <a:buFont typeface="Wingdings" panose="05000000000000000000" pitchFamily="2" charset="2"/>
              <a:buNone/>
              <a:defRPr/>
            </a:pPr>
            <a:endParaRPr lang="zh-CN" altLang="en-US" sz="2800" b="1" dirty="0">
              <a:latin typeface="宋体" panose="02010600030101010101" pitchFamily="2" charset="-122"/>
            </a:endParaRPr>
          </a:p>
        </p:txBody>
      </p:sp>
      <p:sp>
        <p:nvSpPr>
          <p:cNvPr id="32771" name="Rectangle 3"/>
          <p:cNvSpPr>
            <a:spLocks noChangeArrowheads="1"/>
          </p:cNvSpPr>
          <p:nvPr/>
        </p:nvSpPr>
        <p:spPr bwMode="auto">
          <a:xfrm>
            <a:off x="647700" y="4149725"/>
            <a:ext cx="849630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3200" b="1" dirty="0">
                <a:solidFill>
                  <a:srgbClr val="0033FF"/>
                </a:solidFill>
                <a:latin typeface="宋体" panose="02010600030101010101" pitchFamily="2" charset="-122"/>
              </a:rPr>
              <a:t>系列机的主要缺点：</a:t>
            </a:r>
            <a:endParaRPr lang="zh-CN" altLang="en-US" sz="3200" b="1" dirty="0">
              <a:solidFill>
                <a:srgbClr val="FFCC00"/>
              </a:solidFill>
              <a:latin typeface="宋体" panose="02010600030101010101" pitchFamily="2" charset="-122"/>
            </a:endParaRPr>
          </a:p>
          <a:p>
            <a:pPr eaLnBrk="1" hangingPunct="1">
              <a:defRPr/>
            </a:pPr>
            <a:r>
              <a:rPr lang="zh-CN" altLang="en-US" sz="2400" b="1" dirty="0">
                <a:solidFill>
                  <a:srgbClr val="000000"/>
                </a:solidFill>
              </a:rPr>
              <a:t>         </a:t>
            </a:r>
            <a:r>
              <a:rPr lang="zh-CN" altLang="en-US" sz="2800" b="1" dirty="0">
                <a:solidFill>
                  <a:srgbClr val="000000"/>
                </a:solidFill>
              </a:rPr>
              <a:t>系列机为了保证软件的向后兼容，要求</a:t>
            </a:r>
            <a:r>
              <a:rPr lang="zh-CN" altLang="en-US" sz="2800" b="1" dirty="0">
                <a:solidFill>
                  <a:srgbClr val="0033FF"/>
                </a:solidFill>
              </a:rPr>
              <a:t>体系结构基本不改变</a:t>
            </a:r>
            <a:r>
              <a:rPr lang="zh-CN" altLang="en-US" sz="2800" b="1" dirty="0">
                <a:solidFill>
                  <a:srgbClr val="000000"/>
                </a:solidFill>
              </a:rPr>
              <a:t>，这无疑又妨碍了计算机体系结构的发展。</a:t>
            </a:r>
            <a:r>
              <a:rPr lang="zh-CN" altLang="en-US" sz="2800" dirty="0">
                <a:solidFill>
                  <a:srgbClr val="000000"/>
                </a:solidFill>
              </a:rPr>
              <a:t> </a:t>
            </a:r>
            <a:endParaRPr lang="zh-CN" altLang="en-US" sz="2800" dirty="0">
              <a:solidFill>
                <a:srgbClr val="000000"/>
              </a:solidFil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179388" y="549275"/>
            <a:ext cx="8931275" cy="766763"/>
          </a:xfrm>
        </p:spPr>
        <p:txBody>
          <a:bodyPr/>
          <a:lstStyle/>
          <a:p>
            <a:pPr eaLnBrk="1" hangingPunct="1">
              <a:defRPr/>
            </a:pPr>
            <a:r>
              <a:rPr lang="en-US" altLang="zh-CN" dirty="0" smtClean="0">
                <a:solidFill>
                  <a:srgbClr val="1A1A00"/>
                </a:solidFill>
              </a:rPr>
              <a:t>ISA（</a:t>
            </a:r>
            <a:r>
              <a:rPr lang="zh-CN" altLang="en-US" dirty="0" smtClean="0">
                <a:solidFill>
                  <a:srgbClr val="1A1A00"/>
                </a:solidFill>
              </a:rPr>
              <a:t>指令集结构</a:t>
            </a:r>
            <a:r>
              <a:rPr lang="en-US" altLang="zh-CN" dirty="0" smtClean="0">
                <a:solidFill>
                  <a:srgbClr val="1A1A00"/>
                </a:solidFill>
              </a:rPr>
              <a:t>）: </a:t>
            </a:r>
            <a:r>
              <a:rPr lang="zh-CN" altLang="en-US" dirty="0" smtClean="0">
                <a:solidFill>
                  <a:srgbClr val="1A1A00"/>
                </a:solidFill>
              </a:rPr>
              <a:t>硬件与软件之间的</a:t>
            </a:r>
            <a:r>
              <a:rPr lang="zh-CN" altLang="en-US" dirty="0" smtClean="0">
                <a:solidFill>
                  <a:srgbClr val="0000FF"/>
                </a:solidFill>
              </a:rPr>
              <a:t>接口</a:t>
            </a:r>
            <a:endParaRPr lang="en-US" altLang="zh-CN" dirty="0" smtClean="0">
              <a:solidFill>
                <a:srgbClr val="0000FF"/>
              </a:solidFill>
            </a:endParaRPr>
          </a:p>
        </p:txBody>
      </p:sp>
      <p:sp>
        <p:nvSpPr>
          <p:cNvPr id="72707" name="Rectangle 3"/>
          <p:cNvSpPr>
            <a:spLocks noGrp="1" noChangeArrowheads="1"/>
          </p:cNvSpPr>
          <p:nvPr>
            <p:ph idx="1"/>
          </p:nvPr>
        </p:nvSpPr>
        <p:spPr>
          <a:xfrm>
            <a:off x="1371600" y="1828800"/>
            <a:ext cx="7772400" cy="4114800"/>
          </a:xfrm>
        </p:spPr>
        <p:txBody>
          <a:bodyPr/>
          <a:lstStyle/>
          <a:p>
            <a:pPr eaLnBrk="1" hangingPunct="1"/>
            <a:r>
              <a:rPr lang="zh-CN" altLang="en-US" sz="2800" b="1" dirty="0" smtClean="0">
                <a:solidFill>
                  <a:srgbClr val="FF00FF"/>
                </a:solidFill>
                <a:effectLst/>
                <a:latin typeface="Comic Sans MS" panose="030F0702030302020204" pitchFamily="66" charset="0"/>
              </a:rPr>
              <a:t>用途</a:t>
            </a:r>
            <a:r>
              <a:rPr lang="en-US" altLang="zh-CN" sz="2800" b="1" dirty="0" smtClean="0">
                <a:solidFill>
                  <a:srgbClr val="FF00FF"/>
                </a:solidFill>
                <a:effectLst/>
                <a:latin typeface="Comic Sans MS" panose="030F0702030302020204" pitchFamily="66" charset="0"/>
              </a:rPr>
              <a:t>:</a:t>
            </a:r>
            <a:endParaRPr lang="en-US" altLang="zh-CN" sz="2800" b="1" dirty="0" smtClean="0">
              <a:solidFill>
                <a:srgbClr val="00FF00"/>
              </a:solidFill>
              <a:effectLst/>
              <a:latin typeface="Comic Sans MS" panose="030F0702030302020204" pitchFamily="66" charset="0"/>
            </a:endParaRPr>
          </a:p>
          <a:p>
            <a:pPr lvl="1" eaLnBrk="1" hangingPunct="1"/>
            <a:r>
              <a:rPr lang="zh-CN" altLang="en-US" sz="2400" b="1" dirty="0" smtClean="0">
                <a:solidFill>
                  <a:srgbClr val="FF00FF"/>
                </a:solidFill>
                <a:effectLst/>
                <a:latin typeface="Comic Sans MS" panose="030F0702030302020204" pitchFamily="66" charset="0"/>
              </a:rPr>
              <a:t>开发者与硬件之间的接口</a:t>
            </a:r>
            <a:endParaRPr lang="en-US" altLang="zh-CN" sz="2400" b="1" dirty="0" smtClean="0">
              <a:solidFill>
                <a:srgbClr val="00FF00"/>
              </a:solidFill>
              <a:effectLst/>
              <a:latin typeface="Comic Sans MS" panose="030F0702030302020204" pitchFamily="66" charset="0"/>
            </a:endParaRPr>
          </a:p>
          <a:p>
            <a:pPr lvl="1" eaLnBrk="1" hangingPunct="1"/>
            <a:r>
              <a:rPr lang="zh-CN" altLang="en-US" sz="2400" b="1" dirty="0" smtClean="0">
                <a:solidFill>
                  <a:srgbClr val="FF00FF"/>
                </a:solidFill>
                <a:effectLst/>
                <a:latin typeface="Comic Sans MS" panose="030F0702030302020204" pitchFamily="66" charset="0"/>
              </a:rPr>
              <a:t>这代芯片与下一代芯片的合同</a:t>
            </a:r>
            <a:endParaRPr lang="en-US" altLang="zh-CN" sz="2400" b="1" dirty="0" smtClean="0">
              <a:solidFill>
                <a:srgbClr val="FF00FF"/>
              </a:solidFill>
              <a:effectLst/>
              <a:latin typeface="Comic Sans MS" panose="030F0702030302020204" pitchFamily="66" charset="0"/>
            </a:endParaRPr>
          </a:p>
        </p:txBody>
      </p:sp>
      <p:grpSp>
        <p:nvGrpSpPr>
          <p:cNvPr id="72708" name="Group 4"/>
          <p:cNvGrpSpPr/>
          <p:nvPr/>
        </p:nvGrpSpPr>
        <p:grpSpPr bwMode="auto">
          <a:xfrm>
            <a:off x="1371600" y="3573016"/>
            <a:ext cx="6338951" cy="2133600"/>
            <a:chOff x="596" y="1288"/>
            <a:chExt cx="6390" cy="2268"/>
          </a:xfrm>
        </p:grpSpPr>
        <p:sp>
          <p:nvSpPr>
            <p:cNvPr id="72711" name="Rectangle 5" descr="Horizontal brick"/>
            <p:cNvSpPr>
              <a:spLocks noChangeArrowheads="1"/>
            </p:cNvSpPr>
            <p:nvPr/>
          </p:nvSpPr>
          <p:spPr bwMode="auto">
            <a:xfrm>
              <a:off x="880" y="2152"/>
              <a:ext cx="4216" cy="280"/>
            </a:xfrm>
            <a:prstGeom prst="rect">
              <a:avLst/>
            </a:prstGeom>
            <a:pattFill prst="horzBrick">
              <a:fgClr>
                <a:srgbClr val="FF6633"/>
              </a:fgClr>
              <a:bgClr>
                <a:srgbClr val="FFCC66"/>
              </a:bgClr>
            </a:pattFill>
            <a:ln w="12700">
              <a:solidFill>
                <a:srgbClr val="000000"/>
              </a:solidFill>
              <a:miter lim="800000"/>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12" name="Oval 6"/>
            <p:cNvSpPr>
              <a:spLocks noChangeArrowheads="1"/>
            </p:cNvSpPr>
            <p:nvPr/>
          </p:nvSpPr>
          <p:spPr bwMode="auto">
            <a:xfrm>
              <a:off x="2416" y="1288"/>
              <a:ext cx="232" cy="184"/>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13" name="Line 7"/>
            <p:cNvSpPr>
              <a:spLocks noChangeShapeType="1"/>
            </p:cNvSpPr>
            <p:nvPr/>
          </p:nvSpPr>
          <p:spPr bwMode="auto">
            <a:xfrm flipH="1">
              <a:off x="2504" y="1480"/>
              <a:ext cx="56" cy="37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4" name="Line 8"/>
            <p:cNvSpPr>
              <a:spLocks noChangeShapeType="1"/>
            </p:cNvSpPr>
            <p:nvPr/>
          </p:nvSpPr>
          <p:spPr bwMode="auto">
            <a:xfrm>
              <a:off x="2512" y="1860"/>
              <a:ext cx="13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5" name="Line 9"/>
            <p:cNvSpPr>
              <a:spLocks noChangeShapeType="1"/>
            </p:cNvSpPr>
            <p:nvPr/>
          </p:nvSpPr>
          <p:spPr bwMode="auto">
            <a:xfrm>
              <a:off x="2652" y="1864"/>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6" name="Line 10"/>
            <p:cNvSpPr>
              <a:spLocks noChangeShapeType="1"/>
            </p:cNvSpPr>
            <p:nvPr/>
          </p:nvSpPr>
          <p:spPr bwMode="auto">
            <a:xfrm>
              <a:off x="2656" y="2052"/>
              <a:ext cx="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7" name="Line 11"/>
            <p:cNvSpPr>
              <a:spLocks noChangeShapeType="1"/>
            </p:cNvSpPr>
            <p:nvPr/>
          </p:nvSpPr>
          <p:spPr bwMode="auto">
            <a:xfrm flipH="1">
              <a:off x="2408" y="1864"/>
              <a:ext cx="104" cy="23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8" name="Line 12"/>
            <p:cNvSpPr>
              <a:spLocks noChangeShapeType="1"/>
            </p:cNvSpPr>
            <p:nvPr/>
          </p:nvSpPr>
          <p:spPr bwMode="auto">
            <a:xfrm flipH="1">
              <a:off x="2264" y="2104"/>
              <a:ext cx="152" cy="8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Line 13"/>
            <p:cNvSpPr>
              <a:spLocks noChangeShapeType="1"/>
            </p:cNvSpPr>
            <p:nvPr/>
          </p:nvSpPr>
          <p:spPr bwMode="auto">
            <a:xfrm>
              <a:off x="2560" y="1624"/>
              <a:ext cx="136" cy="8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0" name="Line 14"/>
            <p:cNvSpPr>
              <a:spLocks noChangeShapeType="1"/>
            </p:cNvSpPr>
            <p:nvPr/>
          </p:nvSpPr>
          <p:spPr bwMode="auto">
            <a:xfrm flipV="1">
              <a:off x="2704" y="1616"/>
              <a:ext cx="88"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1" name="Line 15"/>
            <p:cNvSpPr>
              <a:spLocks noChangeShapeType="1"/>
            </p:cNvSpPr>
            <p:nvPr/>
          </p:nvSpPr>
          <p:spPr bwMode="auto">
            <a:xfrm>
              <a:off x="2512" y="1572"/>
              <a:ext cx="13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2" name="Line 16"/>
            <p:cNvSpPr>
              <a:spLocks noChangeShapeType="1"/>
            </p:cNvSpPr>
            <p:nvPr/>
          </p:nvSpPr>
          <p:spPr bwMode="auto">
            <a:xfrm flipV="1">
              <a:off x="2656" y="1472"/>
              <a:ext cx="88"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3" name="Oval 17"/>
            <p:cNvSpPr>
              <a:spLocks noChangeArrowheads="1"/>
            </p:cNvSpPr>
            <p:nvPr/>
          </p:nvSpPr>
          <p:spPr bwMode="auto">
            <a:xfrm>
              <a:off x="3280" y="1336"/>
              <a:ext cx="232" cy="184"/>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24" name="Line 18"/>
            <p:cNvSpPr>
              <a:spLocks noChangeShapeType="1"/>
            </p:cNvSpPr>
            <p:nvPr/>
          </p:nvSpPr>
          <p:spPr bwMode="auto">
            <a:xfrm>
              <a:off x="3424" y="1528"/>
              <a:ext cx="40" cy="42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5" name="Line 19"/>
            <p:cNvSpPr>
              <a:spLocks noChangeShapeType="1"/>
            </p:cNvSpPr>
            <p:nvPr/>
          </p:nvSpPr>
          <p:spPr bwMode="auto">
            <a:xfrm flipH="1">
              <a:off x="3272" y="1912"/>
              <a:ext cx="200" cy="1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6" name="Line 20"/>
            <p:cNvSpPr>
              <a:spLocks noChangeShapeType="1"/>
            </p:cNvSpPr>
            <p:nvPr/>
          </p:nvSpPr>
          <p:spPr bwMode="auto">
            <a:xfrm>
              <a:off x="3280" y="2056"/>
              <a:ext cx="88"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7" name="Line 21"/>
            <p:cNvSpPr>
              <a:spLocks noChangeShapeType="1"/>
            </p:cNvSpPr>
            <p:nvPr/>
          </p:nvSpPr>
          <p:spPr bwMode="auto">
            <a:xfrm>
              <a:off x="3472" y="1912"/>
              <a:ext cx="184" cy="1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8" name="Line 22"/>
            <p:cNvSpPr>
              <a:spLocks noChangeShapeType="1"/>
            </p:cNvSpPr>
            <p:nvPr/>
          </p:nvSpPr>
          <p:spPr bwMode="auto">
            <a:xfrm flipV="1">
              <a:off x="3664" y="1952"/>
              <a:ext cx="136"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9" name="Line 23"/>
            <p:cNvSpPr>
              <a:spLocks noChangeShapeType="1"/>
            </p:cNvSpPr>
            <p:nvPr/>
          </p:nvSpPr>
          <p:spPr bwMode="auto">
            <a:xfrm>
              <a:off x="3808" y="1960"/>
              <a:ext cx="40" cy="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0" name="Line 24"/>
            <p:cNvSpPr>
              <a:spLocks noChangeShapeType="1"/>
            </p:cNvSpPr>
            <p:nvPr/>
          </p:nvSpPr>
          <p:spPr bwMode="auto">
            <a:xfrm flipH="1">
              <a:off x="3320" y="1672"/>
              <a:ext cx="104" cy="1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1" name="Line 25"/>
            <p:cNvSpPr>
              <a:spLocks noChangeShapeType="1"/>
            </p:cNvSpPr>
            <p:nvPr/>
          </p:nvSpPr>
          <p:spPr bwMode="auto">
            <a:xfrm flipH="1" flipV="1">
              <a:off x="3176" y="1760"/>
              <a:ext cx="152"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2" name="Line 26"/>
            <p:cNvSpPr>
              <a:spLocks noChangeShapeType="1"/>
            </p:cNvSpPr>
            <p:nvPr/>
          </p:nvSpPr>
          <p:spPr bwMode="auto">
            <a:xfrm flipH="1">
              <a:off x="3224" y="1620"/>
              <a:ext cx="20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3" name="Line 27"/>
            <p:cNvSpPr>
              <a:spLocks noChangeShapeType="1"/>
            </p:cNvSpPr>
            <p:nvPr/>
          </p:nvSpPr>
          <p:spPr bwMode="auto">
            <a:xfrm flipH="1" flipV="1">
              <a:off x="3080" y="1520"/>
              <a:ext cx="152"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4" name="Line 28"/>
            <p:cNvSpPr>
              <a:spLocks noChangeShapeType="1"/>
            </p:cNvSpPr>
            <p:nvPr/>
          </p:nvSpPr>
          <p:spPr bwMode="auto">
            <a:xfrm flipV="1">
              <a:off x="3328" y="1424"/>
              <a:ext cx="40"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5" name="Line 29"/>
            <p:cNvSpPr>
              <a:spLocks noChangeShapeType="1"/>
            </p:cNvSpPr>
            <p:nvPr/>
          </p:nvSpPr>
          <p:spPr bwMode="auto">
            <a:xfrm flipH="1" flipV="1">
              <a:off x="2504" y="1376"/>
              <a:ext cx="104"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6" name="Oval 30"/>
            <p:cNvSpPr>
              <a:spLocks noChangeArrowheads="1"/>
            </p:cNvSpPr>
            <p:nvPr/>
          </p:nvSpPr>
          <p:spPr bwMode="auto">
            <a:xfrm>
              <a:off x="2716" y="2500"/>
              <a:ext cx="400" cy="304"/>
            </a:xfrm>
            <a:prstGeom prst="ellipse">
              <a:avLst/>
            </a:prstGeom>
            <a:noFill/>
            <a:ln w="508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37" name="Line 31"/>
            <p:cNvSpPr>
              <a:spLocks noChangeShapeType="1"/>
            </p:cNvSpPr>
            <p:nvPr/>
          </p:nvSpPr>
          <p:spPr bwMode="auto">
            <a:xfrm flipV="1">
              <a:off x="2860" y="2660"/>
              <a:ext cx="16" cy="8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8" name="Line 32"/>
            <p:cNvSpPr>
              <a:spLocks noChangeShapeType="1"/>
            </p:cNvSpPr>
            <p:nvPr/>
          </p:nvSpPr>
          <p:spPr bwMode="auto">
            <a:xfrm>
              <a:off x="2908" y="2676"/>
              <a:ext cx="16"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9" name="Line 33"/>
            <p:cNvSpPr>
              <a:spLocks noChangeShapeType="1"/>
            </p:cNvSpPr>
            <p:nvPr/>
          </p:nvSpPr>
          <p:spPr bwMode="auto">
            <a:xfrm>
              <a:off x="2956" y="2692"/>
              <a:ext cx="16" cy="1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0" name="Line 34"/>
            <p:cNvSpPr>
              <a:spLocks noChangeShapeType="1"/>
            </p:cNvSpPr>
            <p:nvPr/>
          </p:nvSpPr>
          <p:spPr bwMode="auto">
            <a:xfrm>
              <a:off x="2956" y="2580"/>
              <a:ext cx="64"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1" name="Line 35"/>
            <p:cNvSpPr>
              <a:spLocks noChangeShapeType="1"/>
            </p:cNvSpPr>
            <p:nvPr/>
          </p:nvSpPr>
          <p:spPr bwMode="auto">
            <a:xfrm flipH="1">
              <a:off x="2780" y="2580"/>
              <a:ext cx="80"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2" name="Line 36"/>
            <p:cNvSpPr>
              <a:spLocks noChangeShapeType="1"/>
            </p:cNvSpPr>
            <p:nvPr/>
          </p:nvSpPr>
          <p:spPr bwMode="auto">
            <a:xfrm flipV="1">
              <a:off x="2508" y="3476"/>
              <a:ext cx="0" cy="8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3" name="Line 37"/>
            <p:cNvSpPr>
              <a:spLocks noChangeShapeType="1"/>
            </p:cNvSpPr>
            <p:nvPr/>
          </p:nvSpPr>
          <p:spPr bwMode="auto">
            <a:xfrm>
              <a:off x="2940" y="2836"/>
              <a:ext cx="0" cy="352"/>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4" name="Line 38"/>
            <p:cNvSpPr>
              <a:spLocks noChangeShapeType="1"/>
            </p:cNvSpPr>
            <p:nvPr/>
          </p:nvSpPr>
          <p:spPr bwMode="auto">
            <a:xfrm>
              <a:off x="2956" y="3204"/>
              <a:ext cx="208"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5" name="Line 39"/>
            <p:cNvSpPr>
              <a:spLocks noChangeShapeType="1"/>
            </p:cNvSpPr>
            <p:nvPr/>
          </p:nvSpPr>
          <p:spPr bwMode="auto">
            <a:xfrm>
              <a:off x="3196" y="3220"/>
              <a:ext cx="64" cy="25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6" name="Line 40"/>
            <p:cNvSpPr>
              <a:spLocks noChangeShapeType="1"/>
            </p:cNvSpPr>
            <p:nvPr/>
          </p:nvSpPr>
          <p:spPr bwMode="auto">
            <a:xfrm flipV="1">
              <a:off x="3292" y="3428"/>
              <a:ext cx="16" cy="8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7" name="Line 41"/>
            <p:cNvSpPr>
              <a:spLocks noChangeShapeType="1"/>
            </p:cNvSpPr>
            <p:nvPr/>
          </p:nvSpPr>
          <p:spPr bwMode="auto">
            <a:xfrm flipH="1">
              <a:off x="2684" y="3220"/>
              <a:ext cx="272" cy="1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8" name="Line 42"/>
            <p:cNvSpPr>
              <a:spLocks noChangeShapeType="1"/>
            </p:cNvSpPr>
            <p:nvPr/>
          </p:nvSpPr>
          <p:spPr bwMode="auto">
            <a:xfrm flipH="1">
              <a:off x="2588" y="3268"/>
              <a:ext cx="128" cy="25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9" name="Line 43"/>
            <p:cNvSpPr>
              <a:spLocks noChangeShapeType="1"/>
            </p:cNvSpPr>
            <p:nvPr/>
          </p:nvSpPr>
          <p:spPr bwMode="auto">
            <a:xfrm flipH="1">
              <a:off x="2492" y="3540"/>
              <a:ext cx="128"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0" name="Line 44"/>
            <p:cNvSpPr>
              <a:spLocks noChangeShapeType="1"/>
            </p:cNvSpPr>
            <p:nvPr/>
          </p:nvSpPr>
          <p:spPr bwMode="auto">
            <a:xfrm>
              <a:off x="2956" y="2836"/>
              <a:ext cx="304" cy="1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1" name="Line 45"/>
            <p:cNvSpPr>
              <a:spLocks noChangeShapeType="1"/>
            </p:cNvSpPr>
            <p:nvPr/>
          </p:nvSpPr>
          <p:spPr bwMode="auto">
            <a:xfrm flipV="1">
              <a:off x="3292" y="2420"/>
              <a:ext cx="208" cy="464"/>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2" name="Line 46"/>
            <p:cNvSpPr>
              <a:spLocks noChangeShapeType="1"/>
            </p:cNvSpPr>
            <p:nvPr/>
          </p:nvSpPr>
          <p:spPr bwMode="auto">
            <a:xfrm>
              <a:off x="3532" y="2436"/>
              <a:ext cx="112"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3" name="Line 47"/>
            <p:cNvSpPr>
              <a:spLocks noChangeShapeType="1"/>
            </p:cNvSpPr>
            <p:nvPr/>
          </p:nvSpPr>
          <p:spPr bwMode="auto">
            <a:xfrm flipH="1">
              <a:off x="2636" y="2884"/>
              <a:ext cx="320" cy="16"/>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4" name="Line 48"/>
            <p:cNvSpPr>
              <a:spLocks noChangeShapeType="1"/>
            </p:cNvSpPr>
            <p:nvPr/>
          </p:nvSpPr>
          <p:spPr bwMode="auto">
            <a:xfrm flipH="1" flipV="1">
              <a:off x="2300" y="2420"/>
              <a:ext cx="368" cy="512"/>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5" name="Line 49"/>
            <p:cNvSpPr>
              <a:spLocks noChangeShapeType="1"/>
            </p:cNvSpPr>
            <p:nvPr/>
          </p:nvSpPr>
          <p:spPr bwMode="auto">
            <a:xfrm flipH="1">
              <a:off x="2156" y="2436"/>
              <a:ext cx="176" cy="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useBgFill="1">
          <p:nvSpPr>
            <p:cNvPr id="72756" name="Rectangle 50"/>
            <p:cNvSpPr>
              <a:spLocks noChangeArrowheads="1"/>
            </p:cNvSpPr>
            <p:nvPr/>
          </p:nvSpPr>
          <p:spPr bwMode="auto">
            <a:xfrm>
              <a:off x="5240" y="2127"/>
              <a:ext cx="1746" cy="323"/>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dirty="0">
                  <a:solidFill>
                    <a:srgbClr val="000000"/>
                  </a:solidFill>
                  <a:latin typeface="Comic Sans MS" panose="030F0702030302020204" pitchFamily="66" charset="0"/>
                </a:rPr>
                <a:t>instruction set</a:t>
              </a:r>
              <a:endParaRPr kumimoji="1" lang="en-US" altLang="zh-CN" sz="1800" b="1" dirty="0">
                <a:solidFill>
                  <a:srgbClr val="000000"/>
                </a:solidFill>
                <a:latin typeface="Comic Sans MS" panose="030F0702030302020204" pitchFamily="66" charset="0"/>
              </a:endParaRPr>
            </a:p>
          </p:txBody>
        </p:sp>
        <p:sp>
          <p:nvSpPr>
            <p:cNvPr id="72757" name="Rectangle 51"/>
            <p:cNvSpPr>
              <a:spLocks noChangeArrowheads="1"/>
            </p:cNvSpPr>
            <p:nvPr/>
          </p:nvSpPr>
          <p:spPr bwMode="auto">
            <a:xfrm>
              <a:off x="596" y="1636"/>
              <a:ext cx="111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software</a:t>
              </a:r>
              <a:endParaRPr kumimoji="1" lang="en-US" altLang="zh-CN" sz="1800" b="1">
                <a:solidFill>
                  <a:srgbClr val="000000"/>
                </a:solidFill>
                <a:latin typeface="Comic Sans MS" panose="030F0702030302020204" pitchFamily="66" charset="0"/>
              </a:endParaRPr>
            </a:p>
          </p:txBody>
        </p:sp>
        <p:sp>
          <p:nvSpPr>
            <p:cNvPr id="72758" name="Rectangle 52"/>
            <p:cNvSpPr>
              <a:spLocks noChangeArrowheads="1"/>
            </p:cNvSpPr>
            <p:nvPr/>
          </p:nvSpPr>
          <p:spPr bwMode="auto">
            <a:xfrm>
              <a:off x="596" y="2835"/>
              <a:ext cx="116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hardware</a:t>
              </a:r>
              <a:endParaRPr kumimoji="1" lang="en-US" altLang="zh-CN" sz="1800" b="1">
                <a:solidFill>
                  <a:srgbClr val="000000"/>
                </a:solidFill>
                <a:latin typeface="Comic Sans MS" panose="030F0702030302020204" pitchFamily="66" charset="0"/>
              </a:endParaRPr>
            </a:p>
          </p:txBody>
        </p:sp>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defRPr/>
            </a:pPr>
            <a:r>
              <a:rPr lang="zh-CN" altLang="en-US" dirty="0" smtClean="0">
                <a:solidFill>
                  <a:srgbClr val="1A1A00"/>
                </a:solidFill>
              </a:rPr>
              <a:t>接口设计</a:t>
            </a:r>
            <a:endParaRPr lang="en-US" altLang="zh-CN" dirty="0" smtClean="0">
              <a:solidFill>
                <a:srgbClr val="1A1A00"/>
              </a:solidFill>
            </a:endParaRPr>
          </a:p>
        </p:txBody>
      </p:sp>
      <p:sp>
        <p:nvSpPr>
          <p:cNvPr id="40965" name="Rectangle 3"/>
          <p:cNvSpPr>
            <a:spLocks noGrp="1" noChangeArrowheads="1"/>
          </p:cNvSpPr>
          <p:nvPr>
            <p:ph idx="1"/>
          </p:nvPr>
        </p:nvSpPr>
        <p:spPr>
          <a:xfrm>
            <a:off x="142875" y="1643063"/>
            <a:ext cx="8686800" cy="4525962"/>
          </a:xfrm>
        </p:spPr>
        <p:txBody>
          <a:bodyPr/>
          <a:lstStyle/>
          <a:p>
            <a:pPr eaLnBrk="1" hangingPunct="1">
              <a:lnSpc>
                <a:spcPct val="86000"/>
              </a:lnSpc>
              <a:spcBef>
                <a:spcPct val="41000"/>
              </a:spcBef>
              <a:defRPr/>
            </a:pPr>
            <a:r>
              <a:rPr lang="zh-CN" altLang="en-US" b="1" dirty="0" smtClean="0">
                <a:solidFill>
                  <a:srgbClr val="000000"/>
                </a:solidFill>
                <a:latin typeface="Comic Sans MS" panose="030F0702030302020204" pitchFamily="66" charset="0"/>
              </a:rPr>
              <a:t>一个好的接口：</a:t>
            </a:r>
            <a:endParaRPr lang="en-US" altLang="zh-CN" sz="2400" b="1" dirty="0" smtClean="0">
              <a:solidFill>
                <a:srgbClr val="FFFFFF"/>
              </a:solidFill>
              <a:latin typeface="Comic Sans MS" panose="030F0702030302020204" pitchFamily="66" charset="0"/>
            </a:endParaRPr>
          </a:p>
          <a:p>
            <a:pPr lvl="1" eaLnBrk="1" hangingPunct="1">
              <a:lnSpc>
                <a:spcPct val="86000"/>
              </a:lnSpc>
              <a:spcBef>
                <a:spcPct val="41000"/>
              </a:spcBef>
              <a:defRPr/>
            </a:pPr>
            <a:r>
              <a:rPr lang="zh-CN" altLang="en-US" b="1" dirty="0" smtClean="0">
                <a:solidFill>
                  <a:srgbClr val="000000"/>
                </a:solidFill>
                <a:latin typeface="Comic Sans MS" panose="030F0702030302020204" pitchFamily="66" charset="0"/>
              </a:rPr>
              <a:t>允许有</a:t>
            </a:r>
            <a:r>
              <a:rPr lang="zh-CN" altLang="en-US" b="1" dirty="0" smtClean="0">
                <a:solidFill>
                  <a:srgbClr val="003FFF"/>
                </a:solidFill>
                <a:latin typeface="Comic Sans MS" panose="030F0702030302020204" pitchFamily="66" charset="0"/>
              </a:rPr>
              <a:t>多种</a:t>
            </a:r>
            <a:r>
              <a:rPr lang="zh-CN" altLang="en-US" b="1" dirty="0" smtClean="0">
                <a:solidFill>
                  <a:srgbClr val="000000"/>
                </a:solidFill>
                <a:latin typeface="Comic Sans MS" panose="030F0702030302020204" pitchFamily="66" charset="0"/>
              </a:rPr>
              <a:t>实现</a:t>
            </a:r>
            <a:r>
              <a:rPr lang="en-US" altLang="zh-CN" b="1" dirty="0" smtClean="0">
                <a:solidFill>
                  <a:srgbClr val="000000"/>
                </a:solidFill>
                <a:latin typeface="Comic Sans MS" panose="030F0702030302020204" pitchFamily="66" charset="0"/>
              </a:rPr>
              <a:t>(portability, </a:t>
            </a:r>
            <a:r>
              <a:rPr lang="en-US" altLang="zh-CN" b="1" dirty="0" err="1" smtClean="0">
                <a:solidFill>
                  <a:srgbClr val="000000"/>
                </a:solidFill>
                <a:latin typeface="Comic Sans MS" panose="030F0702030302020204" pitchFamily="66" charset="0"/>
              </a:rPr>
              <a:t>compatability</a:t>
            </a:r>
            <a:r>
              <a:rPr lang="en-US" altLang="zh-CN" b="1" dirty="0" smtClean="0">
                <a:solidFill>
                  <a:srgbClr val="000000"/>
                </a:solidFill>
                <a:latin typeface="Comic Sans MS" panose="030F0702030302020204" pitchFamily="66" charset="0"/>
              </a:rPr>
              <a:t>)</a:t>
            </a:r>
            <a:endParaRPr lang="en-US" altLang="zh-CN" b="1" dirty="0" smtClean="0">
              <a:solidFill>
                <a:srgbClr val="FFFFFF"/>
              </a:solidFill>
              <a:latin typeface="Comic Sans MS" panose="030F0702030302020204" pitchFamily="66" charset="0"/>
            </a:endParaRPr>
          </a:p>
          <a:p>
            <a:pPr lvl="1" eaLnBrk="1" hangingPunct="1">
              <a:lnSpc>
                <a:spcPct val="86000"/>
              </a:lnSpc>
              <a:spcBef>
                <a:spcPct val="41000"/>
              </a:spcBef>
              <a:defRPr/>
            </a:pPr>
            <a:r>
              <a:rPr lang="zh-CN" altLang="en-US" b="1" dirty="0" smtClean="0">
                <a:solidFill>
                  <a:srgbClr val="000000"/>
                </a:solidFill>
                <a:latin typeface="Comic Sans MS" panose="030F0702030302020204" pitchFamily="66" charset="0"/>
              </a:rPr>
              <a:t>用在很多</a:t>
            </a:r>
            <a:r>
              <a:rPr lang="zh-CN" altLang="en-US" b="1" dirty="0" smtClean="0">
                <a:solidFill>
                  <a:srgbClr val="003FFF"/>
                </a:solidFill>
                <a:latin typeface="Comic Sans MS" panose="030F0702030302020204" pitchFamily="66" charset="0"/>
              </a:rPr>
              <a:t>不同</a:t>
            </a:r>
            <a:r>
              <a:rPr lang="zh-CN" altLang="en-US" b="1" dirty="0" smtClean="0">
                <a:solidFill>
                  <a:srgbClr val="000000"/>
                </a:solidFill>
                <a:latin typeface="Comic Sans MS" panose="030F0702030302020204" pitchFamily="66" charset="0"/>
              </a:rPr>
              <a:t>的方面</a:t>
            </a:r>
            <a:r>
              <a:rPr lang="en-US" altLang="zh-CN" b="1" dirty="0" smtClean="0">
                <a:solidFill>
                  <a:srgbClr val="000000"/>
                </a:solidFill>
                <a:latin typeface="Comic Sans MS" panose="030F0702030302020204" pitchFamily="66" charset="0"/>
              </a:rPr>
              <a:t>(generality)</a:t>
            </a:r>
            <a:endParaRPr lang="en-US" altLang="zh-CN" b="1" dirty="0" smtClean="0">
              <a:solidFill>
                <a:srgbClr val="FFFFFF"/>
              </a:solidFill>
              <a:latin typeface="Comic Sans MS" panose="030F0702030302020204" pitchFamily="66" charset="0"/>
            </a:endParaRPr>
          </a:p>
          <a:p>
            <a:pPr lvl="1" eaLnBrk="1" hangingPunct="1">
              <a:lnSpc>
                <a:spcPct val="86000"/>
              </a:lnSpc>
              <a:spcBef>
                <a:spcPct val="41000"/>
              </a:spcBef>
              <a:defRPr/>
            </a:pPr>
            <a:r>
              <a:rPr lang="zh-CN" altLang="en-US" b="1" dirty="0" smtClean="0">
                <a:solidFill>
                  <a:srgbClr val="000000"/>
                </a:solidFill>
                <a:latin typeface="Comic Sans MS" panose="030F0702030302020204" pitchFamily="66" charset="0"/>
              </a:rPr>
              <a:t>为更高层提供</a:t>
            </a:r>
            <a:r>
              <a:rPr lang="zh-CN" altLang="en-US" b="1" dirty="0" smtClean="0">
                <a:solidFill>
                  <a:srgbClr val="003FFF"/>
                </a:solidFill>
                <a:latin typeface="Comic Sans MS" panose="030F0702030302020204" pitchFamily="66" charset="0"/>
              </a:rPr>
              <a:t>方便</a:t>
            </a:r>
            <a:r>
              <a:rPr lang="zh-CN" altLang="en-US" b="1" dirty="0" smtClean="0">
                <a:solidFill>
                  <a:srgbClr val="000000"/>
                </a:solidFill>
                <a:latin typeface="Comic Sans MS" panose="030F0702030302020204" pitchFamily="66" charset="0"/>
              </a:rPr>
              <a:t>的功能</a:t>
            </a:r>
            <a:endParaRPr lang="en-US" altLang="zh-CN" b="1" dirty="0" smtClean="0">
              <a:solidFill>
                <a:srgbClr val="FFFFFF"/>
              </a:solidFill>
              <a:latin typeface="Comic Sans MS" panose="030F0702030302020204" pitchFamily="66" charset="0"/>
            </a:endParaRPr>
          </a:p>
          <a:p>
            <a:pPr lvl="1" eaLnBrk="1" hangingPunct="1">
              <a:lnSpc>
                <a:spcPct val="86000"/>
              </a:lnSpc>
              <a:spcBef>
                <a:spcPct val="41000"/>
              </a:spcBef>
              <a:defRPr/>
            </a:pPr>
            <a:r>
              <a:rPr lang="zh-CN" altLang="en-US" b="1" dirty="0" smtClean="0">
                <a:solidFill>
                  <a:srgbClr val="000000"/>
                </a:solidFill>
                <a:latin typeface="Comic Sans MS" panose="030F0702030302020204" pitchFamily="66" charset="0"/>
              </a:rPr>
              <a:t>允许更低层能</a:t>
            </a:r>
            <a:r>
              <a:rPr lang="zh-CN" altLang="en-US" b="1" dirty="0" smtClean="0">
                <a:solidFill>
                  <a:srgbClr val="003FFF"/>
                </a:solidFill>
                <a:latin typeface="Comic Sans MS" panose="030F0702030302020204" pitchFamily="66" charset="0"/>
              </a:rPr>
              <a:t>有效</a:t>
            </a:r>
            <a:r>
              <a:rPr lang="zh-CN" altLang="en-US" b="1" dirty="0" smtClean="0">
                <a:solidFill>
                  <a:srgbClr val="000000"/>
                </a:solidFill>
                <a:latin typeface="Comic Sans MS" panose="030F0702030302020204" pitchFamily="66" charset="0"/>
              </a:rPr>
              <a:t>实现</a:t>
            </a:r>
            <a:endParaRPr lang="en-US" altLang="zh-CN" b="1" dirty="0" smtClean="0">
              <a:solidFill>
                <a:srgbClr val="000000"/>
              </a:solidFill>
              <a:latin typeface="Comic Sans MS" panose="030F0702030302020204" pitchFamily="66" charset="0"/>
            </a:endParaRPr>
          </a:p>
        </p:txBody>
      </p:sp>
      <p:sp>
        <p:nvSpPr>
          <p:cNvPr id="74756"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4B971EBD-2AE2-444B-A108-DEE0418EE7C6}"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750888" y="1196975"/>
            <a:ext cx="5257800" cy="1588"/>
          </a:xfrm>
          <a:prstGeom prst="line">
            <a:avLst/>
          </a:prstGeom>
          <a:ln w="47625">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1525" y="476250"/>
            <a:ext cx="2236788" cy="585788"/>
          </a:xfrm>
          <a:prstGeom prst="rect">
            <a:avLst/>
          </a:prstGeom>
          <a:noFill/>
        </p:spPr>
        <p:txBody>
          <a:bodyPr wrap="none">
            <a:spAutoFit/>
          </a:bodyPr>
          <a:lstStyle/>
          <a:p>
            <a:pPr algn="ctr" eaLnBrk="1" hangingPunct="1">
              <a:defRPr/>
            </a:pPr>
            <a:r>
              <a:rPr lang="zh-CN" altLang="en-US" sz="3200" b="1" dirty="0">
                <a:solidFill>
                  <a:srgbClr val="000000"/>
                </a:solidFill>
                <a:latin typeface="华文中宋" panose="02010600040101010101" pitchFamily="2" charset="-122"/>
                <a:ea typeface="华文中宋" panose="02010600040101010101" pitchFamily="2" charset="-122"/>
              </a:rPr>
              <a:t>成绩构成：</a:t>
            </a:r>
            <a:endParaRPr lang="zh-CN" sz="3200" b="1" dirty="0">
              <a:solidFill>
                <a:srgbClr val="000000"/>
              </a:solidFill>
              <a:latin typeface="华文中宋" panose="02010600040101010101" pitchFamily="2" charset="-122"/>
              <a:ea typeface="华文中宋" panose="02010600040101010101" pitchFamily="2" charset="-122"/>
            </a:endParaRPr>
          </a:p>
        </p:txBody>
      </p:sp>
      <p:sp>
        <p:nvSpPr>
          <p:cNvPr id="30" name="TextBox 29"/>
          <p:cNvSpPr txBox="1"/>
          <p:nvPr/>
        </p:nvSpPr>
        <p:spPr>
          <a:xfrm>
            <a:off x="425450" y="2192655"/>
            <a:ext cx="8571230" cy="2030095"/>
          </a:xfrm>
          <a:prstGeom prst="rect">
            <a:avLst/>
          </a:prstGeom>
          <a:noFill/>
        </p:spPr>
        <p:txBody>
          <a:bodyPr wrap="square">
            <a:spAutoFit/>
          </a:bodyPr>
          <a:lstStyle/>
          <a:p>
            <a:pPr eaLnBrk="1" hangingPunct="1">
              <a:lnSpc>
                <a:spcPct val="150000"/>
              </a:lnSpc>
              <a:defRPr/>
            </a:pPr>
            <a:r>
              <a:rPr lang="zh-CN" altLang="en-US" sz="2800" b="1" dirty="0">
                <a:solidFill>
                  <a:srgbClr val="000000"/>
                </a:solidFill>
                <a:ea typeface="华文中宋" panose="02010600040101010101" pitchFamily="2" charset="-122"/>
              </a:rPr>
              <a:t>期末成绩：</a:t>
            </a:r>
            <a:r>
              <a:rPr lang="en-US" altLang="zh-CN" sz="2800" b="1" dirty="0">
                <a:solidFill>
                  <a:srgbClr val="000000"/>
                </a:solidFill>
                <a:ea typeface="华文中宋" panose="02010600040101010101" pitchFamily="2" charset="-122"/>
              </a:rPr>
              <a:t>70%</a:t>
            </a:r>
            <a:endParaRPr lang="en-US" altLang="zh-CN" sz="2800" b="1" dirty="0">
              <a:solidFill>
                <a:srgbClr val="FFFFFF"/>
              </a:solidFill>
              <a:ea typeface="华文中宋" panose="02010600040101010101" pitchFamily="2" charset="-122"/>
            </a:endParaRPr>
          </a:p>
          <a:p>
            <a:pPr eaLnBrk="1" hangingPunct="1">
              <a:lnSpc>
                <a:spcPct val="150000"/>
              </a:lnSpc>
              <a:defRPr/>
            </a:pPr>
            <a:r>
              <a:rPr lang="zh-CN" altLang="en-US" sz="2800" b="1" dirty="0">
                <a:solidFill>
                  <a:srgbClr val="000000"/>
                </a:solidFill>
                <a:ea typeface="华文中宋" panose="02010600040101010101" pitchFamily="2" charset="-122"/>
              </a:rPr>
              <a:t>平时成绩：</a:t>
            </a:r>
            <a:r>
              <a:rPr lang="en-US" altLang="zh-CN" sz="2800" b="1" dirty="0">
                <a:solidFill>
                  <a:srgbClr val="000000"/>
                </a:solidFill>
                <a:ea typeface="华文中宋" panose="02010600040101010101" pitchFamily="2" charset="-122"/>
              </a:rPr>
              <a:t>30%</a:t>
            </a:r>
            <a:endParaRPr lang="en-US" altLang="zh-CN" sz="2800" b="1" dirty="0">
              <a:solidFill>
                <a:srgbClr val="000000"/>
              </a:solidFill>
              <a:ea typeface="华文中宋" panose="02010600040101010101" pitchFamily="2" charset="-122"/>
            </a:endParaRPr>
          </a:p>
          <a:p>
            <a:pPr eaLnBrk="1" hangingPunct="1">
              <a:lnSpc>
                <a:spcPct val="150000"/>
              </a:lnSpc>
              <a:defRPr/>
            </a:pPr>
            <a:r>
              <a:rPr lang="en-US" altLang="zh-CN" sz="2800" b="1" dirty="0">
                <a:solidFill>
                  <a:srgbClr val="000000"/>
                </a:solidFill>
                <a:ea typeface="华文中宋" panose="02010600040101010101" pitchFamily="2" charset="-122"/>
              </a:rPr>
              <a:t>             </a:t>
            </a:r>
            <a:r>
              <a:rPr lang="zh-CN" altLang="en-US" sz="2800" b="1" dirty="0">
                <a:solidFill>
                  <a:srgbClr val="000000"/>
                </a:solidFill>
                <a:ea typeface="华文中宋" panose="02010600040101010101" pitchFamily="2" charset="-122"/>
              </a:rPr>
              <a:t>（作业和课堂表现）</a:t>
            </a:r>
            <a:r>
              <a:rPr lang="en-US" altLang="zh-CN" sz="2800" b="1" dirty="0">
                <a:solidFill>
                  <a:srgbClr val="000000"/>
                </a:solidFill>
                <a:ea typeface="华文中宋" panose="02010600040101010101" pitchFamily="2" charset="-122"/>
              </a:rPr>
              <a:t>18% +</a:t>
            </a:r>
            <a:r>
              <a:rPr lang="zh-CN" altLang="en-US" sz="2800" b="1" dirty="0">
                <a:solidFill>
                  <a:srgbClr val="000000"/>
                </a:solidFill>
                <a:ea typeface="华文中宋" panose="02010600040101010101" pitchFamily="2" charset="-122"/>
              </a:rPr>
              <a:t>（半期考试）</a:t>
            </a:r>
            <a:r>
              <a:rPr lang="en-US" altLang="zh-CN" sz="2800" b="1" dirty="0">
                <a:solidFill>
                  <a:srgbClr val="000000"/>
                </a:solidFill>
                <a:ea typeface="华文中宋" panose="02010600040101010101" pitchFamily="2" charset="-122"/>
              </a:rPr>
              <a:t>12%</a:t>
            </a:r>
            <a:endParaRPr lang="zh-CN" altLang="en-US" sz="2800" b="1" dirty="0">
              <a:solidFill>
                <a:srgbClr val="000000"/>
              </a:solidFill>
              <a:ea typeface="华文中宋" panose="02010600040101010101" pitchFamily="2" charset="-122"/>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838800" y="228600"/>
            <a:ext cx="6973560" cy="968152"/>
          </a:xfrm>
        </p:spPr>
        <p:txBody>
          <a:bodyPr/>
          <a:lstStyle/>
          <a:p>
            <a:pPr eaLnBrk="1" hangingPunct="1">
              <a:defRPr/>
            </a:pPr>
            <a:r>
              <a:rPr lang="zh-CN" altLang="en-US" dirty="0" smtClean="0">
                <a:solidFill>
                  <a:srgbClr val="1A1A00"/>
                </a:solidFill>
              </a:rPr>
              <a:t>指令集系统结构</a:t>
            </a:r>
            <a:r>
              <a:rPr lang="en-US" altLang="zh-CN" dirty="0" smtClean="0">
                <a:solidFill>
                  <a:srgbClr val="1A1A00"/>
                </a:solidFill>
              </a:rPr>
              <a:t>ISA</a:t>
            </a:r>
            <a:r>
              <a:rPr lang="zh-CN" altLang="en-US" dirty="0" smtClean="0">
                <a:solidFill>
                  <a:srgbClr val="1A1A00"/>
                </a:solidFill>
              </a:rPr>
              <a:t>的</a:t>
            </a:r>
            <a:r>
              <a:rPr lang="en-US" altLang="zh-CN" dirty="0" smtClean="0">
                <a:solidFill>
                  <a:srgbClr val="003FFF"/>
                </a:solidFill>
              </a:rPr>
              <a:t>7</a:t>
            </a:r>
            <a:r>
              <a:rPr lang="zh-CN" altLang="en-US" dirty="0" smtClean="0">
                <a:solidFill>
                  <a:srgbClr val="1A1A00"/>
                </a:solidFill>
              </a:rPr>
              <a:t>个重要特征</a:t>
            </a:r>
            <a:endParaRPr lang="en-US" altLang="zh-CN" dirty="0" smtClean="0">
              <a:solidFill>
                <a:srgbClr val="1A1A00"/>
              </a:solidFill>
            </a:endParaRPr>
          </a:p>
        </p:txBody>
      </p:sp>
      <p:sp>
        <p:nvSpPr>
          <p:cNvPr id="76803" name="Rectangle 3"/>
          <p:cNvSpPr>
            <a:spLocks noGrp="1" noChangeArrowheads="1"/>
          </p:cNvSpPr>
          <p:nvPr>
            <p:ph idx="1"/>
          </p:nvPr>
        </p:nvSpPr>
        <p:spPr>
          <a:xfrm>
            <a:off x="285750" y="1557338"/>
            <a:ext cx="8858250" cy="4575175"/>
          </a:xfrm>
        </p:spPr>
        <p:txBody>
          <a:bodyPr/>
          <a:lstStyle/>
          <a:p>
            <a:pPr eaLnBrk="1" hangingPunct="1"/>
            <a:r>
              <a:rPr lang="en-US" altLang="zh-CN" b="1" dirty="0" smtClean="0">
                <a:solidFill>
                  <a:srgbClr val="000000"/>
                </a:solidFill>
                <a:effectLst/>
              </a:rPr>
              <a:t>ISA</a:t>
            </a:r>
            <a:r>
              <a:rPr lang="zh-CN" altLang="en-US" b="1" dirty="0" smtClean="0">
                <a:solidFill>
                  <a:srgbClr val="000000"/>
                </a:solidFill>
                <a:effectLst/>
              </a:rPr>
              <a:t>的类型：</a:t>
            </a:r>
            <a:r>
              <a:rPr lang="zh-CN" altLang="en-US" sz="2400" b="1" dirty="0" smtClean="0">
                <a:solidFill>
                  <a:srgbClr val="000000"/>
                </a:solidFill>
                <a:effectLst/>
              </a:rPr>
              <a:t>现代通用寄存器结构，早期累加器结构</a:t>
            </a:r>
            <a:endParaRPr lang="en-US" altLang="zh-CN" sz="2400" b="1" dirty="0" smtClean="0">
              <a:solidFill>
                <a:srgbClr val="FFFFFF"/>
              </a:solidFill>
              <a:effectLst/>
            </a:endParaRPr>
          </a:p>
          <a:p>
            <a:pPr eaLnBrk="1" hangingPunct="1"/>
            <a:r>
              <a:rPr lang="zh-CN" altLang="en-US" b="1" dirty="0" smtClean="0">
                <a:solidFill>
                  <a:srgbClr val="000000"/>
                </a:solidFill>
                <a:effectLst/>
              </a:rPr>
              <a:t>存储器访问：如，</a:t>
            </a:r>
            <a:r>
              <a:rPr lang="zh-CN" altLang="en-US" sz="2800" b="1" dirty="0" smtClean="0">
                <a:solidFill>
                  <a:srgbClr val="000000"/>
                </a:solidFill>
                <a:effectLst/>
              </a:rPr>
              <a:t>按字节访问</a:t>
            </a:r>
            <a:endParaRPr lang="en-US" altLang="zh-CN" sz="2800" b="1" dirty="0" smtClean="0">
              <a:solidFill>
                <a:srgbClr val="FFFFFF"/>
              </a:solidFill>
              <a:effectLst/>
            </a:endParaRPr>
          </a:p>
          <a:p>
            <a:pPr eaLnBrk="1" hangingPunct="1"/>
            <a:r>
              <a:rPr lang="zh-CN" altLang="en-US" b="1" dirty="0" smtClean="0">
                <a:solidFill>
                  <a:srgbClr val="000000"/>
                </a:solidFill>
                <a:effectLst/>
              </a:rPr>
              <a:t>寻址方式</a:t>
            </a:r>
            <a:endParaRPr lang="en-US" altLang="zh-CN" b="1" dirty="0" smtClean="0">
              <a:solidFill>
                <a:srgbClr val="FFFFFF"/>
              </a:solidFill>
              <a:effectLst/>
            </a:endParaRPr>
          </a:p>
          <a:p>
            <a:pPr eaLnBrk="1" hangingPunct="1"/>
            <a:r>
              <a:rPr lang="zh-CN" altLang="en-US" b="1" dirty="0" smtClean="0">
                <a:solidFill>
                  <a:srgbClr val="000000"/>
                </a:solidFill>
                <a:effectLst/>
              </a:rPr>
              <a:t>操作数类型和大小：</a:t>
            </a:r>
            <a:r>
              <a:rPr lang="en-US" altLang="zh-CN" sz="2800" b="1" dirty="0" smtClean="0">
                <a:solidFill>
                  <a:srgbClr val="000000"/>
                </a:solidFill>
                <a:effectLst/>
              </a:rPr>
              <a:t>8</a:t>
            </a:r>
            <a:r>
              <a:rPr lang="zh-CN" altLang="en-US" sz="2800" b="1" dirty="0" smtClean="0">
                <a:solidFill>
                  <a:srgbClr val="000000"/>
                </a:solidFill>
                <a:effectLst/>
              </a:rPr>
              <a:t>位字符，</a:t>
            </a:r>
            <a:r>
              <a:rPr lang="en-US" altLang="zh-CN" sz="2800" b="1" dirty="0" smtClean="0">
                <a:solidFill>
                  <a:srgbClr val="000000"/>
                </a:solidFill>
                <a:effectLst/>
              </a:rPr>
              <a:t>32</a:t>
            </a:r>
            <a:r>
              <a:rPr lang="zh-CN" altLang="en-US" sz="2800" b="1" dirty="0" smtClean="0">
                <a:solidFill>
                  <a:srgbClr val="000000"/>
                </a:solidFill>
                <a:effectLst/>
              </a:rPr>
              <a:t>位整型数</a:t>
            </a:r>
            <a:endParaRPr lang="en-US" altLang="zh-CN" sz="2800" b="1" dirty="0" smtClean="0">
              <a:solidFill>
                <a:srgbClr val="FFFFFF"/>
              </a:solidFill>
              <a:effectLst/>
            </a:endParaRPr>
          </a:p>
          <a:p>
            <a:pPr eaLnBrk="1" hangingPunct="1"/>
            <a:r>
              <a:rPr lang="zh-CN" altLang="en-US" b="1" dirty="0" smtClean="0">
                <a:solidFill>
                  <a:srgbClr val="000000"/>
                </a:solidFill>
                <a:effectLst/>
              </a:rPr>
              <a:t>操作类型：</a:t>
            </a:r>
            <a:r>
              <a:rPr lang="zh-CN" altLang="en-US" sz="2800" b="1" dirty="0" smtClean="0">
                <a:solidFill>
                  <a:srgbClr val="000000"/>
                </a:solidFill>
                <a:effectLst/>
              </a:rPr>
              <a:t>数据传输，算术</a:t>
            </a:r>
            <a:r>
              <a:rPr lang="en-US" altLang="zh-CN" sz="2800" b="1" dirty="0" smtClean="0">
                <a:solidFill>
                  <a:srgbClr val="000000"/>
                </a:solidFill>
                <a:effectLst/>
              </a:rPr>
              <a:t>/</a:t>
            </a:r>
            <a:r>
              <a:rPr lang="zh-CN" altLang="en-US" sz="2800" b="1" dirty="0" smtClean="0">
                <a:solidFill>
                  <a:srgbClr val="000000"/>
                </a:solidFill>
                <a:effectLst/>
              </a:rPr>
              <a:t>逻辑</a:t>
            </a:r>
            <a:endParaRPr lang="en-US" altLang="zh-CN" sz="2800" b="1" dirty="0" smtClean="0">
              <a:solidFill>
                <a:srgbClr val="FFFFFF"/>
              </a:solidFill>
              <a:effectLst/>
            </a:endParaRPr>
          </a:p>
          <a:p>
            <a:pPr eaLnBrk="1" hangingPunct="1"/>
            <a:r>
              <a:rPr lang="zh-CN" altLang="en-US" b="1" dirty="0" smtClean="0">
                <a:solidFill>
                  <a:srgbClr val="000000"/>
                </a:solidFill>
                <a:effectLst/>
              </a:rPr>
              <a:t>控制流指令：</a:t>
            </a:r>
            <a:r>
              <a:rPr lang="zh-CN" altLang="en-US" sz="2800" b="1" dirty="0" smtClean="0">
                <a:solidFill>
                  <a:srgbClr val="000000"/>
                </a:solidFill>
                <a:effectLst/>
              </a:rPr>
              <a:t>转移，子程序调用</a:t>
            </a:r>
            <a:r>
              <a:rPr lang="en-US" altLang="zh-CN" sz="2800" b="1" dirty="0" smtClean="0">
                <a:solidFill>
                  <a:srgbClr val="000000"/>
                </a:solidFill>
                <a:effectLst/>
              </a:rPr>
              <a:t>/</a:t>
            </a:r>
            <a:r>
              <a:rPr lang="zh-CN" altLang="en-US" sz="2800" b="1" dirty="0" smtClean="0">
                <a:solidFill>
                  <a:srgbClr val="000000"/>
                </a:solidFill>
                <a:effectLst/>
              </a:rPr>
              <a:t>返回</a:t>
            </a:r>
            <a:endParaRPr lang="en-US" altLang="zh-CN" sz="2800" b="1" dirty="0" smtClean="0">
              <a:solidFill>
                <a:srgbClr val="FFFFFF"/>
              </a:solidFill>
              <a:effectLst/>
            </a:endParaRPr>
          </a:p>
          <a:p>
            <a:pPr eaLnBrk="1" hangingPunct="1"/>
            <a:r>
              <a:rPr lang="en-US" altLang="zh-CN" b="1" dirty="0" smtClean="0">
                <a:solidFill>
                  <a:srgbClr val="000000"/>
                </a:solidFill>
                <a:effectLst/>
              </a:rPr>
              <a:t>ISA</a:t>
            </a:r>
            <a:r>
              <a:rPr lang="zh-CN" altLang="en-US" b="1" dirty="0" smtClean="0">
                <a:solidFill>
                  <a:srgbClr val="000000"/>
                </a:solidFill>
                <a:effectLst/>
              </a:rPr>
              <a:t>编码：</a:t>
            </a:r>
            <a:r>
              <a:rPr lang="zh-CN" altLang="en-US" sz="2800" b="1" dirty="0" smtClean="0">
                <a:solidFill>
                  <a:srgbClr val="000000"/>
                </a:solidFill>
                <a:effectLst/>
              </a:rPr>
              <a:t>固定长度，可变长度</a:t>
            </a:r>
            <a:endParaRPr lang="en-US" altLang="zh-CN" sz="2800"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489903"/>
            <a:ext cx="8229600" cy="1143000"/>
          </a:xfrm>
        </p:spPr>
        <p:txBody>
          <a:bodyPr/>
          <a:p>
            <a:r>
              <a:rPr lang="en-US" altLang="zh-CN" sz="3600">
                <a:sym typeface="+mn-ea"/>
              </a:rPr>
              <a:t>x86</a:t>
            </a:r>
            <a:r>
              <a:rPr lang="zh-CN" altLang="en-US" sz="3600">
                <a:sym typeface="+mn-ea"/>
              </a:rPr>
              <a:t>、</a:t>
            </a:r>
            <a:r>
              <a:rPr lang="en-US" altLang="zh-CN" sz="3600">
                <a:sym typeface="+mn-ea"/>
              </a:rPr>
              <a:t>ARM</a:t>
            </a:r>
            <a:r>
              <a:rPr lang="zh-CN" altLang="en-US" sz="3600">
                <a:sym typeface="+mn-ea"/>
              </a:rPr>
              <a:t>、</a:t>
            </a:r>
            <a:r>
              <a:rPr lang="en-US" altLang="zh-CN" sz="3600">
                <a:sym typeface="+mn-ea"/>
              </a:rPr>
              <a:t>MIPS</a:t>
            </a:r>
            <a:r>
              <a:rPr lang="zh-CN" altLang="en-US" sz="3600">
                <a:sym typeface="+mn-ea"/>
              </a:rPr>
              <a:t>这三种不同的</a:t>
            </a:r>
            <a:br>
              <a:rPr lang="zh-CN" altLang="en-US" sz="3600">
                <a:sym typeface="+mn-ea"/>
              </a:rPr>
            </a:br>
            <a:r>
              <a:rPr lang="zh-CN" altLang="en-US" sz="3600">
                <a:sym typeface="+mn-ea"/>
              </a:rPr>
              <a:t>指令集系统结构</a:t>
            </a:r>
            <a:endParaRPr lang="zh-CN" altLang="en-US" sz="3600">
              <a:sym typeface="+mn-ea"/>
            </a:endParaRPr>
          </a:p>
        </p:txBody>
      </p:sp>
      <p:sp>
        <p:nvSpPr>
          <p:cNvPr id="3" name="内容占位符 2"/>
          <p:cNvSpPr>
            <a:spLocks noGrp="1"/>
          </p:cNvSpPr>
          <p:nvPr>
            <p:ph idx="1"/>
          </p:nvPr>
        </p:nvSpPr>
        <p:spPr>
          <a:xfrm>
            <a:off x="457200" y="2201545"/>
            <a:ext cx="8398510" cy="4068445"/>
          </a:xfrm>
        </p:spPr>
        <p:txBody>
          <a:bodyPr/>
          <a:p>
            <a:r>
              <a:rPr lang="en-US" altLang="zh-CN" sz="2400">
                <a:sym typeface="+mn-ea"/>
              </a:rPr>
              <a:t>ISA</a:t>
            </a:r>
            <a:r>
              <a:rPr lang="zh-CN" altLang="en-US" sz="2400">
                <a:sym typeface="+mn-ea"/>
              </a:rPr>
              <a:t>：所有的</a:t>
            </a:r>
            <a:r>
              <a:rPr lang="en-US" altLang="zh-CN" sz="2400">
                <a:sym typeface="+mn-ea"/>
              </a:rPr>
              <a:t>ISA</a:t>
            </a:r>
            <a:r>
              <a:rPr lang="zh-CN" altLang="en-US" sz="2400">
                <a:sym typeface="+mn-ea"/>
              </a:rPr>
              <a:t>都划分到通用寄存器体系结构（操作数是寄存器或存储器地址），有两种版本：寄存器</a:t>
            </a:r>
            <a:r>
              <a:rPr lang="en-US" altLang="zh-CN" sz="2400">
                <a:sym typeface="+mn-ea"/>
              </a:rPr>
              <a:t>-</a:t>
            </a:r>
            <a:r>
              <a:rPr lang="zh-CN" altLang="en-US" sz="2400">
                <a:sym typeface="+mn-ea"/>
              </a:rPr>
              <a:t>存储器</a:t>
            </a:r>
            <a:r>
              <a:rPr lang="en-US" altLang="zh-CN" sz="2400">
                <a:sym typeface="+mn-ea"/>
              </a:rPr>
              <a:t>ISA</a:t>
            </a:r>
            <a:r>
              <a:rPr lang="zh-CN" altLang="en-US" sz="2400">
                <a:sym typeface="+mn-ea"/>
              </a:rPr>
              <a:t>（如</a:t>
            </a:r>
            <a:r>
              <a:rPr lang="en-US" altLang="zh-CN" sz="2400">
                <a:sym typeface="+mn-ea"/>
              </a:rPr>
              <a:t>x86</a:t>
            </a:r>
            <a:r>
              <a:rPr lang="zh-CN" altLang="en-US" sz="2400">
                <a:sym typeface="+mn-ea"/>
              </a:rPr>
              <a:t>，可以在许多指令中访问存储器）；载入</a:t>
            </a:r>
            <a:r>
              <a:rPr lang="en-US" altLang="zh-CN" sz="2400">
                <a:sym typeface="+mn-ea"/>
              </a:rPr>
              <a:t>-</a:t>
            </a:r>
            <a:r>
              <a:rPr lang="zh-CN" altLang="en-US" sz="2400">
                <a:sym typeface="+mn-ea"/>
              </a:rPr>
              <a:t>存储</a:t>
            </a:r>
            <a:r>
              <a:rPr lang="en-US" altLang="zh-CN" sz="2400">
                <a:sym typeface="+mn-ea"/>
              </a:rPr>
              <a:t>ISA</a:t>
            </a:r>
            <a:r>
              <a:rPr lang="zh-CN" altLang="en-US" sz="2400">
                <a:sym typeface="+mn-ea"/>
              </a:rPr>
              <a:t>（如</a:t>
            </a:r>
            <a:r>
              <a:rPr lang="en-US" altLang="zh-CN" sz="2400">
                <a:sym typeface="+mn-ea"/>
              </a:rPr>
              <a:t>ARM</a:t>
            </a:r>
            <a:r>
              <a:rPr lang="zh-CN" altLang="en-US" sz="2400">
                <a:sym typeface="+mn-ea"/>
              </a:rPr>
              <a:t>和</a:t>
            </a:r>
            <a:r>
              <a:rPr lang="en-US" altLang="zh-CN" sz="2400">
                <a:sym typeface="+mn-ea"/>
              </a:rPr>
              <a:t>MIPS</a:t>
            </a:r>
            <a:r>
              <a:rPr lang="zh-CN" altLang="en-US" sz="2400">
                <a:sym typeface="+mn-ea"/>
              </a:rPr>
              <a:t>，只能载入或存储指令来访问存储器）</a:t>
            </a:r>
            <a:endParaRPr lang="zh-CN" altLang="en-US" sz="2400">
              <a:sym typeface="+mn-ea"/>
            </a:endParaRPr>
          </a:p>
          <a:p>
            <a:pPr marL="0" indent="0">
              <a:buNone/>
            </a:pPr>
            <a:endParaRPr lang="zh-CN" altLang="en-US" sz="2400"/>
          </a:p>
          <a:p>
            <a:r>
              <a:rPr lang="zh-CN" altLang="en-US" sz="2400">
                <a:sym typeface="+mn-ea"/>
              </a:rPr>
              <a:t>存储器寻址：几乎所有桌面计算机和服务器计算机（包括</a:t>
            </a:r>
            <a:r>
              <a:rPr lang="en-US" altLang="zh-CN" sz="2400">
                <a:sym typeface="+mn-ea"/>
              </a:rPr>
              <a:t>x86</a:t>
            </a:r>
            <a:r>
              <a:rPr lang="zh-CN" altLang="en-US" sz="2400">
                <a:sym typeface="+mn-ea"/>
              </a:rPr>
              <a:t>、</a:t>
            </a:r>
            <a:r>
              <a:rPr lang="en-US" altLang="zh-CN" sz="2400">
                <a:sym typeface="+mn-ea"/>
              </a:rPr>
              <a:t>ARM</a:t>
            </a:r>
            <a:r>
              <a:rPr lang="zh-CN" altLang="en-US" sz="2400">
                <a:sym typeface="+mn-ea"/>
              </a:rPr>
              <a:t>和</a:t>
            </a:r>
            <a:r>
              <a:rPr lang="en-US" altLang="zh-CN" sz="2400">
                <a:sym typeface="+mn-ea"/>
              </a:rPr>
              <a:t>MIPS</a:t>
            </a:r>
            <a:r>
              <a:rPr lang="zh-CN" altLang="en-US" sz="2400">
                <a:sym typeface="+mn-ea"/>
              </a:rPr>
              <a:t>）都使用字节访问</a:t>
            </a:r>
            <a:endParaRPr lang="zh-CN" altLang="en-US" sz="2400"/>
          </a:p>
          <a:p>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Figure 1.4 MIPS registers</a:t>
            </a:r>
            <a:endParaRPr lang="zh-CN" altLang="en-US" dirty="0"/>
          </a:p>
        </p:txBody>
      </p:sp>
      <p:graphicFrame>
        <p:nvGraphicFramePr>
          <p:cNvPr id="5" name="object 3"/>
          <p:cNvGraphicFramePr>
            <a:graphicFrameLocks noGrp="1"/>
          </p:cNvGraphicFramePr>
          <p:nvPr/>
        </p:nvGraphicFramePr>
        <p:xfrm>
          <a:off x="781408" y="1268760"/>
          <a:ext cx="7220192" cy="4908207"/>
        </p:xfrm>
        <a:graphic>
          <a:graphicData uri="http://schemas.openxmlformats.org/drawingml/2006/table">
            <a:tbl>
              <a:tblPr firstRow="1" bandRow="1">
                <a:tableStyleId>{2D5ABB26-0587-4C30-8999-92F81FD0307C}</a:tableStyleId>
              </a:tblPr>
              <a:tblGrid>
                <a:gridCol w="1036347"/>
                <a:gridCol w="1193261"/>
                <a:gridCol w="2785227"/>
                <a:gridCol w="2205357"/>
              </a:tblGrid>
              <a:tr h="395586">
                <a:tc>
                  <a:txBody>
                    <a:bodyPr/>
                    <a:lstStyle/>
                    <a:p>
                      <a:pPr marL="1905">
                        <a:lnSpc>
                          <a:spcPct val="100000"/>
                        </a:lnSpc>
                        <a:spcBef>
                          <a:spcPts val="610"/>
                        </a:spcBef>
                      </a:pPr>
                      <a:r>
                        <a:rPr sz="2000" b="1" spc="40" dirty="0">
                          <a:solidFill>
                            <a:srgbClr val="231F20"/>
                          </a:solidFill>
                          <a:latin typeface="Calibri" panose="020F0502020204030204"/>
                          <a:cs typeface="Calibri" panose="020F0502020204030204"/>
                        </a:rPr>
                        <a:t>Name</a:t>
                      </a:r>
                      <a:endParaRPr sz="2000" b="1" dirty="0">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c>
                  <a:txBody>
                    <a:bodyPr/>
                    <a:lstStyle/>
                    <a:p>
                      <a:pPr marR="127635" algn="r">
                        <a:lnSpc>
                          <a:spcPct val="100000"/>
                        </a:lnSpc>
                        <a:spcBef>
                          <a:spcPts val="610"/>
                        </a:spcBef>
                      </a:pPr>
                      <a:r>
                        <a:rPr sz="2000" b="1" dirty="0">
                          <a:solidFill>
                            <a:srgbClr val="231F20"/>
                          </a:solidFill>
                          <a:latin typeface="Calibri" panose="020F0502020204030204"/>
                          <a:cs typeface="Calibri" panose="020F0502020204030204"/>
                        </a:rPr>
                        <a:t>N</a:t>
                      </a:r>
                      <a:r>
                        <a:rPr sz="2000" b="1" spc="-15" dirty="0">
                          <a:solidFill>
                            <a:srgbClr val="231F20"/>
                          </a:solidFill>
                          <a:latin typeface="Calibri" panose="020F0502020204030204"/>
                          <a:cs typeface="Calibri" panose="020F0502020204030204"/>
                        </a:rPr>
                        <a:t>u</a:t>
                      </a:r>
                      <a:r>
                        <a:rPr sz="2000" b="1" dirty="0">
                          <a:solidFill>
                            <a:srgbClr val="231F20"/>
                          </a:solidFill>
                          <a:latin typeface="Calibri" panose="020F0502020204030204"/>
                          <a:cs typeface="Calibri" panose="020F0502020204030204"/>
                        </a:rPr>
                        <a:t>mb</a:t>
                      </a:r>
                      <a:r>
                        <a:rPr sz="2000" b="1" spc="-15" dirty="0">
                          <a:solidFill>
                            <a:srgbClr val="231F20"/>
                          </a:solidFill>
                          <a:latin typeface="Calibri" panose="020F0502020204030204"/>
                          <a:cs typeface="Calibri" panose="020F0502020204030204"/>
                        </a:rPr>
                        <a:t>e</a:t>
                      </a:r>
                      <a:r>
                        <a:rPr sz="2000" b="1" dirty="0">
                          <a:solidFill>
                            <a:srgbClr val="231F20"/>
                          </a:solidFill>
                          <a:latin typeface="Calibri" panose="020F0502020204030204"/>
                          <a:cs typeface="Calibri" panose="020F0502020204030204"/>
                        </a:rPr>
                        <a:t>r</a:t>
                      </a:r>
                      <a:endParaRPr sz="2000" b="1">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c>
                  <a:txBody>
                    <a:bodyPr/>
                    <a:lstStyle/>
                    <a:p>
                      <a:pPr marL="134620">
                        <a:lnSpc>
                          <a:spcPct val="100000"/>
                        </a:lnSpc>
                        <a:spcBef>
                          <a:spcPts val="610"/>
                        </a:spcBef>
                      </a:pPr>
                      <a:r>
                        <a:rPr sz="2000" b="1" spc="30" dirty="0">
                          <a:solidFill>
                            <a:srgbClr val="231F20"/>
                          </a:solidFill>
                          <a:latin typeface="Calibri" panose="020F0502020204030204"/>
                          <a:cs typeface="Calibri" panose="020F0502020204030204"/>
                        </a:rPr>
                        <a:t>Use</a:t>
                      </a:r>
                      <a:endParaRPr sz="2000" b="1">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c>
                  <a:txBody>
                    <a:bodyPr/>
                    <a:lstStyle/>
                    <a:p>
                      <a:pPr marL="164465" algn="ctr">
                        <a:lnSpc>
                          <a:spcPct val="100000"/>
                        </a:lnSpc>
                        <a:spcBef>
                          <a:spcPts val="610"/>
                        </a:spcBef>
                      </a:pPr>
                      <a:r>
                        <a:rPr sz="2000" b="1" spc="35" dirty="0">
                          <a:solidFill>
                            <a:srgbClr val="231F20"/>
                          </a:solidFill>
                          <a:latin typeface="Calibri" panose="020F0502020204030204"/>
                          <a:cs typeface="Calibri" panose="020F0502020204030204"/>
                        </a:rPr>
                        <a:t>Preserved </a:t>
                      </a:r>
                      <a:r>
                        <a:rPr sz="2000" b="1" spc="30" dirty="0">
                          <a:solidFill>
                            <a:srgbClr val="231F20"/>
                          </a:solidFill>
                          <a:latin typeface="Calibri" panose="020F0502020204030204"/>
                          <a:cs typeface="Calibri" panose="020F0502020204030204"/>
                        </a:rPr>
                        <a:t>across </a:t>
                      </a:r>
                      <a:r>
                        <a:rPr sz="2000" b="1" spc="40" dirty="0">
                          <a:solidFill>
                            <a:srgbClr val="231F20"/>
                          </a:solidFill>
                          <a:latin typeface="Calibri" panose="020F0502020204030204"/>
                          <a:cs typeface="Calibri" panose="020F0502020204030204"/>
                        </a:rPr>
                        <a:t>a</a:t>
                      </a:r>
                      <a:r>
                        <a:rPr sz="2000" b="1" spc="-200" dirty="0">
                          <a:solidFill>
                            <a:srgbClr val="231F20"/>
                          </a:solidFill>
                          <a:latin typeface="Calibri" panose="020F0502020204030204"/>
                          <a:cs typeface="Calibri" panose="020F0502020204030204"/>
                        </a:rPr>
                        <a:t> </a:t>
                      </a:r>
                      <a:r>
                        <a:rPr sz="2000" b="1" spc="15" dirty="0">
                          <a:solidFill>
                            <a:srgbClr val="231F20"/>
                          </a:solidFill>
                          <a:latin typeface="Calibri" panose="020F0502020204030204"/>
                          <a:cs typeface="Calibri" panose="020F0502020204030204"/>
                        </a:rPr>
                        <a:t>call?</a:t>
                      </a:r>
                      <a:endParaRPr sz="2000" b="1">
                        <a:latin typeface="Calibri" panose="020F0502020204030204"/>
                        <a:cs typeface="Calibri" panose="020F0502020204030204"/>
                      </a:endParaRPr>
                    </a:p>
                  </a:txBody>
                  <a:tcPr marL="0" marR="0" marT="77470" marB="0">
                    <a:lnT w="38100">
                      <a:solidFill>
                        <a:srgbClr val="231F20"/>
                      </a:solidFill>
                      <a:prstDash val="solid"/>
                    </a:lnT>
                    <a:lnB w="9525">
                      <a:solidFill>
                        <a:srgbClr val="231F20"/>
                      </a:solidFill>
                      <a:prstDash val="solid"/>
                    </a:lnB>
                  </a:tcPr>
                </a:tc>
              </a:tr>
              <a:tr h="275608">
                <a:tc>
                  <a:txBody>
                    <a:bodyPr/>
                    <a:lstStyle/>
                    <a:p>
                      <a:pPr marL="1905">
                        <a:lnSpc>
                          <a:spcPct val="100000"/>
                        </a:lnSpc>
                        <a:spcBef>
                          <a:spcPts val="150"/>
                        </a:spcBef>
                      </a:pPr>
                      <a:r>
                        <a:rPr sz="2000" b="1" spc="-5" dirty="0">
                          <a:solidFill>
                            <a:srgbClr val="231F20"/>
                          </a:solidFill>
                          <a:latin typeface="宋体" panose="02010600030101010101" pitchFamily="2" charset="-122"/>
                          <a:cs typeface="宋体" panose="02010600030101010101" pitchFamily="2" charset="-122"/>
                        </a:rPr>
                        <a:t>$zero</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L="161290" algn="ctr">
                        <a:lnSpc>
                          <a:spcPct val="100000"/>
                        </a:lnSpc>
                        <a:spcBef>
                          <a:spcPts val="150"/>
                        </a:spcBef>
                      </a:pPr>
                      <a:r>
                        <a:rPr sz="2000" b="1" dirty="0">
                          <a:solidFill>
                            <a:srgbClr val="231F20"/>
                          </a:solidFill>
                          <a:latin typeface="Times New Roman" panose="02020603050405020304"/>
                          <a:cs typeface="Times New Roman" panose="02020603050405020304"/>
                        </a:rPr>
                        <a:t>0</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a:lnSpc>
                          <a:spcPct val="100000"/>
                        </a:lnSpc>
                        <a:spcBef>
                          <a:spcPts val="150"/>
                        </a:spcBef>
                      </a:pPr>
                      <a:r>
                        <a:rPr sz="2000" b="1" dirty="0">
                          <a:solidFill>
                            <a:srgbClr val="231F20"/>
                          </a:solidFill>
                          <a:latin typeface="Times New Roman" panose="02020603050405020304"/>
                          <a:cs typeface="Times New Roman" panose="02020603050405020304"/>
                        </a:rPr>
                        <a:t>The </a:t>
                      </a:r>
                      <a:r>
                        <a:rPr sz="2000" b="1" spc="-5" dirty="0">
                          <a:solidFill>
                            <a:srgbClr val="231F20"/>
                          </a:solidFill>
                          <a:latin typeface="Times New Roman" panose="02020603050405020304"/>
                          <a:cs typeface="Times New Roman" panose="02020603050405020304"/>
                        </a:rPr>
                        <a:t>constant value</a:t>
                      </a:r>
                      <a:r>
                        <a:rPr sz="2000" b="1" dirty="0">
                          <a:solidFill>
                            <a:srgbClr val="231F20"/>
                          </a:solidFill>
                          <a:latin typeface="Times New Roman" panose="02020603050405020304"/>
                          <a:cs typeface="Times New Roman" panose="02020603050405020304"/>
                        </a:rPr>
                        <a:t> 0</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60020" algn="ctr">
                        <a:lnSpc>
                          <a:spcPct val="100000"/>
                        </a:lnSpc>
                        <a:spcBef>
                          <a:spcPts val="150"/>
                        </a:spcBef>
                      </a:pPr>
                      <a:r>
                        <a:rPr sz="2000" b="1" dirty="0">
                          <a:solidFill>
                            <a:srgbClr val="231F20"/>
                          </a:solidFill>
                          <a:latin typeface="Times New Roman" panose="02020603050405020304"/>
                          <a:cs typeface="Times New Roman" panose="02020603050405020304"/>
                        </a:rPr>
                        <a:t>N.A.</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90">
                <a:tc>
                  <a:txBody>
                    <a:bodyPr/>
                    <a:lstStyle/>
                    <a:p>
                      <a:pPr marL="1905">
                        <a:lnSpc>
                          <a:spcPct val="100000"/>
                        </a:lnSpc>
                        <a:spcBef>
                          <a:spcPts val="170"/>
                        </a:spcBef>
                      </a:pPr>
                      <a:r>
                        <a:rPr sz="2000" b="1" spc="-5" dirty="0">
                          <a:solidFill>
                            <a:srgbClr val="231F20"/>
                          </a:solidFill>
                          <a:latin typeface="宋体" panose="02010600030101010101" pitchFamily="2" charset="-122"/>
                          <a:cs typeface="宋体" panose="02010600030101010101" pitchFamily="2" charset="-122"/>
                        </a:rPr>
                        <a:t>$at</a:t>
                      </a:r>
                      <a:endParaRPr sz="2000" b="1" dirty="0">
                        <a:latin typeface="宋体" panose="02010600030101010101" pitchFamily="2" charset="-122"/>
                        <a:cs typeface="宋体" panose="02010600030101010101" pitchFamily="2" charset="-122"/>
                      </a:endParaRPr>
                    </a:p>
                  </a:txBody>
                  <a:tcPr marL="0" marR="0" marT="21590" marB="0">
                    <a:lnT w="9525">
                      <a:solidFill>
                        <a:srgbClr val="231F20"/>
                      </a:solidFill>
                      <a:prstDash val="solid"/>
                    </a:lnT>
                    <a:lnB w="9525">
                      <a:solidFill>
                        <a:srgbClr val="231F20"/>
                      </a:solidFill>
                      <a:prstDash val="solid"/>
                    </a:lnB>
                  </a:tcPr>
                </a:tc>
                <a:tc>
                  <a:txBody>
                    <a:bodyPr/>
                    <a:lstStyle/>
                    <a:p>
                      <a:pPr marL="161290" algn="ctr">
                        <a:lnSpc>
                          <a:spcPct val="100000"/>
                        </a:lnSpc>
                        <a:spcBef>
                          <a:spcPts val="170"/>
                        </a:spcBef>
                      </a:pPr>
                      <a:r>
                        <a:rPr sz="2000" b="1" dirty="0">
                          <a:solidFill>
                            <a:srgbClr val="231F20"/>
                          </a:solidFill>
                          <a:latin typeface="Times New Roman" panose="02020603050405020304"/>
                          <a:cs typeface="Times New Roman" panose="02020603050405020304"/>
                        </a:rPr>
                        <a:t>1</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34620">
                        <a:lnSpc>
                          <a:spcPct val="100000"/>
                        </a:lnSpc>
                        <a:spcBef>
                          <a:spcPts val="170"/>
                        </a:spcBef>
                      </a:pPr>
                      <a:r>
                        <a:rPr sz="2000" b="1" spc="-5" dirty="0">
                          <a:solidFill>
                            <a:srgbClr val="231F20"/>
                          </a:solidFill>
                          <a:latin typeface="Times New Roman" panose="02020603050405020304"/>
                          <a:cs typeface="Times New Roman" panose="02020603050405020304"/>
                        </a:rPr>
                        <a:t>Assembler</a:t>
                      </a:r>
                      <a:r>
                        <a:rPr sz="2000" b="1" spc="-20" dirty="0">
                          <a:solidFill>
                            <a:srgbClr val="231F20"/>
                          </a:solidFill>
                          <a:latin typeface="Times New Roman" panose="02020603050405020304"/>
                          <a:cs typeface="Times New Roman" panose="02020603050405020304"/>
                        </a:rPr>
                        <a:t> </a:t>
                      </a:r>
                      <a:r>
                        <a:rPr sz="2000" b="1" dirty="0">
                          <a:solidFill>
                            <a:srgbClr val="231F20"/>
                          </a:solidFill>
                          <a:latin typeface="Times New Roman" panose="02020603050405020304"/>
                          <a:cs typeface="Times New Roman" panose="02020603050405020304"/>
                        </a:rPr>
                        <a:t>temporary</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60655" algn="ctr">
                        <a:lnSpc>
                          <a:spcPct val="100000"/>
                        </a:lnSpc>
                        <a:spcBef>
                          <a:spcPts val="170"/>
                        </a:spcBef>
                      </a:pPr>
                      <a:r>
                        <a:rPr sz="2000" b="1" spc="-5" dirty="0">
                          <a:solidFill>
                            <a:srgbClr val="231F20"/>
                          </a:solidFill>
                          <a:latin typeface="Times New Roman" panose="02020603050405020304"/>
                          <a:cs typeface="Times New Roman" panose="02020603050405020304"/>
                        </a:rPr>
                        <a:t>No</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475183">
                <a:tc>
                  <a:txBody>
                    <a:bodyPr/>
                    <a:lstStyle/>
                    <a:p>
                      <a:pPr marL="1905">
                        <a:lnSpc>
                          <a:spcPct val="100000"/>
                        </a:lnSpc>
                        <a:spcBef>
                          <a:spcPts val="150"/>
                        </a:spcBef>
                      </a:pPr>
                      <a:r>
                        <a:rPr sz="2000" b="1" spc="-105" dirty="0">
                          <a:solidFill>
                            <a:srgbClr val="231F20"/>
                          </a:solidFill>
                          <a:latin typeface="宋体" panose="02010600030101010101" pitchFamily="2" charset="-122"/>
                          <a:cs typeface="宋体" panose="02010600030101010101" pitchFamily="2" charset="-122"/>
                        </a:rPr>
                        <a:t>$v0–$v1</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L="478790">
                        <a:lnSpc>
                          <a:spcPct val="100000"/>
                        </a:lnSpc>
                        <a:spcBef>
                          <a:spcPts val="150"/>
                        </a:spcBef>
                      </a:pPr>
                      <a:r>
                        <a:rPr sz="2000" b="1" spc="-5" dirty="0">
                          <a:solidFill>
                            <a:srgbClr val="231F20"/>
                          </a:solidFill>
                          <a:latin typeface="Times New Roman" panose="02020603050405020304"/>
                          <a:cs typeface="Times New Roman" panose="02020603050405020304"/>
                        </a:rPr>
                        <a:t>2–3</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marR="160655" indent="-635">
                        <a:lnSpc>
                          <a:spcPts val="1570"/>
                        </a:lnSpc>
                        <a:spcBef>
                          <a:spcPts val="295"/>
                        </a:spcBef>
                      </a:pPr>
                      <a:r>
                        <a:rPr sz="2000" b="1" spc="-30" dirty="0">
                          <a:solidFill>
                            <a:srgbClr val="231F20"/>
                          </a:solidFill>
                          <a:latin typeface="Times New Roman" panose="02020603050405020304"/>
                          <a:cs typeface="Times New Roman" panose="02020603050405020304"/>
                        </a:rPr>
                        <a:t>Values </a:t>
                      </a:r>
                      <a:r>
                        <a:rPr sz="2000" b="1" spc="-5" dirty="0">
                          <a:solidFill>
                            <a:srgbClr val="231F20"/>
                          </a:solidFill>
                          <a:latin typeface="Times New Roman" panose="02020603050405020304"/>
                          <a:cs typeface="Times New Roman" panose="02020603050405020304"/>
                        </a:rPr>
                        <a:t>for function results </a:t>
                      </a:r>
                      <a:r>
                        <a:rPr sz="2000" b="1" dirty="0">
                          <a:solidFill>
                            <a:srgbClr val="231F20"/>
                          </a:solidFill>
                          <a:latin typeface="Times New Roman" panose="02020603050405020304"/>
                          <a:cs typeface="Times New Roman" panose="02020603050405020304"/>
                        </a:rPr>
                        <a:t>and  </a:t>
                      </a:r>
                      <a:r>
                        <a:rPr sz="2000" b="1" spc="-5" dirty="0">
                          <a:solidFill>
                            <a:srgbClr val="231F20"/>
                          </a:solidFill>
                          <a:latin typeface="Times New Roman" panose="02020603050405020304"/>
                          <a:cs typeface="Times New Roman" panose="02020603050405020304"/>
                        </a:rPr>
                        <a:t>expression</a:t>
                      </a:r>
                      <a:r>
                        <a:rPr sz="2000" b="1" spc="-10" dirty="0">
                          <a:solidFill>
                            <a:srgbClr val="231F20"/>
                          </a:solidFill>
                          <a:latin typeface="Times New Roman" panose="02020603050405020304"/>
                          <a:cs typeface="Times New Roman" panose="02020603050405020304"/>
                        </a:rPr>
                        <a:t> </a:t>
                      </a:r>
                      <a:r>
                        <a:rPr sz="2000" b="1" spc="-5" dirty="0">
                          <a:solidFill>
                            <a:srgbClr val="231F20"/>
                          </a:solidFill>
                          <a:latin typeface="Times New Roman" panose="02020603050405020304"/>
                          <a:cs typeface="Times New Roman" panose="02020603050405020304"/>
                        </a:rPr>
                        <a:t>evaluation</a:t>
                      </a:r>
                      <a:endParaRPr sz="2000" b="1">
                        <a:latin typeface="Times New Roman" panose="02020603050405020304"/>
                        <a:cs typeface="Times New Roman" panose="02020603050405020304"/>
                      </a:endParaRPr>
                    </a:p>
                  </a:txBody>
                  <a:tcPr marL="0" marR="0" marT="37465" marB="0">
                    <a:lnT w="9525">
                      <a:solidFill>
                        <a:srgbClr val="231F20"/>
                      </a:solidFill>
                      <a:prstDash val="solid"/>
                    </a:lnT>
                    <a:lnB w="9525">
                      <a:solidFill>
                        <a:srgbClr val="231F20"/>
                      </a:solidFill>
                      <a:prstDash val="solid"/>
                    </a:lnB>
                  </a:tcPr>
                </a:tc>
                <a:tc>
                  <a:txBody>
                    <a:bodyPr/>
                    <a:lstStyle/>
                    <a:p>
                      <a:pPr marL="160020" algn="ctr">
                        <a:lnSpc>
                          <a:spcPct val="100000"/>
                        </a:lnSpc>
                        <a:spcBef>
                          <a:spcPts val="150"/>
                        </a:spcBef>
                      </a:pPr>
                      <a:r>
                        <a:rPr sz="2000" b="1" spc="-5" dirty="0">
                          <a:solidFill>
                            <a:srgbClr val="231F20"/>
                          </a:solidFill>
                          <a:latin typeface="Times New Roman" panose="02020603050405020304"/>
                          <a:cs typeface="Times New Roman" panose="02020603050405020304"/>
                        </a:rPr>
                        <a:t>No</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83">
                <a:tc>
                  <a:txBody>
                    <a:bodyPr/>
                    <a:lstStyle/>
                    <a:p>
                      <a:pPr marL="1905">
                        <a:lnSpc>
                          <a:spcPct val="100000"/>
                        </a:lnSpc>
                        <a:spcBef>
                          <a:spcPts val="150"/>
                        </a:spcBef>
                      </a:pPr>
                      <a:r>
                        <a:rPr sz="2000" b="1" spc="-105" dirty="0">
                          <a:solidFill>
                            <a:srgbClr val="231F20"/>
                          </a:solidFill>
                          <a:latin typeface="宋体" panose="02010600030101010101" pitchFamily="2" charset="-122"/>
                          <a:cs typeface="宋体" panose="02010600030101010101" pitchFamily="2" charset="-122"/>
                        </a:rPr>
                        <a:t>$a0–$a3</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L="478790">
                        <a:lnSpc>
                          <a:spcPct val="100000"/>
                        </a:lnSpc>
                        <a:spcBef>
                          <a:spcPts val="150"/>
                        </a:spcBef>
                      </a:pPr>
                      <a:r>
                        <a:rPr sz="2000" b="1" spc="-5" dirty="0">
                          <a:solidFill>
                            <a:srgbClr val="231F20"/>
                          </a:solidFill>
                          <a:latin typeface="Times New Roman" panose="02020603050405020304"/>
                          <a:cs typeface="Times New Roman" panose="02020603050405020304"/>
                        </a:rPr>
                        <a:t>4–7</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a:lnSpc>
                          <a:spcPct val="100000"/>
                        </a:lnSpc>
                        <a:spcBef>
                          <a:spcPts val="150"/>
                        </a:spcBef>
                      </a:pPr>
                      <a:r>
                        <a:rPr sz="2000" b="1" spc="-5" dirty="0">
                          <a:solidFill>
                            <a:srgbClr val="231F20"/>
                          </a:solidFill>
                          <a:latin typeface="Times New Roman" panose="02020603050405020304"/>
                          <a:cs typeface="Times New Roman" panose="02020603050405020304"/>
                        </a:rPr>
                        <a:t>Arguments</a:t>
                      </a:r>
                      <a:endParaRPr sz="2000" b="1" dirty="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60020" algn="ctr">
                        <a:lnSpc>
                          <a:spcPct val="100000"/>
                        </a:lnSpc>
                        <a:spcBef>
                          <a:spcPts val="150"/>
                        </a:spcBef>
                      </a:pPr>
                      <a:r>
                        <a:rPr sz="2000" b="1" spc="-10" dirty="0">
                          <a:solidFill>
                            <a:srgbClr val="231F20"/>
                          </a:solidFill>
                          <a:latin typeface="Times New Roman" panose="02020603050405020304"/>
                          <a:cs typeface="Times New Roman" panose="02020603050405020304"/>
                        </a:rPr>
                        <a:t>No</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marL="1905">
                        <a:lnSpc>
                          <a:spcPct val="100000"/>
                        </a:lnSpc>
                        <a:spcBef>
                          <a:spcPts val="150"/>
                        </a:spcBef>
                      </a:pPr>
                      <a:r>
                        <a:rPr sz="2000" b="1" spc="-105" dirty="0">
                          <a:solidFill>
                            <a:srgbClr val="231F20"/>
                          </a:solidFill>
                          <a:latin typeface="宋体" panose="02010600030101010101" pitchFamily="2" charset="-122"/>
                          <a:cs typeface="宋体" panose="02010600030101010101" pitchFamily="2" charset="-122"/>
                        </a:rPr>
                        <a:t>$t0–$t7</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L="433705">
                        <a:lnSpc>
                          <a:spcPct val="100000"/>
                        </a:lnSpc>
                        <a:spcBef>
                          <a:spcPts val="150"/>
                        </a:spcBef>
                      </a:pPr>
                      <a:r>
                        <a:rPr sz="2000" b="1" spc="-5" dirty="0">
                          <a:solidFill>
                            <a:srgbClr val="231F20"/>
                          </a:solidFill>
                          <a:latin typeface="Times New Roman" panose="02020603050405020304"/>
                          <a:cs typeface="Times New Roman" panose="02020603050405020304"/>
                        </a:rPr>
                        <a:t>8–15</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a:lnSpc>
                          <a:spcPct val="100000"/>
                        </a:lnSpc>
                        <a:spcBef>
                          <a:spcPts val="150"/>
                        </a:spcBef>
                      </a:pPr>
                      <a:r>
                        <a:rPr sz="2000" b="1" spc="-15" dirty="0">
                          <a:solidFill>
                            <a:srgbClr val="231F20"/>
                          </a:solidFill>
                          <a:latin typeface="Times New Roman" panose="02020603050405020304"/>
                          <a:cs typeface="Times New Roman" panose="02020603050405020304"/>
                        </a:rPr>
                        <a:t>Temporaries</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60655" algn="ctr">
                        <a:lnSpc>
                          <a:spcPct val="100000"/>
                        </a:lnSpc>
                        <a:spcBef>
                          <a:spcPts val="150"/>
                        </a:spcBef>
                      </a:pPr>
                      <a:r>
                        <a:rPr sz="2000" b="1" spc="-5" dirty="0">
                          <a:solidFill>
                            <a:srgbClr val="231F20"/>
                          </a:solidFill>
                          <a:latin typeface="Times New Roman" panose="02020603050405020304"/>
                          <a:cs typeface="Times New Roman" panose="02020603050405020304"/>
                        </a:rPr>
                        <a:t>No</a:t>
                      </a:r>
                      <a:endParaRPr sz="2000" b="1" dirty="0">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1905">
                        <a:lnSpc>
                          <a:spcPct val="100000"/>
                        </a:lnSpc>
                        <a:spcBef>
                          <a:spcPts val="170"/>
                        </a:spcBef>
                      </a:pPr>
                      <a:r>
                        <a:rPr sz="2000" b="1" spc="-105" dirty="0">
                          <a:solidFill>
                            <a:srgbClr val="231F20"/>
                          </a:solidFill>
                          <a:latin typeface="宋体" panose="02010600030101010101" pitchFamily="2" charset="-122"/>
                          <a:cs typeface="宋体" panose="02010600030101010101" pitchFamily="2" charset="-122"/>
                        </a:rPr>
                        <a:t>$s0–$s7</a:t>
                      </a:r>
                      <a:endParaRPr sz="2000" b="1" dirty="0">
                        <a:latin typeface="宋体" panose="02010600030101010101" pitchFamily="2" charset="-122"/>
                        <a:cs typeface="宋体" panose="02010600030101010101" pitchFamily="2" charset="-122"/>
                      </a:endParaRPr>
                    </a:p>
                  </a:txBody>
                  <a:tcPr marL="0" marR="0" marT="21590" marB="0">
                    <a:lnT w="9525">
                      <a:solidFill>
                        <a:srgbClr val="231F20"/>
                      </a:solidFill>
                      <a:prstDash val="solid"/>
                    </a:lnT>
                    <a:lnB w="9525">
                      <a:solidFill>
                        <a:srgbClr val="231F20"/>
                      </a:solidFill>
                      <a:prstDash val="solid"/>
                    </a:lnB>
                  </a:tcPr>
                </a:tc>
                <a:tc>
                  <a:txBody>
                    <a:bodyPr/>
                    <a:lstStyle/>
                    <a:p>
                      <a:pPr marR="217170" algn="r">
                        <a:lnSpc>
                          <a:spcPct val="100000"/>
                        </a:lnSpc>
                        <a:spcBef>
                          <a:spcPts val="170"/>
                        </a:spcBef>
                      </a:pPr>
                      <a:r>
                        <a:rPr sz="2000" b="1" spc="5" dirty="0">
                          <a:solidFill>
                            <a:srgbClr val="231F20"/>
                          </a:solidFill>
                          <a:latin typeface="Times New Roman" panose="02020603050405020304"/>
                          <a:cs typeface="Times New Roman" panose="02020603050405020304"/>
                        </a:rPr>
                        <a:t>1</a:t>
                      </a:r>
                      <a:r>
                        <a:rPr sz="2000" b="1" spc="-10" dirty="0">
                          <a:solidFill>
                            <a:srgbClr val="231F20"/>
                          </a:solidFill>
                          <a:latin typeface="Times New Roman" panose="02020603050405020304"/>
                          <a:cs typeface="Times New Roman" panose="02020603050405020304"/>
                        </a:rPr>
                        <a:t>6</a:t>
                      </a:r>
                      <a:r>
                        <a:rPr sz="2000" b="1" spc="5" dirty="0">
                          <a:solidFill>
                            <a:srgbClr val="231F20"/>
                          </a:solidFill>
                          <a:latin typeface="Times New Roman" panose="02020603050405020304"/>
                          <a:cs typeface="Times New Roman" panose="02020603050405020304"/>
                        </a:rPr>
                        <a:t>–</a:t>
                      </a:r>
                      <a:r>
                        <a:rPr sz="2000" b="1" spc="-10" dirty="0">
                          <a:solidFill>
                            <a:srgbClr val="231F20"/>
                          </a:solidFill>
                          <a:latin typeface="Times New Roman" panose="02020603050405020304"/>
                          <a:cs typeface="Times New Roman" panose="02020603050405020304"/>
                        </a:rPr>
                        <a:t>2</a:t>
                      </a:r>
                      <a:r>
                        <a:rPr sz="2000" b="1" dirty="0">
                          <a:solidFill>
                            <a:srgbClr val="231F20"/>
                          </a:solidFill>
                          <a:latin typeface="Times New Roman" panose="02020603050405020304"/>
                          <a:cs typeface="Times New Roman" panose="02020603050405020304"/>
                        </a:rPr>
                        <a:t>3</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34620">
                        <a:lnSpc>
                          <a:spcPct val="100000"/>
                        </a:lnSpc>
                        <a:spcBef>
                          <a:spcPts val="170"/>
                        </a:spcBef>
                      </a:pPr>
                      <a:r>
                        <a:rPr sz="2000" b="1" spc="-5" dirty="0">
                          <a:solidFill>
                            <a:srgbClr val="231F20"/>
                          </a:solidFill>
                          <a:latin typeface="Times New Roman" panose="02020603050405020304"/>
                          <a:cs typeface="Times New Roman" panose="02020603050405020304"/>
                        </a:rPr>
                        <a:t>Saved</a:t>
                      </a:r>
                      <a:r>
                        <a:rPr sz="2000" b="1" spc="-10" dirty="0">
                          <a:solidFill>
                            <a:srgbClr val="231F20"/>
                          </a:solidFill>
                          <a:latin typeface="Times New Roman" panose="02020603050405020304"/>
                          <a:cs typeface="Times New Roman" panose="02020603050405020304"/>
                        </a:rPr>
                        <a:t> </a:t>
                      </a:r>
                      <a:r>
                        <a:rPr sz="2000" b="1" spc="-5" dirty="0">
                          <a:solidFill>
                            <a:srgbClr val="231F20"/>
                          </a:solidFill>
                          <a:latin typeface="Times New Roman" panose="02020603050405020304"/>
                          <a:cs typeface="Times New Roman" panose="02020603050405020304"/>
                        </a:rPr>
                        <a:t>temporaries</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59385" algn="ctr">
                        <a:lnSpc>
                          <a:spcPct val="100000"/>
                        </a:lnSpc>
                        <a:spcBef>
                          <a:spcPts val="170"/>
                        </a:spcBef>
                      </a:pPr>
                      <a:r>
                        <a:rPr sz="2000" b="1" spc="-50" dirty="0">
                          <a:solidFill>
                            <a:srgbClr val="231F20"/>
                          </a:solidFill>
                          <a:latin typeface="Times New Roman" panose="02020603050405020304"/>
                          <a:cs typeface="Times New Roman" panose="02020603050405020304"/>
                        </a:rPr>
                        <a:t>Yes</a:t>
                      </a:r>
                      <a:endParaRPr sz="2000" b="1" dirty="0">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3">
                <a:tc>
                  <a:txBody>
                    <a:bodyPr/>
                    <a:lstStyle/>
                    <a:p>
                      <a:pPr marL="1905">
                        <a:lnSpc>
                          <a:spcPct val="100000"/>
                        </a:lnSpc>
                        <a:spcBef>
                          <a:spcPts val="150"/>
                        </a:spcBef>
                      </a:pPr>
                      <a:r>
                        <a:rPr sz="2000" b="1" spc="-105" dirty="0">
                          <a:solidFill>
                            <a:srgbClr val="231F20"/>
                          </a:solidFill>
                          <a:latin typeface="宋体" panose="02010600030101010101" pitchFamily="2" charset="-122"/>
                          <a:cs typeface="宋体" panose="02010600030101010101" pitchFamily="2" charset="-122"/>
                        </a:rPr>
                        <a:t>$t8–$t9</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R="217170" algn="r">
                        <a:lnSpc>
                          <a:spcPct val="100000"/>
                        </a:lnSpc>
                        <a:spcBef>
                          <a:spcPts val="150"/>
                        </a:spcBef>
                      </a:pPr>
                      <a:r>
                        <a:rPr sz="2000" b="1" spc="5" dirty="0">
                          <a:solidFill>
                            <a:srgbClr val="231F20"/>
                          </a:solidFill>
                          <a:latin typeface="Times New Roman" panose="02020603050405020304"/>
                          <a:cs typeface="Times New Roman" panose="02020603050405020304"/>
                        </a:rPr>
                        <a:t>2</a:t>
                      </a:r>
                      <a:r>
                        <a:rPr sz="2000" b="1" spc="-10" dirty="0">
                          <a:solidFill>
                            <a:srgbClr val="231F20"/>
                          </a:solidFill>
                          <a:latin typeface="Times New Roman" panose="02020603050405020304"/>
                          <a:cs typeface="Times New Roman" panose="02020603050405020304"/>
                        </a:rPr>
                        <a:t>4</a:t>
                      </a:r>
                      <a:r>
                        <a:rPr sz="2000" b="1" spc="5" dirty="0">
                          <a:solidFill>
                            <a:srgbClr val="231F20"/>
                          </a:solidFill>
                          <a:latin typeface="Times New Roman" panose="02020603050405020304"/>
                          <a:cs typeface="Times New Roman" panose="02020603050405020304"/>
                        </a:rPr>
                        <a:t>–</a:t>
                      </a:r>
                      <a:r>
                        <a:rPr sz="2000" b="1" spc="-10" dirty="0">
                          <a:solidFill>
                            <a:srgbClr val="231F20"/>
                          </a:solidFill>
                          <a:latin typeface="Times New Roman" panose="02020603050405020304"/>
                          <a:cs typeface="Times New Roman" panose="02020603050405020304"/>
                        </a:rPr>
                        <a:t>2</a:t>
                      </a:r>
                      <a:r>
                        <a:rPr sz="2000" b="1" dirty="0">
                          <a:solidFill>
                            <a:srgbClr val="231F20"/>
                          </a:solidFill>
                          <a:latin typeface="Times New Roman" panose="02020603050405020304"/>
                          <a:cs typeface="Times New Roman" panose="02020603050405020304"/>
                        </a:rPr>
                        <a:t>5</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a:lnSpc>
                          <a:spcPct val="100000"/>
                        </a:lnSpc>
                        <a:spcBef>
                          <a:spcPts val="150"/>
                        </a:spcBef>
                      </a:pPr>
                      <a:r>
                        <a:rPr sz="2000" b="1" spc="-15" dirty="0">
                          <a:solidFill>
                            <a:srgbClr val="231F20"/>
                          </a:solidFill>
                          <a:latin typeface="Times New Roman" panose="02020603050405020304"/>
                          <a:cs typeface="Times New Roman" panose="02020603050405020304"/>
                        </a:rPr>
                        <a:t>Temporaries</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60020" algn="ctr">
                        <a:lnSpc>
                          <a:spcPct val="100000"/>
                        </a:lnSpc>
                        <a:spcBef>
                          <a:spcPts val="150"/>
                        </a:spcBef>
                      </a:pPr>
                      <a:r>
                        <a:rPr sz="2000" b="1" spc="-5" dirty="0">
                          <a:solidFill>
                            <a:srgbClr val="231F20"/>
                          </a:solidFill>
                          <a:latin typeface="Times New Roman" panose="02020603050405020304"/>
                          <a:cs typeface="Times New Roman" panose="02020603050405020304"/>
                        </a:rPr>
                        <a:t>No</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5609">
                <a:tc>
                  <a:txBody>
                    <a:bodyPr/>
                    <a:lstStyle/>
                    <a:p>
                      <a:pPr marL="1905">
                        <a:lnSpc>
                          <a:spcPct val="100000"/>
                        </a:lnSpc>
                        <a:spcBef>
                          <a:spcPts val="150"/>
                        </a:spcBef>
                      </a:pPr>
                      <a:r>
                        <a:rPr sz="2000" b="1" spc="-105" dirty="0">
                          <a:solidFill>
                            <a:srgbClr val="231F20"/>
                          </a:solidFill>
                          <a:latin typeface="宋体" panose="02010600030101010101" pitchFamily="2" charset="-122"/>
                          <a:cs typeface="宋体" panose="02010600030101010101" pitchFamily="2" charset="-122"/>
                        </a:rPr>
                        <a:t>$k0–$k1</a:t>
                      </a:r>
                      <a:endParaRPr sz="2000" b="1" dirty="0">
                        <a:latin typeface="宋体" panose="02010600030101010101" pitchFamily="2" charset="-122"/>
                        <a:cs typeface="宋体" panose="02010600030101010101" pitchFamily="2" charset="-122"/>
                      </a:endParaRPr>
                    </a:p>
                  </a:txBody>
                  <a:tcPr marL="0" marR="0" marT="19050" marB="0">
                    <a:lnT w="9525">
                      <a:solidFill>
                        <a:srgbClr val="231F20"/>
                      </a:solidFill>
                      <a:prstDash val="solid"/>
                    </a:lnT>
                    <a:lnB w="9525">
                      <a:solidFill>
                        <a:srgbClr val="231F20"/>
                      </a:solidFill>
                      <a:prstDash val="solid"/>
                    </a:lnB>
                  </a:tcPr>
                </a:tc>
                <a:tc>
                  <a:txBody>
                    <a:bodyPr/>
                    <a:lstStyle/>
                    <a:p>
                      <a:pPr marR="217170" algn="r">
                        <a:lnSpc>
                          <a:spcPct val="100000"/>
                        </a:lnSpc>
                        <a:spcBef>
                          <a:spcPts val="150"/>
                        </a:spcBef>
                      </a:pPr>
                      <a:r>
                        <a:rPr sz="2000" b="1" spc="10" dirty="0">
                          <a:solidFill>
                            <a:srgbClr val="231F20"/>
                          </a:solidFill>
                          <a:latin typeface="Times New Roman" panose="02020603050405020304"/>
                          <a:cs typeface="Times New Roman" panose="02020603050405020304"/>
                        </a:rPr>
                        <a:t>2</a:t>
                      </a:r>
                      <a:r>
                        <a:rPr sz="2000" b="1" spc="-10" dirty="0">
                          <a:solidFill>
                            <a:srgbClr val="231F20"/>
                          </a:solidFill>
                          <a:latin typeface="Times New Roman" panose="02020603050405020304"/>
                          <a:cs typeface="Times New Roman" panose="02020603050405020304"/>
                        </a:rPr>
                        <a:t>6</a:t>
                      </a:r>
                      <a:r>
                        <a:rPr sz="2000" b="1" spc="10" dirty="0">
                          <a:solidFill>
                            <a:srgbClr val="231F20"/>
                          </a:solidFill>
                          <a:latin typeface="Times New Roman" panose="02020603050405020304"/>
                          <a:cs typeface="Times New Roman" panose="02020603050405020304"/>
                        </a:rPr>
                        <a:t>–</a:t>
                      </a:r>
                      <a:r>
                        <a:rPr sz="2000" b="1" spc="-10" dirty="0">
                          <a:solidFill>
                            <a:srgbClr val="231F20"/>
                          </a:solidFill>
                          <a:latin typeface="Times New Roman" panose="02020603050405020304"/>
                          <a:cs typeface="Times New Roman" panose="02020603050405020304"/>
                        </a:rPr>
                        <a:t>2</a:t>
                      </a:r>
                      <a:r>
                        <a:rPr sz="2000" b="1" dirty="0">
                          <a:solidFill>
                            <a:srgbClr val="231F20"/>
                          </a:solidFill>
                          <a:latin typeface="Times New Roman" panose="02020603050405020304"/>
                          <a:cs typeface="Times New Roman" panose="02020603050405020304"/>
                        </a:rPr>
                        <a:t>7</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34620">
                        <a:lnSpc>
                          <a:spcPct val="100000"/>
                        </a:lnSpc>
                        <a:spcBef>
                          <a:spcPts val="150"/>
                        </a:spcBef>
                      </a:pPr>
                      <a:r>
                        <a:rPr sz="2000" b="1" dirty="0">
                          <a:solidFill>
                            <a:srgbClr val="231F20"/>
                          </a:solidFill>
                          <a:latin typeface="Times New Roman" panose="02020603050405020304"/>
                          <a:cs typeface="Times New Roman" panose="02020603050405020304"/>
                        </a:rPr>
                        <a:t>Reserved </a:t>
                      </a:r>
                      <a:r>
                        <a:rPr sz="2000" b="1" spc="-5" dirty="0">
                          <a:solidFill>
                            <a:srgbClr val="231F20"/>
                          </a:solidFill>
                          <a:latin typeface="Times New Roman" panose="02020603050405020304"/>
                          <a:cs typeface="Times New Roman" panose="02020603050405020304"/>
                        </a:rPr>
                        <a:t>for OS</a:t>
                      </a:r>
                      <a:r>
                        <a:rPr sz="2000" b="1" spc="-20" dirty="0">
                          <a:solidFill>
                            <a:srgbClr val="231F20"/>
                          </a:solidFill>
                          <a:latin typeface="Times New Roman" panose="02020603050405020304"/>
                          <a:cs typeface="Times New Roman" panose="02020603050405020304"/>
                        </a:rPr>
                        <a:t> </a:t>
                      </a:r>
                      <a:r>
                        <a:rPr sz="2000" b="1" dirty="0">
                          <a:solidFill>
                            <a:srgbClr val="231F20"/>
                          </a:solidFill>
                          <a:latin typeface="Times New Roman" panose="02020603050405020304"/>
                          <a:cs typeface="Times New Roman" panose="02020603050405020304"/>
                        </a:rPr>
                        <a:t>kernel</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c>
                  <a:txBody>
                    <a:bodyPr/>
                    <a:lstStyle/>
                    <a:p>
                      <a:pPr marL="160020" algn="ctr">
                        <a:lnSpc>
                          <a:spcPct val="100000"/>
                        </a:lnSpc>
                        <a:spcBef>
                          <a:spcPts val="150"/>
                        </a:spcBef>
                      </a:pPr>
                      <a:r>
                        <a:rPr sz="2000" b="1" spc="-5" dirty="0">
                          <a:solidFill>
                            <a:srgbClr val="231F20"/>
                          </a:solidFill>
                          <a:latin typeface="Times New Roman" panose="02020603050405020304"/>
                          <a:cs typeface="Times New Roman" panose="02020603050405020304"/>
                        </a:rPr>
                        <a:t>No</a:t>
                      </a:r>
                      <a:endParaRPr sz="2000" b="1">
                        <a:latin typeface="Times New Roman" panose="02020603050405020304"/>
                        <a:cs typeface="Times New Roman" panose="02020603050405020304"/>
                      </a:endParaRPr>
                    </a:p>
                  </a:txBody>
                  <a:tcPr marL="0" marR="0" marT="19050" marB="0">
                    <a:lnT w="9525">
                      <a:solidFill>
                        <a:srgbClr val="231F20"/>
                      </a:solidFill>
                      <a:prstDash val="solid"/>
                    </a:lnT>
                    <a:lnB w="9525">
                      <a:solidFill>
                        <a:srgbClr val="231F20"/>
                      </a:solidFill>
                      <a:prstDash val="solid"/>
                    </a:lnB>
                  </a:tcPr>
                </a:tc>
              </a:tr>
              <a:tr h="277977">
                <a:tc>
                  <a:txBody>
                    <a:bodyPr/>
                    <a:lstStyle/>
                    <a:p>
                      <a:pPr marL="1905">
                        <a:lnSpc>
                          <a:spcPct val="100000"/>
                        </a:lnSpc>
                        <a:spcBef>
                          <a:spcPts val="170"/>
                        </a:spcBef>
                      </a:pPr>
                      <a:r>
                        <a:rPr sz="2000" b="1" spc="-5" dirty="0">
                          <a:solidFill>
                            <a:srgbClr val="231F20"/>
                          </a:solidFill>
                          <a:latin typeface="宋体" panose="02010600030101010101" pitchFamily="2" charset="-122"/>
                          <a:cs typeface="宋体" panose="02010600030101010101" pitchFamily="2" charset="-122"/>
                        </a:rPr>
                        <a:t>$gp</a:t>
                      </a:r>
                      <a:endParaRPr sz="2000" b="1" dirty="0">
                        <a:latin typeface="宋体" panose="02010600030101010101" pitchFamily="2" charset="-122"/>
                        <a:cs typeface="宋体" panose="02010600030101010101" pitchFamily="2" charset="-122"/>
                      </a:endParaRPr>
                    </a:p>
                  </a:txBody>
                  <a:tcPr marL="0" marR="0" marT="21590" marB="0">
                    <a:lnT w="9525">
                      <a:solidFill>
                        <a:srgbClr val="231F20"/>
                      </a:solidFill>
                      <a:prstDash val="solid"/>
                    </a:lnT>
                    <a:lnB w="9525">
                      <a:solidFill>
                        <a:srgbClr val="231F20"/>
                      </a:solidFill>
                      <a:prstDash val="solid"/>
                    </a:lnB>
                  </a:tcPr>
                </a:tc>
                <a:tc>
                  <a:txBody>
                    <a:bodyPr/>
                    <a:lstStyle/>
                    <a:p>
                      <a:pPr marL="163195" algn="ctr">
                        <a:lnSpc>
                          <a:spcPct val="100000"/>
                        </a:lnSpc>
                        <a:spcBef>
                          <a:spcPts val="170"/>
                        </a:spcBef>
                      </a:pPr>
                      <a:r>
                        <a:rPr sz="2000" b="1" spc="-10" dirty="0">
                          <a:solidFill>
                            <a:srgbClr val="231F20"/>
                          </a:solidFill>
                          <a:latin typeface="Times New Roman" panose="02020603050405020304"/>
                          <a:cs typeface="Times New Roman" panose="02020603050405020304"/>
                        </a:rPr>
                        <a:t>28</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34620">
                        <a:lnSpc>
                          <a:spcPct val="100000"/>
                        </a:lnSpc>
                        <a:spcBef>
                          <a:spcPts val="170"/>
                        </a:spcBef>
                      </a:pPr>
                      <a:r>
                        <a:rPr sz="2000" b="1" spc="-5" dirty="0">
                          <a:solidFill>
                            <a:srgbClr val="231F20"/>
                          </a:solidFill>
                          <a:latin typeface="Times New Roman" panose="02020603050405020304"/>
                          <a:cs typeface="Times New Roman" panose="02020603050405020304"/>
                        </a:rPr>
                        <a:t>Global</a:t>
                      </a:r>
                      <a:r>
                        <a:rPr sz="2000" b="1" dirty="0">
                          <a:solidFill>
                            <a:srgbClr val="231F20"/>
                          </a:solidFill>
                          <a:latin typeface="Times New Roman" panose="02020603050405020304"/>
                          <a:cs typeface="Times New Roman" panose="02020603050405020304"/>
                        </a:rPr>
                        <a:t> </a:t>
                      </a:r>
                      <a:r>
                        <a:rPr sz="2000" b="1" spc="-5" dirty="0">
                          <a:solidFill>
                            <a:srgbClr val="231F20"/>
                          </a:solidFill>
                          <a:latin typeface="Times New Roman" panose="02020603050405020304"/>
                          <a:cs typeface="Times New Roman" panose="02020603050405020304"/>
                        </a:rPr>
                        <a:t>pointer</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c>
                  <a:txBody>
                    <a:bodyPr/>
                    <a:lstStyle/>
                    <a:p>
                      <a:pPr marL="158750" algn="ctr">
                        <a:lnSpc>
                          <a:spcPct val="100000"/>
                        </a:lnSpc>
                        <a:spcBef>
                          <a:spcPts val="170"/>
                        </a:spcBef>
                      </a:pPr>
                      <a:r>
                        <a:rPr sz="2000" b="1" spc="-55" dirty="0">
                          <a:solidFill>
                            <a:srgbClr val="231F20"/>
                          </a:solidFill>
                          <a:latin typeface="Times New Roman" panose="02020603050405020304"/>
                          <a:cs typeface="Times New Roman" panose="02020603050405020304"/>
                        </a:rPr>
                        <a:t>Yes</a:t>
                      </a:r>
                      <a:endParaRPr sz="2000" b="1">
                        <a:latin typeface="Times New Roman" panose="02020603050405020304"/>
                        <a:cs typeface="Times New Roman" panose="02020603050405020304"/>
                      </a:endParaRPr>
                    </a:p>
                  </a:txBody>
                  <a:tcPr marL="0" marR="0" marT="21590" marB="0">
                    <a:lnT w="9525">
                      <a:solidFill>
                        <a:srgbClr val="231F20"/>
                      </a:solidFill>
                      <a:prstDash val="solid"/>
                    </a:lnT>
                    <a:lnB w="9525">
                      <a:solidFill>
                        <a:srgbClr val="231F20"/>
                      </a:solidFill>
                      <a:prstDash val="solid"/>
                    </a:lnB>
                  </a:tcPr>
                </a:tc>
              </a:tr>
              <a:tr h="277984">
                <a:tc>
                  <a:txBody>
                    <a:bodyPr/>
                    <a:lstStyle/>
                    <a:p>
                      <a:pPr marL="1905">
                        <a:lnSpc>
                          <a:spcPct val="100000"/>
                        </a:lnSpc>
                        <a:spcBef>
                          <a:spcPts val="155"/>
                        </a:spcBef>
                      </a:pPr>
                      <a:r>
                        <a:rPr sz="2000" b="1" spc="-5" dirty="0">
                          <a:solidFill>
                            <a:srgbClr val="231F20"/>
                          </a:solidFill>
                          <a:latin typeface="宋体" panose="02010600030101010101" pitchFamily="2" charset="-122"/>
                          <a:cs typeface="宋体" panose="02010600030101010101" pitchFamily="2" charset="-122"/>
                        </a:rPr>
                        <a:t>$sp</a:t>
                      </a:r>
                      <a:endParaRPr sz="2000" b="1" dirty="0">
                        <a:latin typeface="宋体" panose="02010600030101010101" pitchFamily="2" charset="-122"/>
                        <a:cs typeface="宋体" panose="02010600030101010101" pitchFamily="2" charset="-122"/>
                      </a:endParaRPr>
                    </a:p>
                  </a:txBody>
                  <a:tcPr marL="0" marR="0" marT="19685" marB="0">
                    <a:lnT w="9525">
                      <a:solidFill>
                        <a:srgbClr val="231F20"/>
                      </a:solidFill>
                      <a:prstDash val="solid"/>
                    </a:lnT>
                    <a:lnB w="9525">
                      <a:solidFill>
                        <a:srgbClr val="231F20"/>
                      </a:solidFill>
                      <a:prstDash val="solid"/>
                    </a:lnB>
                  </a:tcPr>
                </a:tc>
                <a:tc>
                  <a:txBody>
                    <a:bodyPr/>
                    <a:lstStyle/>
                    <a:p>
                      <a:pPr marL="161925" algn="ctr">
                        <a:lnSpc>
                          <a:spcPct val="100000"/>
                        </a:lnSpc>
                        <a:spcBef>
                          <a:spcPts val="155"/>
                        </a:spcBef>
                      </a:pPr>
                      <a:r>
                        <a:rPr sz="2000" b="1" spc="-10" dirty="0">
                          <a:solidFill>
                            <a:srgbClr val="231F20"/>
                          </a:solidFill>
                          <a:latin typeface="Times New Roman" panose="02020603050405020304"/>
                          <a:cs typeface="Times New Roman" panose="02020603050405020304"/>
                        </a:rPr>
                        <a:t>29</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L="134620">
                        <a:lnSpc>
                          <a:spcPct val="100000"/>
                        </a:lnSpc>
                        <a:spcBef>
                          <a:spcPts val="155"/>
                        </a:spcBef>
                      </a:pPr>
                      <a:r>
                        <a:rPr sz="2000" b="1" spc="-5" dirty="0">
                          <a:solidFill>
                            <a:srgbClr val="231F20"/>
                          </a:solidFill>
                          <a:latin typeface="Times New Roman" panose="02020603050405020304"/>
                          <a:cs typeface="Times New Roman" panose="02020603050405020304"/>
                        </a:rPr>
                        <a:t>Stack</a:t>
                      </a:r>
                      <a:r>
                        <a:rPr sz="2000" b="1" spc="-10" dirty="0">
                          <a:solidFill>
                            <a:srgbClr val="231F20"/>
                          </a:solidFill>
                          <a:latin typeface="Times New Roman" panose="02020603050405020304"/>
                          <a:cs typeface="Times New Roman" panose="02020603050405020304"/>
                        </a:rPr>
                        <a:t> </a:t>
                      </a:r>
                      <a:r>
                        <a:rPr sz="2000" b="1" spc="-5" dirty="0">
                          <a:solidFill>
                            <a:srgbClr val="231F20"/>
                          </a:solidFill>
                          <a:latin typeface="Times New Roman" panose="02020603050405020304"/>
                          <a:cs typeface="Times New Roman" panose="02020603050405020304"/>
                        </a:rPr>
                        <a:t>pointer</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L="158750" algn="ctr">
                        <a:lnSpc>
                          <a:spcPct val="100000"/>
                        </a:lnSpc>
                        <a:spcBef>
                          <a:spcPts val="155"/>
                        </a:spcBef>
                      </a:pPr>
                      <a:r>
                        <a:rPr sz="2000" b="1" spc="-55" dirty="0">
                          <a:solidFill>
                            <a:srgbClr val="231F20"/>
                          </a:solidFill>
                          <a:latin typeface="Times New Roman" panose="02020603050405020304"/>
                          <a:cs typeface="Times New Roman" panose="02020603050405020304"/>
                        </a:rPr>
                        <a:t>Yes</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275609">
                <a:tc>
                  <a:txBody>
                    <a:bodyPr/>
                    <a:lstStyle/>
                    <a:p>
                      <a:pPr marL="1905">
                        <a:lnSpc>
                          <a:spcPct val="100000"/>
                        </a:lnSpc>
                        <a:spcBef>
                          <a:spcPts val="155"/>
                        </a:spcBef>
                      </a:pPr>
                      <a:r>
                        <a:rPr sz="2000" b="1" spc="-5" dirty="0">
                          <a:solidFill>
                            <a:srgbClr val="231F20"/>
                          </a:solidFill>
                          <a:latin typeface="宋体" panose="02010600030101010101" pitchFamily="2" charset="-122"/>
                          <a:cs typeface="宋体" panose="02010600030101010101" pitchFamily="2" charset="-122"/>
                        </a:rPr>
                        <a:t>$fp</a:t>
                      </a:r>
                      <a:endParaRPr sz="2000" b="1" dirty="0">
                        <a:latin typeface="宋体" panose="02010600030101010101" pitchFamily="2" charset="-122"/>
                        <a:cs typeface="宋体" panose="02010600030101010101" pitchFamily="2" charset="-122"/>
                      </a:endParaRPr>
                    </a:p>
                  </a:txBody>
                  <a:tcPr marL="0" marR="0" marT="19685" marB="0">
                    <a:lnT w="9525">
                      <a:solidFill>
                        <a:srgbClr val="231F20"/>
                      </a:solidFill>
                      <a:prstDash val="solid"/>
                    </a:lnT>
                    <a:lnB w="9525">
                      <a:solidFill>
                        <a:srgbClr val="231F20"/>
                      </a:solidFill>
                      <a:prstDash val="solid"/>
                    </a:lnB>
                  </a:tcPr>
                </a:tc>
                <a:tc>
                  <a:txBody>
                    <a:bodyPr/>
                    <a:lstStyle/>
                    <a:p>
                      <a:pPr marL="162560" algn="ctr">
                        <a:lnSpc>
                          <a:spcPct val="100000"/>
                        </a:lnSpc>
                        <a:spcBef>
                          <a:spcPts val="155"/>
                        </a:spcBef>
                      </a:pPr>
                      <a:r>
                        <a:rPr sz="2000" b="1" spc="-10" dirty="0">
                          <a:solidFill>
                            <a:srgbClr val="231F20"/>
                          </a:solidFill>
                          <a:latin typeface="Times New Roman" panose="02020603050405020304"/>
                          <a:cs typeface="Times New Roman" panose="02020603050405020304"/>
                        </a:rPr>
                        <a:t>30</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L="134620">
                        <a:lnSpc>
                          <a:spcPct val="100000"/>
                        </a:lnSpc>
                        <a:spcBef>
                          <a:spcPts val="155"/>
                        </a:spcBef>
                      </a:pPr>
                      <a:r>
                        <a:rPr sz="2000" b="1" spc="-5" dirty="0">
                          <a:solidFill>
                            <a:srgbClr val="231F20"/>
                          </a:solidFill>
                          <a:latin typeface="Times New Roman" panose="02020603050405020304"/>
                          <a:cs typeface="Times New Roman" panose="02020603050405020304"/>
                        </a:rPr>
                        <a:t>Frame</a:t>
                      </a:r>
                      <a:r>
                        <a:rPr sz="2000" b="1" spc="-10" dirty="0">
                          <a:solidFill>
                            <a:srgbClr val="231F20"/>
                          </a:solidFill>
                          <a:latin typeface="Times New Roman" panose="02020603050405020304"/>
                          <a:cs typeface="Times New Roman" panose="02020603050405020304"/>
                        </a:rPr>
                        <a:t> </a:t>
                      </a:r>
                      <a:r>
                        <a:rPr sz="2000" b="1" spc="-5" dirty="0">
                          <a:solidFill>
                            <a:srgbClr val="231F20"/>
                          </a:solidFill>
                          <a:latin typeface="Times New Roman" panose="02020603050405020304"/>
                          <a:cs typeface="Times New Roman" panose="02020603050405020304"/>
                        </a:rPr>
                        <a:t>pointer</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c>
                  <a:txBody>
                    <a:bodyPr/>
                    <a:lstStyle/>
                    <a:p>
                      <a:pPr marL="156845" algn="ctr">
                        <a:lnSpc>
                          <a:spcPct val="100000"/>
                        </a:lnSpc>
                        <a:spcBef>
                          <a:spcPts val="155"/>
                        </a:spcBef>
                      </a:pPr>
                      <a:r>
                        <a:rPr sz="2000" b="1" spc="-55" dirty="0">
                          <a:solidFill>
                            <a:srgbClr val="231F20"/>
                          </a:solidFill>
                          <a:latin typeface="Times New Roman" panose="02020603050405020304"/>
                          <a:cs typeface="Times New Roman" panose="02020603050405020304"/>
                        </a:rPr>
                        <a:t>Yes</a:t>
                      </a:r>
                      <a:endParaRPr sz="2000" b="1">
                        <a:latin typeface="Times New Roman" panose="02020603050405020304"/>
                        <a:cs typeface="Times New Roman" panose="02020603050405020304"/>
                      </a:endParaRPr>
                    </a:p>
                  </a:txBody>
                  <a:tcPr marL="0" marR="0" marT="19685" marB="0">
                    <a:lnT w="9525">
                      <a:solidFill>
                        <a:srgbClr val="231F20"/>
                      </a:solidFill>
                      <a:prstDash val="solid"/>
                    </a:lnT>
                    <a:lnB w="9525">
                      <a:solidFill>
                        <a:srgbClr val="231F20"/>
                      </a:solidFill>
                      <a:prstDash val="solid"/>
                    </a:lnB>
                  </a:tcPr>
                </a:tc>
              </a:tr>
              <a:tr h="326682">
                <a:tc>
                  <a:txBody>
                    <a:bodyPr/>
                    <a:lstStyle/>
                    <a:p>
                      <a:pPr marL="2540">
                        <a:lnSpc>
                          <a:spcPct val="100000"/>
                        </a:lnSpc>
                        <a:spcBef>
                          <a:spcPts val="170"/>
                        </a:spcBef>
                      </a:pPr>
                      <a:r>
                        <a:rPr sz="2000" b="1" spc="-5" dirty="0">
                          <a:solidFill>
                            <a:srgbClr val="231F20"/>
                          </a:solidFill>
                          <a:latin typeface="宋体" panose="02010600030101010101" pitchFamily="2" charset="-122"/>
                          <a:cs typeface="宋体" panose="02010600030101010101" pitchFamily="2" charset="-122"/>
                        </a:rPr>
                        <a:t>$ra</a:t>
                      </a:r>
                      <a:endParaRPr sz="2000" b="1" dirty="0">
                        <a:latin typeface="宋体" panose="02010600030101010101" pitchFamily="2" charset="-122"/>
                        <a:cs typeface="宋体" panose="02010600030101010101" pitchFamily="2" charset="-122"/>
                      </a:endParaRPr>
                    </a:p>
                  </a:txBody>
                  <a:tcPr marL="0" marR="0" marT="21590" marB="0">
                    <a:lnT w="9525">
                      <a:solidFill>
                        <a:srgbClr val="231F20"/>
                      </a:solidFill>
                      <a:prstDash val="solid"/>
                    </a:lnT>
                    <a:lnB w="38100">
                      <a:solidFill>
                        <a:srgbClr val="231F20"/>
                      </a:solidFill>
                      <a:prstDash val="solid"/>
                    </a:lnB>
                  </a:tcPr>
                </a:tc>
                <a:tc>
                  <a:txBody>
                    <a:bodyPr/>
                    <a:lstStyle/>
                    <a:p>
                      <a:pPr marL="163830" algn="ctr">
                        <a:lnSpc>
                          <a:spcPct val="100000"/>
                        </a:lnSpc>
                        <a:spcBef>
                          <a:spcPts val="170"/>
                        </a:spcBef>
                      </a:pPr>
                      <a:r>
                        <a:rPr sz="2000" b="1" spc="-5" dirty="0">
                          <a:solidFill>
                            <a:srgbClr val="231F20"/>
                          </a:solidFill>
                          <a:latin typeface="Times New Roman" panose="02020603050405020304"/>
                          <a:cs typeface="Times New Roman" panose="02020603050405020304"/>
                        </a:rPr>
                        <a:t>31</a:t>
                      </a:r>
                      <a:endParaRPr sz="2000" b="1" dirty="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L="135255">
                        <a:lnSpc>
                          <a:spcPct val="100000"/>
                        </a:lnSpc>
                        <a:spcBef>
                          <a:spcPts val="170"/>
                        </a:spcBef>
                      </a:pPr>
                      <a:r>
                        <a:rPr sz="2000" b="1" spc="-5" dirty="0">
                          <a:solidFill>
                            <a:srgbClr val="231F20"/>
                          </a:solidFill>
                          <a:latin typeface="Times New Roman" panose="02020603050405020304"/>
                          <a:cs typeface="Times New Roman" panose="02020603050405020304"/>
                        </a:rPr>
                        <a:t>Return address</a:t>
                      </a:r>
                      <a:endParaRPr sz="2000" b="1" dirty="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c>
                  <a:txBody>
                    <a:bodyPr/>
                    <a:lstStyle/>
                    <a:p>
                      <a:pPr marL="160020" algn="ctr">
                        <a:lnSpc>
                          <a:spcPct val="100000"/>
                        </a:lnSpc>
                        <a:spcBef>
                          <a:spcPts val="170"/>
                        </a:spcBef>
                      </a:pPr>
                      <a:r>
                        <a:rPr sz="2000" b="1" spc="-50" dirty="0">
                          <a:solidFill>
                            <a:srgbClr val="231F20"/>
                          </a:solidFill>
                          <a:latin typeface="Times New Roman" panose="02020603050405020304"/>
                          <a:cs typeface="Times New Roman" panose="02020603050405020304"/>
                        </a:rPr>
                        <a:t>Yes</a:t>
                      </a:r>
                      <a:endParaRPr sz="2000" b="1" dirty="0">
                        <a:latin typeface="Times New Roman" panose="02020603050405020304"/>
                        <a:cs typeface="Times New Roman" panose="02020603050405020304"/>
                      </a:endParaRPr>
                    </a:p>
                  </a:txBody>
                  <a:tcPr marL="0" marR="0" marT="21590" marB="0">
                    <a:lnT w="9525">
                      <a:solidFill>
                        <a:srgbClr val="231F20"/>
                      </a:solidFill>
                      <a:prstDash val="solid"/>
                    </a:lnT>
                    <a:lnB w="38100">
                      <a:solidFill>
                        <a:srgbClr val="231F20"/>
                      </a:solidFill>
                      <a:prstDash val="solid"/>
                    </a:lnB>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440" y="122340"/>
            <a:ext cx="7162800" cy="563563"/>
          </a:xfrm>
        </p:spPr>
        <p:txBody>
          <a:bodyPr/>
          <a:lstStyle/>
          <a:p>
            <a:r>
              <a:rPr lang="en-US" altLang="zh-CN" sz="2400" dirty="0" smtClean="0"/>
              <a:t>Figure 1.5 Subset of the instructions in MIPS64</a:t>
            </a:r>
            <a:endParaRPr lang="zh-CN" altLang="en-US" sz="2400" dirty="0"/>
          </a:p>
        </p:txBody>
      </p:sp>
      <p:sp>
        <p:nvSpPr>
          <p:cNvPr id="5" name="object 3"/>
          <p:cNvSpPr txBox="1"/>
          <p:nvPr/>
        </p:nvSpPr>
        <p:spPr>
          <a:xfrm>
            <a:off x="181115" y="801824"/>
            <a:ext cx="2071035" cy="228268"/>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Instruction</a:t>
            </a:r>
            <a:r>
              <a:rPr sz="1400" spc="-45"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type/opcode</a:t>
            </a:r>
            <a:endParaRPr sz="1400" dirty="0">
              <a:latin typeface="Calibri" panose="020F0502020204030204"/>
              <a:cs typeface="Calibri" panose="020F0502020204030204"/>
            </a:endParaRPr>
          </a:p>
        </p:txBody>
      </p:sp>
      <p:sp>
        <p:nvSpPr>
          <p:cNvPr id="6" name="object 4"/>
          <p:cNvSpPr txBox="1"/>
          <p:nvPr/>
        </p:nvSpPr>
        <p:spPr>
          <a:xfrm>
            <a:off x="2422508" y="801824"/>
            <a:ext cx="2148729" cy="228268"/>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Instruction</a:t>
            </a:r>
            <a:r>
              <a:rPr sz="1400" spc="-75" dirty="0">
                <a:solidFill>
                  <a:srgbClr val="231F20"/>
                </a:solidFill>
                <a:latin typeface="Calibri" panose="020F0502020204030204"/>
                <a:cs typeface="Calibri" panose="020F0502020204030204"/>
              </a:rPr>
              <a:t> </a:t>
            </a:r>
            <a:r>
              <a:rPr sz="1400" spc="60" dirty="0">
                <a:solidFill>
                  <a:srgbClr val="231F20"/>
                </a:solidFill>
                <a:latin typeface="Calibri" panose="020F0502020204030204"/>
                <a:cs typeface="Calibri" panose="020F0502020204030204"/>
              </a:rPr>
              <a:t>meaning</a:t>
            </a:r>
            <a:endParaRPr sz="1400" dirty="0">
              <a:latin typeface="Calibri" panose="020F0502020204030204"/>
              <a:cs typeface="Calibri" panose="020F0502020204030204"/>
            </a:endParaRPr>
          </a:p>
        </p:txBody>
      </p:sp>
      <p:sp>
        <p:nvSpPr>
          <p:cNvPr id="7" name="object 5"/>
          <p:cNvSpPr txBox="1"/>
          <p:nvPr/>
        </p:nvSpPr>
        <p:spPr>
          <a:xfrm>
            <a:off x="181116" y="1139145"/>
            <a:ext cx="1060450" cy="239395"/>
          </a:xfrm>
          <a:prstGeom prst="rect">
            <a:avLst/>
          </a:prstGeom>
        </p:spPr>
        <p:txBody>
          <a:bodyPr vert="horz" wrap="square" lIns="0" tIns="12700" rIns="0" bIns="0" rtlCol="0">
            <a:spAutoFit/>
          </a:bodyPr>
          <a:lstStyle/>
          <a:p>
            <a:pPr marL="12700">
              <a:lnSpc>
                <a:spcPct val="100000"/>
              </a:lnSpc>
              <a:spcBef>
                <a:spcPts val="100"/>
              </a:spcBef>
            </a:pPr>
            <a:r>
              <a:rPr sz="1400" i="1" spc="-5" dirty="0">
                <a:solidFill>
                  <a:srgbClr val="231F20"/>
                </a:solidFill>
                <a:latin typeface="Times New Roman" panose="02020603050405020304"/>
                <a:cs typeface="Times New Roman" panose="02020603050405020304"/>
              </a:rPr>
              <a:t>Data</a:t>
            </a:r>
            <a:r>
              <a:rPr sz="1400" i="1" spc="-30" dirty="0">
                <a:solidFill>
                  <a:srgbClr val="231F20"/>
                </a:solidFill>
                <a:latin typeface="Times New Roman" panose="02020603050405020304"/>
                <a:cs typeface="Times New Roman" panose="02020603050405020304"/>
              </a:rPr>
              <a:t> </a:t>
            </a:r>
            <a:r>
              <a:rPr sz="1400" i="1" spc="-5" dirty="0">
                <a:solidFill>
                  <a:srgbClr val="231F20"/>
                </a:solidFill>
                <a:latin typeface="Times New Roman" panose="02020603050405020304"/>
                <a:cs typeface="Times New Roman" panose="02020603050405020304"/>
              </a:rPr>
              <a:t>transfers</a:t>
            </a:r>
            <a:endParaRPr sz="1400">
              <a:latin typeface="Times New Roman" panose="02020603050405020304"/>
              <a:cs typeface="Times New Roman" panose="02020603050405020304"/>
            </a:endParaRPr>
          </a:p>
        </p:txBody>
      </p:sp>
      <p:sp>
        <p:nvSpPr>
          <p:cNvPr id="8" name="object 6"/>
          <p:cNvSpPr txBox="1"/>
          <p:nvPr/>
        </p:nvSpPr>
        <p:spPr>
          <a:xfrm>
            <a:off x="180403" y="1538476"/>
            <a:ext cx="1362075" cy="2087880"/>
          </a:xfrm>
          <a:prstGeom prst="rect">
            <a:avLst/>
          </a:prstGeom>
        </p:spPr>
        <p:txBody>
          <a:bodyPr vert="horz" wrap="square" lIns="0" tIns="13970" rIns="0" bIns="0" rtlCol="0">
            <a:spAutoFit/>
          </a:bodyPr>
          <a:lstStyle/>
          <a:p>
            <a:pPr marL="12700" marR="537845" algn="just">
              <a:lnSpc>
                <a:spcPct val="121000"/>
              </a:lnSpc>
              <a:spcBef>
                <a:spcPts val="110"/>
              </a:spcBef>
            </a:pPr>
            <a:r>
              <a:rPr sz="1400" spc="-5" dirty="0">
                <a:solidFill>
                  <a:srgbClr val="231F20"/>
                </a:solidFill>
                <a:latin typeface="宋体" panose="02010600030101010101" pitchFamily="2" charset="-122"/>
                <a:cs typeface="宋体" panose="02010600030101010101" pitchFamily="2" charset="-122"/>
              </a:rPr>
              <a:t>LB</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LBU</a:t>
            </a:r>
            <a:r>
              <a:rPr sz="1400" spc="-5" dirty="0">
                <a:solidFill>
                  <a:srgbClr val="231F20"/>
                </a:solidFill>
                <a:latin typeface="Times New Roman" panose="02020603050405020304"/>
                <a:cs typeface="Times New Roman" panose="02020603050405020304"/>
              </a:rPr>
              <a:t>,</a:t>
            </a:r>
            <a:r>
              <a:rPr sz="1400" spc="-6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SB  </a:t>
            </a:r>
            <a:r>
              <a:rPr sz="1400" spc="-5" dirty="0">
                <a:solidFill>
                  <a:srgbClr val="231F20"/>
                </a:solidFill>
                <a:latin typeface="宋体" panose="02010600030101010101" pitchFamily="2" charset="-122"/>
                <a:cs typeface="宋体" panose="02010600030101010101" pitchFamily="2" charset="-122"/>
              </a:rPr>
              <a:t>LH</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LHU</a:t>
            </a:r>
            <a:r>
              <a:rPr sz="1400" spc="-5" dirty="0">
                <a:solidFill>
                  <a:srgbClr val="231F20"/>
                </a:solidFill>
                <a:latin typeface="Times New Roman" panose="02020603050405020304"/>
                <a:cs typeface="Times New Roman" panose="02020603050405020304"/>
              </a:rPr>
              <a:t>,</a:t>
            </a:r>
            <a:r>
              <a:rPr sz="1400" spc="-6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SH  </a:t>
            </a:r>
            <a:r>
              <a:rPr sz="1400" spc="-45" dirty="0">
                <a:solidFill>
                  <a:srgbClr val="231F20"/>
                </a:solidFill>
                <a:latin typeface="宋体" panose="02010600030101010101" pitchFamily="2" charset="-122"/>
                <a:cs typeface="宋体" panose="02010600030101010101" pitchFamily="2" charset="-122"/>
              </a:rPr>
              <a:t>LW</a:t>
            </a:r>
            <a:r>
              <a:rPr sz="1400" spc="-4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LWU</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SW  </a:t>
            </a:r>
            <a:r>
              <a:rPr sz="1400" spc="-5" dirty="0">
                <a:solidFill>
                  <a:srgbClr val="231F20"/>
                </a:solidFill>
                <a:latin typeface="宋体" panose="02010600030101010101" pitchFamily="2" charset="-122"/>
                <a:cs typeface="宋体" panose="02010600030101010101" pitchFamily="2" charset="-122"/>
              </a:rPr>
              <a:t>LD</a:t>
            </a:r>
            <a:r>
              <a:rPr sz="1400" spc="-5" dirty="0">
                <a:solidFill>
                  <a:srgbClr val="231F20"/>
                </a:solidFill>
                <a:latin typeface="Times New Roman" panose="02020603050405020304"/>
                <a:cs typeface="Times New Roman" panose="02020603050405020304"/>
              </a:rPr>
              <a:t>,</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SD</a:t>
            </a:r>
            <a:endParaRPr sz="1400" dirty="0">
              <a:latin typeface="宋体" panose="02010600030101010101" pitchFamily="2" charset="-122"/>
              <a:cs typeface="宋体" panose="02010600030101010101" pitchFamily="2" charset="-122"/>
            </a:endParaRPr>
          </a:p>
          <a:p>
            <a:pPr marL="12700" marR="5080">
              <a:lnSpc>
                <a:spcPct val="121000"/>
              </a:lnSpc>
              <a:spcBef>
                <a:spcPts val="15"/>
              </a:spcBef>
            </a:pPr>
            <a:r>
              <a:rPr sz="1400" dirty="0">
                <a:solidFill>
                  <a:srgbClr val="231F20"/>
                </a:solidFill>
                <a:latin typeface="宋体" panose="02010600030101010101" pitchFamily="2" charset="-122"/>
                <a:cs typeface="宋体" panose="02010600030101010101" pitchFamily="2" charset="-122"/>
              </a:rPr>
              <a:t>L.S</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L.D</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S.S</a:t>
            </a:r>
            <a:r>
              <a:rPr sz="1400" spc="-5" dirty="0">
                <a:solidFill>
                  <a:srgbClr val="231F20"/>
                </a:solidFill>
                <a:latin typeface="Times New Roman" panose="02020603050405020304"/>
                <a:cs typeface="Times New Roman" panose="02020603050405020304"/>
              </a:rPr>
              <a:t>,</a:t>
            </a:r>
            <a:r>
              <a:rPr sz="1400" spc="-4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S.D  </a:t>
            </a:r>
            <a:r>
              <a:rPr sz="1400" dirty="0">
                <a:solidFill>
                  <a:srgbClr val="231F20"/>
                </a:solidFill>
                <a:latin typeface="宋体" panose="02010600030101010101" pitchFamily="2" charset="-122"/>
                <a:cs typeface="宋体" panose="02010600030101010101" pitchFamily="2" charset="-122"/>
              </a:rPr>
              <a:t>MFC0</a:t>
            </a:r>
            <a:r>
              <a:rPr sz="140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MTC0  </a:t>
            </a:r>
            <a:r>
              <a:rPr sz="1400" spc="-5" dirty="0">
                <a:solidFill>
                  <a:srgbClr val="231F20"/>
                </a:solidFill>
                <a:latin typeface="宋体" panose="02010600030101010101" pitchFamily="2" charset="-122"/>
                <a:cs typeface="宋体" panose="02010600030101010101" pitchFamily="2" charset="-122"/>
              </a:rPr>
              <a:t>MOV.S</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MOV.D  </a:t>
            </a:r>
            <a:r>
              <a:rPr sz="1400" dirty="0">
                <a:solidFill>
                  <a:srgbClr val="231F20"/>
                </a:solidFill>
                <a:latin typeface="宋体" panose="02010600030101010101" pitchFamily="2" charset="-122"/>
                <a:cs typeface="宋体" panose="02010600030101010101" pitchFamily="2" charset="-122"/>
              </a:rPr>
              <a:t>MFC1</a:t>
            </a:r>
            <a:r>
              <a:rPr sz="1400" dirty="0">
                <a:solidFill>
                  <a:srgbClr val="231F20"/>
                </a:solidFill>
                <a:latin typeface="Times New Roman" panose="02020603050405020304"/>
                <a:cs typeface="Times New Roman" panose="02020603050405020304"/>
              </a:rPr>
              <a:t>,</a:t>
            </a:r>
            <a:r>
              <a:rPr sz="1400" spc="-2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MTC1</a:t>
            </a:r>
            <a:endParaRPr sz="1400" dirty="0">
              <a:latin typeface="宋体" panose="02010600030101010101" pitchFamily="2" charset="-122"/>
              <a:cs typeface="宋体" panose="02010600030101010101" pitchFamily="2" charset="-122"/>
            </a:endParaRPr>
          </a:p>
        </p:txBody>
      </p:sp>
      <p:sp>
        <p:nvSpPr>
          <p:cNvPr id="9" name="object 7"/>
          <p:cNvSpPr txBox="1"/>
          <p:nvPr/>
        </p:nvSpPr>
        <p:spPr>
          <a:xfrm>
            <a:off x="2423149" y="1139145"/>
            <a:ext cx="6351418" cy="2487295"/>
          </a:xfrm>
          <a:prstGeom prst="rect">
            <a:avLst/>
          </a:prstGeom>
        </p:spPr>
        <p:txBody>
          <a:bodyPr vert="horz" wrap="square" lIns="0" tIns="33020" rIns="0" bIns="0" rtlCol="0">
            <a:spAutoFit/>
          </a:bodyPr>
          <a:lstStyle/>
          <a:p>
            <a:pPr marL="13335" marR="5080" indent="1905">
              <a:lnSpc>
                <a:spcPts val="1550"/>
              </a:lnSpc>
              <a:spcBef>
                <a:spcPts val="260"/>
              </a:spcBef>
            </a:pPr>
            <a:r>
              <a:rPr sz="1400" i="1" spc="-5" dirty="0">
                <a:solidFill>
                  <a:srgbClr val="231F20"/>
                </a:solidFill>
                <a:latin typeface="Times New Roman" panose="02020603050405020304"/>
                <a:cs typeface="Times New Roman" panose="02020603050405020304"/>
              </a:rPr>
              <a:t>Move </a:t>
            </a:r>
            <a:r>
              <a:rPr sz="1400" i="1" dirty="0">
                <a:solidFill>
                  <a:srgbClr val="231F20"/>
                </a:solidFill>
                <a:latin typeface="Times New Roman" panose="02020603050405020304"/>
                <a:cs typeface="Times New Roman" panose="02020603050405020304"/>
              </a:rPr>
              <a:t>data </a:t>
            </a:r>
            <a:r>
              <a:rPr sz="1400" i="1" spc="-5" dirty="0">
                <a:solidFill>
                  <a:srgbClr val="231F20"/>
                </a:solidFill>
                <a:latin typeface="Times New Roman" panose="02020603050405020304"/>
                <a:cs typeface="Times New Roman" panose="02020603050405020304"/>
              </a:rPr>
              <a:t>between </a:t>
            </a:r>
            <a:r>
              <a:rPr sz="1400" i="1" spc="-10" dirty="0">
                <a:solidFill>
                  <a:srgbClr val="231F20"/>
                </a:solidFill>
                <a:latin typeface="Times New Roman" panose="02020603050405020304"/>
                <a:cs typeface="Times New Roman" panose="02020603050405020304"/>
              </a:rPr>
              <a:t>registers </a:t>
            </a:r>
            <a:r>
              <a:rPr sz="1400" i="1" spc="-5" dirty="0">
                <a:solidFill>
                  <a:srgbClr val="231F20"/>
                </a:solidFill>
                <a:latin typeface="Times New Roman" panose="02020603050405020304"/>
                <a:cs typeface="Times New Roman" panose="02020603050405020304"/>
              </a:rPr>
              <a:t>and </a:t>
            </a:r>
            <a:r>
              <a:rPr sz="1400" i="1" spc="-15" dirty="0">
                <a:solidFill>
                  <a:srgbClr val="231F20"/>
                </a:solidFill>
                <a:latin typeface="Times New Roman" panose="02020603050405020304"/>
                <a:cs typeface="Times New Roman" panose="02020603050405020304"/>
              </a:rPr>
              <a:t>memory, </a:t>
            </a:r>
            <a:r>
              <a:rPr sz="1400" i="1" spc="-5" dirty="0">
                <a:solidFill>
                  <a:srgbClr val="231F20"/>
                </a:solidFill>
                <a:latin typeface="Times New Roman" panose="02020603050405020304"/>
                <a:cs typeface="Times New Roman" panose="02020603050405020304"/>
              </a:rPr>
              <a:t>or between </a:t>
            </a:r>
            <a:r>
              <a:rPr sz="1400" i="1" dirty="0">
                <a:solidFill>
                  <a:srgbClr val="231F20"/>
                </a:solidFill>
                <a:latin typeface="Times New Roman" panose="02020603050405020304"/>
                <a:cs typeface="Times New Roman" panose="02020603050405020304"/>
              </a:rPr>
              <a:t>the </a:t>
            </a:r>
            <a:r>
              <a:rPr sz="1400" i="1" spc="-5" dirty="0">
                <a:solidFill>
                  <a:srgbClr val="231F20"/>
                </a:solidFill>
                <a:latin typeface="Times New Roman" panose="02020603050405020304"/>
                <a:cs typeface="Times New Roman" panose="02020603050405020304"/>
              </a:rPr>
              <a:t>integer </a:t>
            </a:r>
            <a:r>
              <a:rPr sz="1400" i="1" spc="-10" dirty="0">
                <a:solidFill>
                  <a:srgbClr val="231F20"/>
                </a:solidFill>
                <a:latin typeface="Times New Roman" panose="02020603050405020304"/>
                <a:cs typeface="Times New Roman" panose="02020603050405020304"/>
              </a:rPr>
              <a:t>and </a:t>
            </a:r>
            <a:r>
              <a:rPr sz="1400" i="1" spc="-5" dirty="0">
                <a:solidFill>
                  <a:srgbClr val="231F20"/>
                </a:solidFill>
                <a:latin typeface="Times New Roman" panose="02020603050405020304"/>
                <a:cs typeface="Times New Roman" panose="02020603050405020304"/>
              </a:rPr>
              <a:t>FP or special  </a:t>
            </a:r>
            <a:r>
              <a:rPr sz="1400" i="1" spc="-10" dirty="0">
                <a:solidFill>
                  <a:srgbClr val="231F20"/>
                </a:solidFill>
                <a:latin typeface="Times New Roman" panose="02020603050405020304"/>
                <a:cs typeface="Times New Roman" panose="02020603050405020304"/>
              </a:rPr>
              <a:t>registers; </a:t>
            </a:r>
            <a:r>
              <a:rPr sz="1400" i="1" dirty="0">
                <a:solidFill>
                  <a:srgbClr val="231F20"/>
                </a:solidFill>
                <a:latin typeface="Times New Roman" panose="02020603050405020304"/>
                <a:cs typeface="Times New Roman" panose="02020603050405020304"/>
              </a:rPr>
              <a:t>only </a:t>
            </a:r>
            <a:r>
              <a:rPr sz="1400" i="1" spc="-5" dirty="0">
                <a:solidFill>
                  <a:srgbClr val="231F20"/>
                </a:solidFill>
                <a:latin typeface="Times New Roman" panose="02020603050405020304"/>
                <a:cs typeface="Times New Roman" panose="02020603050405020304"/>
              </a:rPr>
              <a:t>memory </a:t>
            </a:r>
            <a:r>
              <a:rPr sz="1400" i="1" spc="-10" dirty="0">
                <a:solidFill>
                  <a:srgbClr val="231F20"/>
                </a:solidFill>
                <a:latin typeface="Times New Roman" panose="02020603050405020304"/>
                <a:cs typeface="Times New Roman" panose="02020603050405020304"/>
              </a:rPr>
              <a:t>address </a:t>
            </a:r>
            <a:r>
              <a:rPr sz="1400" i="1" spc="-5" dirty="0">
                <a:solidFill>
                  <a:srgbClr val="231F20"/>
                </a:solidFill>
                <a:latin typeface="Times New Roman" panose="02020603050405020304"/>
                <a:cs typeface="Times New Roman" panose="02020603050405020304"/>
              </a:rPr>
              <a:t>mode is 16-bit displacement </a:t>
            </a:r>
            <a:r>
              <a:rPr sz="1400" i="1" dirty="0">
                <a:solidFill>
                  <a:srgbClr val="231F20"/>
                </a:solidFill>
                <a:latin typeface="Times New Roman" panose="02020603050405020304"/>
                <a:cs typeface="Times New Roman" panose="02020603050405020304"/>
              </a:rPr>
              <a:t>+ </a:t>
            </a:r>
            <a:r>
              <a:rPr sz="1400" i="1" spc="-5" dirty="0">
                <a:solidFill>
                  <a:srgbClr val="231F20"/>
                </a:solidFill>
                <a:latin typeface="Times New Roman" panose="02020603050405020304"/>
                <a:cs typeface="Times New Roman" panose="02020603050405020304"/>
              </a:rPr>
              <a:t>contents of </a:t>
            </a:r>
            <a:r>
              <a:rPr sz="1400" i="1" dirty="0">
                <a:solidFill>
                  <a:srgbClr val="231F20"/>
                </a:solidFill>
                <a:latin typeface="Times New Roman" panose="02020603050405020304"/>
                <a:cs typeface="Times New Roman" panose="02020603050405020304"/>
              </a:rPr>
              <a:t>a</a:t>
            </a:r>
            <a:r>
              <a:rPr sz="1400" i="1" spc="45" dirty="0">
                <a:solidFill>
                  <a:srgbClr val="231F20"/>
                </a:solidFill>
                <a:latin typeface="Times New Roman" panose="02020603050405020304"/>
                <a:cs typeface="Times New Roman" panose="02020603050405020304"/>
              </a:rPr>
              <a:t> </a:t>
            </a:r>
            <a:r>
              <a:rPr sz="1400" i="1" spc="-5" dirty="0">
                <a:solidFill>
                  <a:srgbClr val="231F20"/>
                </a:solidFill>
                <a:latin typeface="Times New Roman" panose="02020603050405020304"/>
                <a:cs typeface="Times New Roman" panose="02020603050405020304"/>
              </a:rPr>
              <a:t>GPR</a:t>
            </a:r>
            <a:endParaRPr sz="1400" dirty="0">
              <a:latin typeface="Times New Roman" panose="02020603050405020304"/>
              <a:cs typeface="Times New Roman" panose="02020603050405020304"/>
            </a:endParaRPr>
          </a:p>
          <a:p>
            <a:pPr marL="12700">
              <a:lnSpc>
                <a:spcPct val="100000"/>
              </a:lnSpc>
              <a:spcBef>
                <a:spcPts val="240"/>
              </a:spcBef>
            </a:pPr>
            <a:r>
              <a:rPr sz="1400" spc="-5" dirty="0">
                <a:solidFill>
                  <a:srgbClr val="231F20"/>
                </a:solidFill>
                <a:latin typeface="Times New Roman" panose="02020603050405020304"/>
                <a:cs typeface="Times New Roman" panose="02020603050405020304"/>
              </a:rPr>
              <a:t>Load byte, </a:t>
            </a:r>
            <a:r>
              <a:rPr sz="1400" dirty="0">
                <a:solidFill>
                  <a:srgbClr val="231F20"/>
                </a:solidFill>
                <a:latin typeface="Times New Roman" panose="02020603050405020304"/>
                <a:cs typeface="Times New Roman" panose="02020603050405020304"/>
              </a:rPr>
              <a:t>load byte </a:t>
            </a:r>
            <a:r>
              <a:rPr sz="1400" spc="-5" dirty="0">
                <a:solidFill>
                  <a:srgbClr val="231F20"/>
                </a:solidFill>
                <a:latin typeface="Times New Roman" panose="02020603050405020304"/>
                <a:cs typeface="Times New Roman" panose="02020603050405020304"/>
              </a:rPr>
              <a:t>unsigned, </a:t>
            </a:r>
            <a:r>
              <a:rPr sz="1400" dirty="0">
                <a:solidFill>
                  <a:srgbClr val="231F20"/>
                </a:solidFill>
                <a:latin typeface="Times New Roman" panose="02020603050405020304"/>
                <a:cs typeface="Times New Roman" panose="02020603050405020304"/>
              </a:rPr>
              <a:t>store </a:t>
            </a:r>
            <a:r>
              <a:rPr sz="1400" spc="-5" dirty="0">
                <a:solidFill>
                  <a:srgbClr val="231F20"/>
                </a:solidFill>
                <a:latin typeface="Times New Roman" panose="02020603050405020304"/>
                <a:cs typeface="Times New Roman" panose="02020603050405020304"/>
              </a:rPr>
              <a:t>byte </a:t>
            </a:r>
            <a:r>
              <a:rPr sz="1400" dirty="0">
                <a:solidFill>
                  <a:srgbClr val="231F20"/>
                </a:solidFill>
                <a:latin typeface="Times New Roman" panose="02020603050405020304"/>
                <a:cs typeface="Times New Roman" panose="02020603050405020304"/>
              </a:rPr>
              <a:t>(to/from </a:t>
            </a:r>
            <a:r>
              <a:rPr sz="1400" spc="-5" dirty="0">
                <a:solidFill>
                  <a:srgbClr val="231F20"/>
                </a:solidFill>
                <a:latin typeface="Times New Roman" panose="02020603050405020304"/>
                <a:cs typeface="Times New Roman" panose="02020603050405020304"/>
              </a:rPr>
              <a:t>integer</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registers)</a:t>
            </a:r>
            <a:endParaRPr sz="1400" dirty="0">
              <a:latin typeface="Times New Roman" panose="02020603050405020304"/>
              <a:cs typeface="Times New Roman" panose="02020603050405020304"/>
            </a:endParaRPr>
          </a:p>
          <a:p>
            <a:pPr marL="12700" marR="20320">
              <a:lnSpc>
                <a:spcPct val="120000"/>
              </a:lnSpc>
              <a:spcBef>
                <a:spcPts val="20"/>
              </a:spcBef>
            </a:pPr>
            <a:r>
              <a:rPr sz="1400" spc="-5" dirty="0">
                <a:solidFill>
                  <a:srgbClr val="231F20"/>
                </a:solidFill>
                <a:latin typeface="Times New Roman" panose="02020603050405020304"/>
                <a:cs typeface="Times New Roman" panose="02020603050405020304"/>
              </a:rPr>
              <a:t>Load half word, </a:t>
            </a:r>
            <a:r>
              <a:rPr sz="1400" dirty="0">
                <a:solidFill>
                  <a:srgbClr val="231F20"/>
                </a:solidFill>
                <a:latin typeface="Times New Roman" panose="02020603050405020304"/>
                <a:cs typeface="Times New Roman" panose="02020603050405020304"/>
              </a:rPr>
              <a:t>load </a:t>
            </a:r>
            <a:r>
              <a:rPr sz="1400" spc="-5" dirty="0">
                <a:solidFill>
                  <a:srgbClr val="231F20"/>
                </a:solidFill>
                <a:latin typeface="Times New Roman" panose="02020603050405020304"/>
                <a:cs typeface="Times New Roman" panose="02020603050405020304"/>
              </a:rPr>
              <a:t>half word unsigned, store </a:t>
            </a:r>
            <a:r>
              <a:rPr sz="1400" dirty="0">
                <a:solidFill>
                  <a:srgbClr val="231F20"/>
                </a:solidFill>
                <a:latin typeface="Times New Roman" panose="02020603050405020304"/>
                <a:cs typeface="Times New Roman" panose="02020603050405020304"/>
              </a:rPr>
              <a:t>half </a:t>
            </a:r>
            <a:r>
              <a:rPr sz="1400" spc="-5" dirty="0">
                <a:solidFill>
                  <a:srgbClr val="231F20"/>
                </a:solidFill>
                <a:latin typeface="Times New Roman" panose="02020603050405020304"/>
                <a:cs typeface="Times New Roman" panose="02020603050405020304"/>
              </a:rPr>
              <a:t>word (to/from integer registers)  Load word, </a:t>
            </a:r>
            <a:r>
              <a:rPr sz="1400" dirty="0">
                <a:solidFill>
                  <a:srgbClr val="231F20"/>
                </a:solidFill>
                <a:latin typeface="Times New Roman" panose="02020603050405020304"/>
                <a:cs typeface="Times New Roman" panose="02020603050405020304"/>
              </a:rPr>
              <a:t>load </a:t>
            </a:r>
            <a:r>
              <a:rPr sz="1400" spc="-5" dirty="0">
                <a:solidFill>
                  <a:srgbClr val="231F20"/>
                </a:solidFill>
                <a:latin typeface="Times New Roman" panose="02020603050405020304"/>
                <a:cs typeface="Times New Roman" panose="02020603050405020304"/>
              </a:rPr>
              <a:t>word unsigned, store word (to/from integer</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registers)</a:t>
            </a:r>
            <a:endParaRPr sz="1400" dirty="0">
              <a:latin typeface="Times New Roman" panose="02020603050405020304"/>
              <a:cs typeface="Times New Roman" panose="02020603050405020304"/>
            </a:endParaRPr>
          </a:p>
          <a:p>
            <a:pPr marL="12700">
              <a:lnSpc>
                <a:spcPct val="100000"/>
              </a:lnSpc>
              <a:spcBef>
                <a:spcPts val="340"/>
              </a:spcBef>
            </a:pPr>
            <a:r>
              <a:rPr sz="1400" spc="-5" dirty="0">
                <a:solidFill>
                  <a:srgbClr val="231F20"/>
                </a:solidFill>
                <a:latin typeface="Times New Roman" panose="02020603050405020304"/>
                <a:cs typeface="Times New Roman" panose="02020603050405020304"/>
              </a:rPr>
              <a:t>Load double word, store double word </a:t>
            </a:r>
            <a:r>
              <a:rPr sz="1400" dirty="0">
                <a:solidFill>
                  <a:srgbClr val="231F20"/>
                </a:solidFill>
                <a:latin typeface="Times New Roman" panose="02020603050405020304"/>
                <a:cs typeface="Times New Roman" panose="02020603050405020304"/>
              </a:rPr>
              <a:t>(to/from </a:t>
            </a:r>
            <a:r>
              <a:rPr sz="1400" spc="-5" dirty="0">
                <a:solidFill>
                  <a:srgbClr val="231F20"/>
                </a:solidFill>
                <a:latin typeface="Times New Roman" panose="02020603050405020304"/>
                <a:cs typeface="Times New Roman" panose="02020603050405020304"/>
              </a:rPr>
              <a:t>integer</a:t>
            </a:r>
            <a:r>
              <a:rPr sz="1400" spc="2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registers)</a:t>
            </a:r>
            <a:endParaRPr sz="1400" dirty="0">
              <a:latin typeface="Times New Roman" panose="02020603050405020304"/>
              <a:cs typeface="Times New Roman" panose="02020603050405020304"/>
            </a:endParaRPr>
          </a:p>
          <a:p>
            <a:pPr marL="12700" marR="1833880">
              <a:lnSpc>
                <a:spcPct val="120000"/>
              </a:lnSpc>
              <a:spcBef>
                <a:spcPts val="15"/>
              </a:spcBef>
            </a:pPr>
            <a:r>
              <a:rPr sz="1400" spc="-5" dirty="0">
                <a:solidFill>
                  <a:srgbClr val="231F20"/>
                </a:solidFill>
                <a:latin typeface="Times New Roman" panose="02020603050405020304"/>
                <a:cs typeface="Times New Roman" panose="02020603050405020304"/>
              </a:rPr>
              <a:t>Load </a:t>
            </a:r>
            <a:r>
              <a:rPr sz="1400" spc="-1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float, </a:t>
            </a:r>
            <a:r>
              <a:rPr sz="1400" dirty="0">
                <a:solidFill>
                  <a:srgbClr val="231F20"/>
                </a:solidFill>
                <a:latin typeface="Times New Roman" panose="02020603050405020304"/>
                <a:cs typeface="Times New Roman" panose="02020603050405020304"/>
              </a:rPr>
              <a:t>load </a:t>
            </a:r>
            <a:r>
              <a:rPr sz="1400" spc="-5" dirty="0">
                <a:solidFill>
                  <a:srgbClr val="231F20"/>
                </a:solidFill>
                <a:latin typeface="Times New Roman" panose="02020603050405020304"/>
                <a:cs typeface="Times New Roman" panose="02020603050405020304"/>
              </a:rPr>
              <a:t>DP float, </a:t>
            </a:r>
            <a:r>
              <a:rPr sz="1400" dirty="0">
                <a:solidFill>
                  <a:srgbClr val="231F20"/>
                </a:solidFill>
                <a:latin typeface="Times New Roman" panose="02020603050405020304"/>
                <a:cs typeface="Times New Roman" panose="02020603050405020304"/>
              </a:rPr>
              <a:t>store </a:t>
            </a:r>
            <a:r>
              <a:rPr sz="1400" spc="-1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float, </a:t>
            </a:r>
            <a:r>
              <a:rPr sz="1400" dirty="0">
                <a:solidFill>
                  <a:srgbClr val="231F20"/>
                </a:solidFill>
                <a:latin typeface="Times New Roman" panose="02020603050405020304"/>
                <a:cs typeface="Times New Roman" panose="02020603050405020304"/>
              </a:rPr>
              <a:t>store </a:t>
            </a:r>
            <a:r>
              <a:rPr sz="1400" spc="-5" dirty="0">
                <a:solidFill>
                  <a:srgbClr val="231F20"/>
                </a:solidFill>
                <a:latin typeface="Times New Roman" panose="02020603050405020304"/>
                <a:cs typeface="Times New Roman" panose="02020603050405020304"/>
              </a:rPr>
              <a:t>DP </a:t>
            </a:r>
            <a:r>
              <a:rPr sz="1400" dirty="0">
                <a:solidFill>
                  <a:srgbClr val="231F20"/>
                </a:solidFill>
                <a:latin typeface="Times New Roman" panose="02020603050405020304"/>
                <a:cs typeface="Times New Roman" panose="02020603050405020304"/>
              </a:rPr>
              <a:t>float  Copy </a:t>
            </a:r>
            <a:r>
              <a:rPr sz="1400" spc="-5" dirty="0">
                <a:solidFill>
                  <a:srgbClr val="231F20"/>
                </a:solidFill>
                <a:latin typeface="Times New Roman" panose="02020603050405020304"/>
                <a:cs typeface="Times New Roman" panose="02020603050405020304"/>
              </a:rPr>
              <a:t>from/to </a:t>
            </a:r>
            <a:r>
              <a:rPr sz="1400" dirty="0">
                <a:solidFill>
                  <a:srgbClr val="231F20"/>
                </a:solidFill>
                <a:latin typeface="Times New Roman" panose="02020603050405020304"/>
                <a:cs typeface="Times New Roman" panose="02020603050405020304"/>
              </a:rPr>
              <a:t>GPR </a:t>
            </a:r>
            <a:r>
              <a:rPr sz="1400" spc="-5" dirty="0">
                <a:solidFill>
                  <a:srgbClr val="231F20"/>
                </a:solidFill>
                <a:latin typeface="Times New Roman" panose="02020603050405020304"/>
                <a:cs typeface="Times New Roman" panose="02020603050405020304"/>
              </a:rPr>
              <a:t>to/from </a:t>
            </a:r>
            <a:r>
              <a:rPr sz="1400" dirty="0">
                <a:solidFill>
                  <a:srgbClr val="231F20"/>
                </a:solidFill>
                <a:latin typeface="Times New Roman" panose="02020603050405020304"/>
                <a:cs typeface="Times New Roman" panose="02020603050405020304"/>
              </a:rPr>
              <a:t>a special</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register</a:t>
            </a:r>
            <a:endParaRPr sz="1400" dirty="0">
              <a:latin typeface="Times New Roman" panose="02020603050405020304"/>
              <a:cs typeface="Times New Roman" panose="02020603050405020304"/>
            </a:endParaRPr>
          </a:p>
          <a:p>
            <a:pPr marL="12700" marR="1833880">
              <a:lnSpc>
                <a:spcPts val="2040"/>
              </a:lnSpc>
              <a:spcBef>
                <a:spcPts val="110"/>
              </a:spcBef>
            </a:pPr>
            <a:r>
              <a:rPr sz="1400" spc="-5" dirty="0">
                <a:solidFill>
                  <a:srgbClr val="231F20"/>
                </a:solidFill>
                <a:latin typeface="Times New Roman" panose="02020603050405020304"/>
                <a:cs typeface="Times New Roman" panose="02020603050405020304"/>
              </a:rPr>
              <a:t>Copy one </a:t>
            </a:r>
            <a:r>
              <a:rPr sz="140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or DP FP register </a:t>
            </a:r>
            <a:r>
              <a:rPr sz="1400" dirty="0">
                <a:solidFill>
                  <a:srgbClr val="231F20"/>
                </a:solidFill>
                <a:latin typeface="Times New Roman" panose="02020603050405020304"/>
                <a:cs typeface="Times New Roman" panose="02020603050405020304"/>
              </a:rPr>
              <a:t>to </a:t>
            </a:r>
            <a:r>
              <a:rPr sz="1400" spc="-5" dirty="0">
                <a:solidFill>
                  <a:srgbClr val="231F20"/>
                </a:solidFill>
                <a:latin typeface="Times New Roman" panose="02020603050405020304"/>
                <a:cs typeface="Times New Roman" panose="02020603050405020304"/>
              </a:rPr>
              <a:t>another </a:t>
            </a:r>
            <a:r>
              <a:rPr sz="1400" dirty="0">
                <a:solidFill>
                  <a:srgbClr val="231F20"/>
                </a:solidFill>
                <a:latin typeface="Times New Roman" panose="02020603050405020304"/>
                <a:cs typeface="Times New Roman" panose="02020603050405020304"/>
              </a:rPr>
              <a:t>FP </a:t>
            </a:r>
            <a:r>
              <a:rPr sz="1400" spc="-5" dirty="0">
                <a:solidFill>
                  <a:srgbClr val="231F20"/>
                </a:solidFill>
                <a:latin typeface="Times New Roman" panose="02020603050405020304"/>
                <a:cs typeface="Times New Roman" panose="02020603050405020304"/>
              </a:rPr>
              <a:t>register  Copy </a:t>
            </a:r>
            <a:r>
              <a:rPr sz="1400" dirty="0">
                <a:solidFill>
                  <a:srgbClr val="231F20"/>
                </a:solidFill>
                <a:latin typeface="Times New Roman" panose="02020603050405020304"/>
                <a:cs typeface="Times New Roman" panose="02020603050405020304"/>
              </a:rPr>
              <a:t>32 </a:t>
            </a:r>
            <a:r>
              <a:rPr sz="1400" spc="-5" dirty="0">
                <a:solidFill>
                  <a:srgbClr val="231F20"/>
                </a:solidFill>
                <a:latin typeface="Times New Roman" panose="02020603050405020304"/>
                <a:cs typeface="Times New Roman" panose="02020603050405020304"/>
              </a:rPr>
              <a:t>bits to/from </a:t>
            </a:r>
            <a:r>
              <a:rPr sz="1400" dirty="0">
                <a:solidFill>
                  <a:srgbClr val="231F20"/>
                </a:solidFill>
                <a:latin typeface="Times New Roman" panose="02020603050405020304"/>
                <a:cs typeface="Times New Roman" panose="02020603050405020304"/>
              </a:rPr>
              <a:t>FP </a:t>
            </a:r>
            <a:r>
              <a:rPr sz="1400" spc="-5" dirty="0">
                <a:solidFill>
                  <a:srgbClr val="231F20"/>
                </a:solidFill>
                <a:latin typeface="Times New Roman" panose="02020603050405020304"/>
                <a:cs typeface="Times New Roman" panose="02020603050405020304"/>
              </a:rPr>
              <a:t>registers from/to integer</a:t>
            </a:r>
            <a:r>
              <a:rPr sz="1400" spc="5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registers</a:t>
            </a:r>
            <a:endParaRPr sz="1400" dirty="0">
              <a:latin typeface="Times New Roman" panose="02020603050405020304"/>
              <a:cs typeface="Times New Roman" panose="02020603050405020304"/>
            </a:endParaRPr>
          </a:p>
        </p:txBody>
      </p:sp>
      <p:sp>
        <p:nvSpPr>
          <p:cNvPr id="10" name="object 8"/>
          <p:cNvSpPr txBox="1"/>
          <p:nvPr/>
        </p:nvSpPr>
        <p:spPr>
          <a:xfrm>
            <a:off x="179512" y="3626728"/>
            <a:ext cx="2072639" cy="2722245"/>
          </a:xfrm>
          <a:prstGeom prst="rect">
            <a:avLst/>
          </a:prstGeom>
        </p:spPr>
        <p:txBody>
          <a:bodyPr vert="horz" wrap="square" lIns="0" tIns="48260" rIns="0" bIns="0" rtlCol="0">
            <a:spAutoFit/>
          </a:bodyPr>
          <a:lstStyle/>
          <a:p>
            <a:pPr marL="13335">
              <a:lnSpc>
                <a:spcPct val="100000"/>
              </a:lnSpc>
              <a:spcBef>
                <a:spcPts val="380"/>
              </a:spcBef>
            </a:pPr>
            <a:r>
              <a:rPr sz="1400" i="1" spc="-5" dirty="0">
                <a:solidFill>
                  <a:srgbClr val="231F20"/>
                </a:solidFill>
                <a:latin typeface="Times New Roman" panose="02020603050405020304"/>
                <a:cs typeface="Times New Roman" panose="02020603050405020304"/>
              </a:rPr>
              <a:t>Arithmetic/logical</a:t>
            </a:r>
            <a:endParaRPr sz="1400">
              <a:latin typeface="Times New Roman" panose="02020603050405020304"/>
              <a:cs typeface="Times New Roman" panose="02020603050405020304"/>
            </a:endParaRPr>
          </a:p>
          <a:p>
            <a:pPr marL="12700" marR="5080">
              <a:lnSpc>
                <a:spcPts val="2020"/>
              </a:lnSpc>
              <a:spcBef>
                <a:spcPts val="70"/>
              </a:spcBef>
            </a:pPr>
            <a:r>
              <a:rPr sz="1400" dirty="0">
                <a:solidFill>
                  <a:srgbClr val="231F20"/>
                </a:solidFill>
                <a:latin typeface="宋体" panose="02010600030101010101" pitchFamily="2" charset="-122"/>
                <a:cs typeface="宋体" panose="02010600030101010101" pitchFamily="2" charset="-122"/>
              </a:rPr>
              <a:t>DADD</a:t>
            </a:r>
            <a:r>
              <a:rPr sz="140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DADDI</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DADDU</a:t>
            </a:r>
            <a:r>
              <a:rPr sz="1400" spc="-5" dirty="0">
                <a:solidFill>
                  <a:srgbClr val="231F20"/>
                </a:solidFill>
                <a:latin typeface="Times New Roman" panose="02020603050405020304"/>
                <a:cs typeface="Times New Roman" panose="02020603050405020304"/>
              </a:rPr>
              <a:t>,</a:t>
            </a:r>
            <a:r>
              <a:rPr sz="1400" spc="-6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DADDIU  </a:t>
            </a:r>
            <a:r>
              <a:rPr sz="1400" dirty="0">
                <a:solidFill>
                  <a:srgbClr val="231F20"/>
                </a:solidFill>
                <a:latin typeface="宋体" panose="02010600030101010101" pitchFamily="2" charset="-122"/>
                <a:cs typeface="宋体" panose="02010600030101010101" pitchFamily="2" charset="-122"/>
              </a:rPr>
              <a:t>DSUB</a:t>
            </a:r>
            <a:r>
              <a:rPr sz="1400"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DSUBU</a:t>
            </a:r>
            <a:endParaRPr sz="1400">
              <a:latin typeface="宋体" panose="02010600030101010101" pitchFamily="2" charset="-122"/>
              <a:cs typeface="宋体" panose="02010600030101010101" pitchFamily="2" charset="-122"/>
            </a:endParaRPr>
          </a:p>
          <a:p>
            <a:pPr marL="12700" marR="695325">
              <a:lnSpc>
                <a:spcPts val="1570"/>
              </a:lnSpc>
              <a:spcBef>
                <a:spcPts val="360"/>
              </a:spcBef>
            </a:pPr>
            <a:r>
              <a:rPr sz="1400" dirty="0">
                <a:solidFill>
                  <a:srgbClr val="231F20"/>
                </a:solidFill>
                <a:latin typeface="宋体" panose="02010600030101010101" pitchFamily="2" charset="-122"/>
                <a:cs typeface="宋体" panose="02010600030101010101" pitchFamily="2" charset="-122"/>
              </a:rPr>
              <a:t>DMUL</a:t>
            </a:r>
            <a:r>
              <a:rPr sz="140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DMULU</a:t>
            </a:r>
            <a:r>
              <a:rPr sz="1400" dirty="0">
                <a:solidFill>
                  <a:srgbClr val="231F20"/>
                </a:solidFill>
                <a:latin typeface="Times New Roman" panose="02020603050405020304"/>
                <a:cs typeface="Times New Roman" panose="02020603050405020304"/>
              </a:rPr>
              <a:t>,</a:t>
            </a:r>
            <a:r>
              <a:rPr sz="1400" spc="-100" dirty="0">
                <a:solidFill>
                  <a:srgbClr val="231F20"/>
                </a:solidFill>
                <a:latin typeface="Times New Roman" panose="02020603050405020304"/>
                <a:cs typeface="Times New Roman" panose="02020603050405020304"/>
              </a:rPr>
              <a:t> </a:t>
            </a:r>
            <a:r>
              <a:rPr sz="1400" spc="-40" dirty="0">
                <a:solidFill>
                  <a:srgbClr val="231F20"/>
                </a:solidFill>
                <a:latin typeface="宋体" panose="02010600030101010101" pitchFamily="2" charset="-122"/>
                <a:cs typeface="宋体" panose="02010600030101010101" pitchFamily="2" charset="-122"/>
              </a:rPr>
              <a:t>DDIV</a:t>
            </a:r>
            <a:r>
              <a:rPr sz="1400" spc="-4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DDIVU</a:t>
            </a:r>
            <a:r>
              <a:rPr sz="1400" spc="-5" dirty="0">
                <a:solidFill>
                  <a:srgbClr val="231F20"/>
                </a:solidFill>
                <a:latin typeface="Times New Roman" panose="02020603050405020304"/>
                <a:cs typeface="Times New Roman" panose="02020603050405020304"/>
              </a:rPr>
              <a:t>,</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MADD</a:t>
            </a:r>
            <a:endParaRPr sz="1400">
              <a:latin typeface="宋体" panose="02010600030101010101" pitchFamily="2" charset="-122"/>
              <a:cs typeface="宋体" panose="02010600030101010101" pitchFamily="2" charset="-122"/>
            </a:endParaRPr>
          </a:p>
          <a:p>
            <a:pPr marL="12700">
              <a:lnSpc>
                <a:spcPct val="100000"/>
              </a:lnSpc>
              <a:spcBef>
                <a:spcPts val="310"/>
              </a:spcBef>
            </a:pPr>
            <a:r>
              <a:rPr sz="1400" dirty="0">
                <a:solidFill>
                  <a:srgbClr val="231F20"/>
                </a:solidFill>
                <a:latin typeface="宋体" panose="02010600030101010101" pitchFamily="2" charset="-122"/>
                <a:cs typeface="宋体" panose="02010600030101010101" pitchFamily="2" charset="-122"/>
              </a:rPr>
              <a:t>AND</a:t>
            </a:r>
            <a:r>
              <a:rPr sz="1400" dirty="0">
                <a:solidFill>
                  <a:srgbClr val="231F20"/>
                </a:solidFill>
                <a:latin typeface="Times New Roman" panose="02020603050405020304"/>
                <a:cs typeface="Times New Roman" panose="02020603050405020304"/>
              </a:rPr>
              <a:t>,</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ANDI</a:t>
            </a:r>
            <a:endParaRPr sz="1400">
              <a:latin typeface="宋体" panose="02010600030101010101" pitchFamily="2" charset="-122"/>
              <a:cs typeface="宋体" panose="02010600030101010101" pitchFamily="2" charset="-122"/>
            </a:endParaRPr>
          </a:p>
          <a:p>
            <a:pPr marL="12700" marR="718820">
              <a:lnSpc>
                <a:spcPts val="2040"/>
              </a:lnSpc>
              <a:spcBef>
                <a:spcPts val="110"/>
              </a:spcBef>
            </a:pPr>
            <a:r>
              <a:rPr sz="1400" spc="-5" dirty="0">
                <a:solidFill>
                  <a:srgbClr val="231F20"/>
                </a:solidFill>
                <a:latin typeface="宋体" panose="02010600030101010101" pitchFamily="2" charset="-122"/>
                <a:cs typeface="宋体" panose="02010600030101010101" pitchFamily="2" charset="-122"/>
              </a:rPr>
              <a:t>OR</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ORI</a:t>
            </a:r>
            <a:r>
              <a:rPr sz="1400" spc="-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XOR</a:t>
            </a:r>
            <a:r>
              <a:rPr sz="1400" dirty="0">
                <a:solidFill>
                  <a:srgbClr val="231F20"/>
                </a:solidFill>
                <a:latin typeface="Times New Roman" panose="02020603050405020304"/>
                <a:cs typeface="Times New Roman" panose="02020603050405020304"/>
              </a:rPr>
              <a:t>,</a:t>
            </a:r>
            <a:r>
              <a:rPr sz="1400" spc="-7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XORI  LUI</a:t>
            </a:r>
            <a:endParaRPr sz="1400">
              <a:latin typeface="宋体" panose="02010600030101010101" pitchFamily="2" charset="-122"/>
              <a:cs typeface="宋体" panose="02010600030101010101" pitchFamily="2" charset="-122"/>
            </a:endParaRPr>
          </a:p>
          <a:p>
            <a:pPr marL="12700" marR="248920">
              <a:lnSpc>
                <a:spcPts val="1550"/>
              </a:lnSpc>
              <a:spcBef>
                <a:spcPts val="370"/>
              </a:spcBef>
            </a:pPr>
            <a:r>
              <a:rPr sz="1400" dirty="0">
                <a:solidFill>
                  <a:srgbClr val="231F20"/>
                </a:solidFill>
                <a:latin typeface="宋体" panose="02010600030101010101" pitchFamily="2" charset="-122"/>
                <a:cs typeface="宋体" panose="02010600030101010101" pitchFamily="2" charset="-122"/>
              </a:rPr>
              <a:t>DSLL</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DSRL</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DSRA</a:t>
            </a:r>
            <a:r>
              <a:rPr sz="1400" spc="-5" dirty="0">
                <a:solidFill>
                  <a:srgbClr val="231F20"/>
                </a:solidFill>
                <a:latin typeface="Times New Roman" panose="02020603050405020304"/>
                <a:cs typeface="Times New Roman" panose="02020603050405020304"/>
              </a:rPr>
              <a:t>, </a:t>
            </a:r>
            <a:r>
              <a:rPr sz="1400" spc="-35" dirty="0">
                <a:solidFill>
                  <a:srgbClr val="231F20"/>
                </a:solidFill>
                <a:latin typeface="宋体" panose="02010600030101010101" pitchFamily="2" charset="-122"/>
                <a:cs typeface="宋体" panose="02010600030101010101" pitchFamily="2" charset="-122"/>
              </a:rPr>
              <a:t>DSLLV</a:t>
            </a:r>
            <a:r>
              <a:rPr sz="1400" spc="-35" dirty="0">
                <a:solidFill>
                  <a:srgbClr val="231F20"/>
                </a:solidFill>
                <a:latin typeface="Times New Roman" panose="02020603050405020304"/>
                <a:cs typeface="Times New Roman" panose="02020603050405020304"/>
              </a:rPr>
              <a:t>,  </a:t>
            </a:r>
            <a:r>
              <a:rPr sz="1400" spc="-35" dirty="0">
                <a:solidFill>
                  <a:srgbClr val="231F20"/>
                </a:solidFill>
                <a:latin typeface="宋体" panose="02010600030101010101" pitchFamily="2" charset="-122"/>
                <a:cs typeface="宋体" panose="02010600030101010101" pitchFamily="2" charset="-122"/>
              </a:rPr>
              <a:t>DSRLV</a:t>
            </a:r>
            <a:r>
              <a:rPr sz="1400" spc="-35" dirty="0">
                <a:solidFill>
                  <a:srgbClr val="231F20"/>
                </a:solidFill>
                <a:latin typeface="Times New Roman" panose="02020603050405020304"/>
                <a:cs typeface="Times New Roman" panose="02020603050405020304"/>
              </a:rPr>
              <a:t>,</a:t>
            </a:r>
            <a:r>
              <a:rPr sz="1400" spc="4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DSRAV</a:t>
            </a:r>
            <a:endParaRPr sz="1400">
              <a:latin typeface="宋体" panose="02010600030101010101" pitchFamily="2" charset="-122"/>
              <a:cs typeface="宋体" panose="02010600030101010101" pitchFamily="2" charset="-122"/>
            </a:endParaRPr>
          </a:p>
          <a:p>
            <a:pPr marL="12700">
              <a:lnSpc>
                <a:spcPct val="100000"/>
              </a:lnSpc>
              <a:spcBef>
                <a:spcPts val="330"/>
              </a:spcBef>
            </a:pPr>
            <a:r>
              <a:rPr sz="1400" spc="-30" dirty="0">
                <a:solidFill>
                  <a:srgbClr val="231F20"/>
                </a:solidFill>
                <a:latin typeface="宋体" panose="02010600030101010101" pitchFamily="2" charset="-122"/>
                <a:cs typeface="宋体" panose="02010600030101010101" pitchFamily="2" charset="-122"/>
              </a:rPr>
              <a:t>SLT</a:t>
            </a:r>
            <a:r>
              <a:rPr sz="1400" spc="-3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SLTI</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SLTU</a:t>
            </a:r>
            <a:r>
              <a:rPr sz="1400" spc="-5" dirty="0">
                <a:solidFill>
                  <a:srgbClr val="231F20"/>
                </a:solidFill>
                <a:latin typeface="Times New Roman" panose="02020603050405020304"/>
                <a:cs typeface="Times New Roman" panose="02020603050405020304"/>
              </a:rPr>
              <a:t>,</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SLTIU</a:t>
            </a:r>
            <a:endParaRPr sz="1400">
              <a:latin typeface="宋体" panose="02010600030101010101" pitchFamily="2" charset="-122"/>
              <a:cs typeface="宋体" panose="02010600030101010101" pitchFamily="2" charset="-122"/>
            </a:endParaRPr>
          </a:p>
        </p:txBody>
      </p:sp>
      <p:sp>
        <p:nvSpPr>
          <p:cNvPr id="11" name="object 9"/>
          <p:cNvSpPr txBox="1"/>
          <p:nvPr/>
        </p:nvSpPr>
        <p:spPr>
          <a:xfrm>
            <a:off x="2422258" y="3626728"/>
            <a:ext cx="6736163" cy="2754600"/>
          </a:xfrm>
          <a:prstGeom prst="rect">
            <a:avLst/>
          </a:prstGeom>
        </p:spPr>
        <p:txBody>
          <a:bodyPr vert="horz" wrap="square" lIns="0" tIns="48260" rIns="0" bIns="0" rtlCol="0">
            <a:spAutoFit/>
          </a:bodyPr>
          <a:lstStyle/>
          <a:p>
            <a:pPr marL="14605">
              <a:lnSpc>
                <a:spcPct val="100000"/>
              </a:lnSpc>
              <a:spcBef>
                <a:spcPts val="380"/>
              </a:spcBef>
            </a:pPr>
            <a:r>
              <a:rPr sz="1400" i="1" spc="-5" dirty="0">
                <a:solidFill>
                  <a:srgbClr val="231F20"/>
                </a:solidFill>
                <a:latin typeface="Times New Roman" panose="02020603050405020304"/>
                <a:cs typeface="Times New Roman" panose="02020603050405020304"/>
              </a:rPr>
              <a:t>Operations on integer </a:t>
            </a:r>
            <a:r>
              <a:rPr sz="1400" i="1" dirty="0">
                <a:solidFill>
                  <a:srgbClr val="231F20"/>
                </a:solidFill>
                <a:latin typeface="Times New Roman" panose="02020603050405020304"/>
                <a:cs typeface="Times New Roman" panose="02020603050405020304"/>
              </a:rPr>
              <a:t>or </a:t>
            </a:r>
            <a:r>
              <a:rPr sz="1400" i="1" spc="-5" dirty="0">
                <a:solidFill>
                  <a:srgbClr val="231F20"/>
                </a:solidFill>
                <a:latin typeface="Times New Roman" panose="02020603050405020304"/>
                <a:cs typeface="Times New Roman" panose="02020603050405020304"/>
              </a:rPr>
              <a:t>logical data </a:t>
            </a:r>
            <a:r>
              <a:rPr sz="1400" i="1" dirty="0">
                <a:solidFill>
                  <a:srgbClr val="231F20"/>
                </a:solidFill>
                <a:latin typeface="Times New Roman" panose="02020603050405020304"/>
                <a:cs typeface="Times New Roman" panose="02020603050405020304"/>
              </a:rPr>
              <a:t>in GPRs; </a:t>
            </a:r>
            <a:r>
              <a:rPr sz="1400" i="1" spc="-5" dirty="0">
                <a:solidFill>
                  <a:srgbClr val="231F20"/>
                </a:solidFill>
                <a:latin typeface="Times New Roman" panose="02020603050405020304"/>
                <a:cs typeface="Times New Roman" panose="02020603050405020304"/>
              </a:rPr>
              <a:t>signed arithmetic trap </a:t>
            </a:r>
            <a:r>
              <a:rPr sz="1400" i="1" dirty="0">
                <a:solidFill>
                  <a:srgbClr val="231F20"/>
                </a:solidFill>
                <a:latin typeface="Times New Roman" panose="02020603050405020304"/>
                <a:cs typeface="Times New Roman" panose="02020603050405020304"/>
              </a:rPr>
              <a:t>on</a:t>
            </a:r>
            <a:r>
              <a:rPr sz="1400" i="1" spc="60" dirty="0">
                <a:solidFill>
                  <a:srgbClr val="231F20"/>
                </a:solidFill>
                <a:latin typeface="Times New Roman" panose="02020603050405020304"/>
                <a:cs typeface="Times New Roman" panose="02020603050405020304"/>
              </a:rPr>
              <a:t> </a:t>
            </a:r>
            <a:r>
              <a:rPr sz="1400" i="1" spc="-5" dirty="0">
                <a:solidFill>
                  <a:srgbClr val="231F20"/>
                </a:solidFill>
                <a:latin typeface="Times New Roman" panose="02020603050405020304"/>
                <a:cs typeface="Times New Roman" panose="02020603050405020304"/>
              </a:rPr>
              <a:t>overflow</a:t>
            </a:r>
            <a:endParaRPr sz="1400" dirty="0">
              <a:latin typeface="Times New Roman" panose="02020603050405020304"/>
              <a:cs typeface="Times New Roman" panose="02020603050405020304"/>
            </a:endParaRPr>
          </a:p>
          <a:p>
            <a:pPr marL="12700" marR="1224280">
              <a:lnSpc>
                <a:spcPts val="2020"/>
              </a:lnSpc>
              <a:spcBef>
                <a:spcPts val="70"/>
              </a:spcBef>
            </a:pPr>
            <a:r>
              <a:rPr sz="1400" spc="-5" dirty="0">
                <a:solidFill>
                  <a:srgbClr val="231F20"/>
                </a:solidFill>
                <a:latin typeface="Times New Roman" panose="02020603050405020304"/>
                <a:cs typeface="Times New Roman" panose="02020603050405020304"/>
              </a:rPr>
              <a:t>Add, </a:t>
            </a:r>
            <a:r>
              <a:rPr sz="1400" dirty="0">
                <a:solidFill>
                  <a:srgbClr val="231F20"/>
                </a:solidFill>
                <a:latin typeface="Times New Roman" panose="02020603050405020304"/>
                <a:cs typeface="Times New Roman" panose="02020603050405020304"/>
              </a:rPr>
              <a:t>add </a:t>
            </a:r>
            <a:r>
              <a:rPr sz="1400" spc="-5" dirty="0">
                <a:solidFill>
                  <a:srgbClr val="231F20"/>
                </a:solidFill>
                <a:latin typeface="Times New Roman" panose="02020603050405020304"/>
                <a:cs typeface="Times New Roman" panose="02020603050405020304"/>
              </a:rPr>
              <a:t>immediate (all immediates </a:t>
            </a:r>
            <a:r>
              <a:rPr sz="1400" spc="-10" dirty="0">
                <a:solidFill>
                  <a:srgbClr val="231F20"/>
                </a:solidFill>
                <a:latin typeface="Times New Roman" panose="02020603050405020304"/>
                <a:cs typeface="Times New Roman" panose="02020603050405020304"/>
              </a:rPr>
              <a:t>are </a:t>
            </a:r>
            <a:r>
              <a:rPr sz="1400" dirty="0">
                <a:solidFill>
                  <a:srgbClr val="231F20"/>
                </a:solidFill>
                <a:latin typeface="Times New Roman" panose="02020603050405020304"/>
                <a:cs typeface="Times New Roman" panose="02020603050405020304"/>
              </a:rPr>
              <a:t>16 </a:t>
            </a:r>
            <a:r>
              <a:rPr sz="1400" spc="-5" dirty="0">
                <a:solidFill>
                  <a:srgbClr val="231F20"/>
                </a:solidFill>
                <a:latin typeface="Times New Roman" panose="02020603050405020304"/>
                <a:cs typeface="Times New Roman" panose="02020603050405020304"/>
              </a:rPr>
              <a:t>bits); </a:t>
            </a:r>
            <a:r>
              <a:rPr sz="1400" dirty="0">
                <a:solidFill>
                  <a:srgbClr val="231F20"/>
                </a:solidFill>
                <a:latin typeface="Times New Roman" panose="02020603050405020304"/>
                <a:cs typeface="Times New Roman" panose="02020603050405020304"/>
              </a:rPr>
              <a:t>signed </a:t>
            </a:r>
            <a:r>
              <a:rPr sz="1400" spc="-10" dirty="0">
                <a:solidFill>
                  <a:srgbClr val="231F20"/>
                </a:solidFill>
                <a:latin typeface="Times New Roman" panose="02020603050405020304"/>
                <a:cs typeface="Times New Roman" panose="02020603050405020304"/>
              </a:rPr>
              <a:t>and </a:t>
            </a:r>
            <a:r>
              <a:rPr sz="1400" spc="-5" dirty="0">
                <a:solidFill>
                  <a:srgbClr val="231F20"/>
                </a:solidFill>
                <a:latin typeface="Times New Roman" panose="02020603050405020304"/>
                <a:cs typeface="Times New Roman" panose="02020603050405020304"/>
              </a:rPr>
              <a:t>unsigned  Subtract, signed and</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unsigned</a:t>
            </a:r>
            <a:endParaRPr sz="1400" dirty="0">
              <a:latin typeface="Times New Roman" panose="02020603050405020304"/>
              <a:cs typeface="Times New Roman" panose="02020603050405020304"/>
            </a:endParaRPr>
          </a:p>
          <a:p>
            <a:pPr marL="12700" marR="142875">
              <a:lnSpc>
                <a:spcPts val="1570"/>
              </a:lnSpc>
              <a:spcBef>
                <a:spcPts val="360"/>
              </a:spcBef>
            </a:pPr>
            <a:r>
              <a:rPr sz="1400" spc="-5" dirty="0">
                <a:solidFill>
                  <a:srgbClr val="231F20"/>
                </a:solidFill>
                <a:latin typeface="Times New Roman" panose="02020603050405020304"/>
                <a:cs typeface="Times New Roman" panose="02020603050405020304"/>
              </a:rPr>
              <a:t>Multiply and divide, signed and unsigned; multiply-add; all operations take and yield  64-bit</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values</a:t>
            </a:r>
            <a:endParaRPr sz="1400" dirty="0">
              <a:latin typeface="Times New Roman" panose="02020603050405020304"/>
              <a:cs typeface="Times New Roman" panose="02020603050405020304"/>
            </a:endParaRPr>
          </a:p>
          <a:p>
            <a:pPr marL="12700">
              <a:lnSpc>
                <a:spcPct val="100000"/>
              </a:lnSpc>
              <a:spcBef>
                <a:spcPts val="310"/>
              </a:spcBef>
            </a:pPr>
            <a:r>
              <a:rPr sz="1400" spc="-5" dirty="0">
                <a:solidFill>
                  <a:srgbClr val="231F20"/>
                </a:solidFill>
                <a:latin typeface="Times New Roman" panose="02020603050405020304"/>
                <a:cs typeface="Times New Roman" panose="02020603050405020304"/>
              </a:rPr>
              <a:t>And, </a:t>
            </a:r>
            <a:r>
              <a:rPr sz="1400" dirty="0">
                <a:solidFill>
                  <a:srgbClr val="231F20"/>
                </a:solidFill>
                <a:latin typeface="Times New Roman" panose="02020603050405020304"/>
                <a:cs typeface="Times New Roman" panose="02020603050405020304"/>
              </a:rPr>
              <a:t>and </a:t>
            </a:r>
            <a:r>
              <a:rPr sz="1400" spc="-5" dirty="0">
                <a:solidFill>
                  <a:srgbClr val="231F20"/>
                </a:solidFill>
                <a:latin typeface="Times New Roman" panose="02020603050405020304"/>
                <a:cs typeface="Times New Roman" panose="02020603050405020304"/>
              </a:rPr>
              <a:t>immediate</a:t>
            </a:r>
            <a:endParaRPr sz="1400" dirty="0">
              <a:latin typeface="Times New Roman" panose="02020603050405020304"/>
              <a:cs typeface="Times New Roman" panose="02020603050405020304"/>
            </a:endParaRPr>
          </a:p>
          <a:p>
            <a:pPr marL="12700">
              <a:lnSpc>
                <a:spcPct val="100000"/>
              </a:lnSpc>
              <a:spcBef>
                <a:spcPts val="340"/>
              </a:spcBef>
            </a:pPr>
            <a:r>
              <a:rPr sz="1400" spc="-25" dirty="0">
                <a:solidFill>
                  <a:srgbClr val="231F20"/>
                </a:solidFill>
                <a:latin typeface="Times New Roman" panose="02020603050405020304"/>
                <a:cs typeface="Times New Roman" panose="02020603050405020304"/>
              </a:rPr>
              <a:t>Or, </a:t>
            </a:r>
            <a:r>
              <a:rPr sz="1400" dirty="0">
                <a:solidFill>
                  <a:srgbClr val="231F20"/>
                </a:solidFill>
                <a:latin typeface="Times New Roman" panose="02020603050405020304"/>
                <a:cs typeface="Times New Roman" panose="02020603050405020304"/>
              </a:rPr>
              <a:t>or </a:t>
            </a:r>
            <a:r>
              <a:rPr sz="1400" spc="-5" dirty="0">
                <a:solidFill>
                  <a:srgbClr val="231F20"/>
                </a:solidFill>
                <a:latin typeface="Times New Roman" panose="02020603050405020304"/>
                <a:cs typeface="Times New Roman" panose="02020603050405020304"/>
              </a:rPr>
              <a:t>immediate, exclusive </a:t>
            </a:r>
            <a:r>
              <a:rPr sz="1400" spc="-25" dirty="0">
                <a:solidFill>
                  <a:srgbClr val="231F20"/>
                </a:solidFill>
                <a:latin typeface="Times New Roman" panose="02020603050405020304"/>
                <a:cs typeface="Times New Roman" panose="02020603050405020304"/>
              </a:rPr>
              <a:t>or, </a:t>
            </a:r>
            <a:r>
              <a:rPr sz="1400" spc="-5" dirty="0">
                <a:solidFill>
                  <a:srgbClr val="231F20"/>
                </a:solidFill>
                <a:latin typeface="Times New Roman" panose="02020603050405020304"/>
                <a:cs typeface="Times New Roman" panose="02020603050405020304"/>
              </a:rPr>
              <a:t>exclusive </a:t>
            </a:r>
            <a:r>
              <a:rPr sz="1400" dirty="0">
                <a:solidFill>
                  <a:srgbClr val="231F20"/>
                </a:solidFill>
                <a:latin typeface="Times New Roman" panose="02020603050405020304"/>
                <a:cs typeface="Times New Roman" panose="02020603050405020304"/>
              </a:rPr>
              <a:t>or</a:t>
            </a:r>
            <a:r>
              <a:rPr sz="1400" spc="6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immediate</a:t>
            </a:r>
            <a:endParaRPr sz="1400" dirty="0">
              <a:latin typeface="Times New Roman" panose="02020603050405020304"/>
              <a:cs typeface="Times New Roman" panose="02020603050405020304"/>
            </a:endParaRPr>
          </a:p>
          <a:p>
            <a:pPr marL="12700">
              <a:lnSpc>
                <a:spcPct val="100000"/>
              </a:lnSpc>
              <a:spcBef>
                <a:spcPts val="360"/>
              </a:spcBef>
            </a:pPr>
            <a:r>
              <a:rPr sz="1400" spc="-5" dirty="0">
                <a:solidFill>
                  <a:srgbClr val="231F20"/>
                </a:solidFill>
                <a:latin typeface="Times New Roman" panose="02020603050405020304"/>
                <a:cs typeface="Times New Roman" panose="02020603050405020304"/>
              </a:rPr>
              <a:t>Load</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upper</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immediate;</a:t>
            </a:r>
            <a:r>
              <a:rPr sz="1400" spc="-4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loads</a:t>
            </a:r>
            <a:r>
              <a:rPr sz="1400" spc="-4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bits</a:t>
            </a:r>
            <a:r>
              <a:rPr sz="1400" spc="-3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32</a:t>
            </a:r>
            <a:r>
              <a:rPr sz="1400" spc="-3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to</a:t>
            </a:r>
            <a:r>
              <a:rPr sz="1400" spc="-3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47</a:t>
            </a:r>
            <a:r>
              <a:rPr sz="1400" spc="-3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of</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a:t>
            </a:r>
            <a:r>
              <a:rPr sz="1400" spc="-3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with</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immediate,</a:t>
            </a:r>
            <a:r>
              <a:rPr sz="1400" spc="-3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then</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sign-extends</a:t>
            </a:r>
            <a:endParaRPr sz="1400" dirty="0">
              <a:latin typeface="Times New Roman" panose="02020603050405020304"/>
              <a:cs typeface="Times New Roman" panose="02020603050405020304"/>
            </a:endParaRPr>
          </a:p>
          <a:p>
            <a:pPr marL="12700" marR="196215" indent="-635">
              <a:lnSpc>
                <a:spcPts val="1550"/>
              </a:lnSpc>
              <a:spcBef>
                <a:spcPts val="500"/>
              </a:spcBef>
              <a:tabLst>
                <a:tab pos="2093595" algn="l"/>
              </a:tabLst>
            </a:pPr>
            <a:r>
              <a:rPr sz="1400" spc="-5" dirty="0">
                <a:solidFill>
                  <a:srgbClr val="231F20"/>
                </a:solidFill>
                <a:latin typeface="Times New Roman" panose="02020603050405020304"/>
                <a:cs typeface="Times New Roman" panose="02020603050405020304"/>
              </a:rPr>
              <a:t>Shifts: both</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immediate</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a:t>
            </a:r>
            <a:r>
              <a:rPr sz="1400" spc="-5" dirty="0">
                <a:solidFill>
                  <a:srgbClr val="231F20"/>
                </a:solidFill>
                <a:latin typeface="宋体" panose="02010600030101010101" pitchFamily="2" charset="-122"/>
                <a:cs typeface="宋体" panose="02010600030101010101" pitchFamily="2" charset="-122"/>
              </a:rPr>
              <a:t>DS</a:t>
            </a:r>
            <a:r>
              <a:rPr sz="1400" u="sng" spc="-5" dirty="0">
                <a:solidFill>
                  <a:srgbClr val="231F20"/>
                </a:solidFill>
                <a:uFill>
                  <a:solidFill>
                    <a:srgbClr val="221E1F"/>
                  </a:solidFill>
                </a:uFill>
                <a:latin typeface="宋体" panose="02010600030101010101" pitchFamily="2" charset="-122"/>
                <a:cs typeface="宋体" panose="02010600030101010101" pitchFamily="2" charset="-122"/>
              </a:rPr>
              <a:t> 	</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and variable </a:t>
            </a:r>
            <a:r>
              <a:rPr sz="1400" dirty="0">
                <a:solidFill>
                  <a:srgbClr val="231F20"/>
                </a:solidFill>
                <a:latin typeface="Times New Roman" panose="02020603050405020304"/>
                <a:cs typeface="Times New Roman" panose="02020603050405020304"/>
              </a:rPr>
              <a:t>form </a:t>
            </a:r>
            <a:r>
              <a:rPr sz="1400" spc="-5" dirty="0">
                <a:solidFill>
                  <a:srgbClr val="231F20"/>
                </a:solidFill>
                <a:latin typeface="Times New Roman" panose="02020603050405020304"/>
                <a:cs typeface="Times New Roman" panose="02020603050405020304"/>
              </a:rPr>
              <a:t>(</a:t>
            </a:r>
            <a:r>
              <a:rPr sz="1400" spc="-5" dirty="0">
                <a:solidFill>
                  <a:srgbClr val="231F20"/>
                </a:solidFill>
                <a:latin typeface="宋体" panose="02010600030101010101" pitchFamily="2" charset="-122"/>
                <a:cs typeface="宋体" panose="02010600030101010101" pitchFamily="2" charset="-122"/>
              </a:rPr>
              <a:t>DS</a:t>
            </a:r>
            <a:r>
              <a:rPr sz="1400" u="sng" spc="-5" dirty="0">
                <a:solidFill>
                  <a:srgbClr val="231F20"/>
                </a:solidFill>
                <a:uFill>
                  <a:solidFill>
                    <a:srgbClr val="221E1F"/>
                  </a:solidFill>
                </a:uFill>
                <a:latin typeface="宋体" panose="02010600030101010101" pitchFamily="2" charset="-122"/>
                <a:cs typeface="宋体" panose="02010600030101010101" pitchFamily="2" charset="-122"/>
              </a:rPr>
              <a:t> </a:t>
            </a:r>
            <a:r>
              <a:rPr sz="1400" spc="-5" dirty="0">
                <a:solidFill>
                  <a:srgbClr val="231F20"/>
                </a:solidFill>
                <a:latin typeface="宋体" panose="02010600030101010101" pitchFamily="2" charset="-122"/>
                <a:cs typeface="宋体" panose="02010600030101010101" pitchFamily="2" charset="-122"/>
              </a:rPr>
              <a:t>V</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shifts </a:t>
            </a:r>
            <a:r>
              <a:rPr sz="1400" spc="-5" dirty="0">
                <a:solidFill>
                  <a:srgbClr val="231F20"/>
                </a:solidFill>
                <a:latin typeface="Times New Roman" panose="02020603050405020304"/>
                <a:cs typeface="Times New Roman" panose="02020603050405020304"/>
              </a:rPr>
              <a:t>are shift left logical,  right logical, right</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arithmetic</a:t>
            </a:r>
            <a:endParaRPr sz="1400" dirty="0">
              <a:latin typeface="Times New Roman" panose="02020603050405020304"/>
              <a:cs typeface="Times New Roman" panose="02020603050405020304"/>
            </a:endParaRPr>
          </a:p>
          <a:p>
            <a:pPr marL="12700">
              <a:lnSpc>
                <a:spcPct val="100000"/>
              </a:lnSpc>
              <a:spcBef>
                <a:spcPts val="330"/>
              </a:spcBef>
            </a:pPr>
            <a:r>
              <a:rPr sz="1400" spc="-5" dirty="0">
                <a:solidFill>
                  <a:srgbClr val="231F20"/>
                </a:solidFill>
                <a:latin typeface="Times New Roman" panose="02020603050405020304"/>
                <a:cs typeface="Times New Roman" panose="02020603050405020304"/>
              </a:rPr>
              <a:t>Set </a:t>
            </a:r>
            <a:r>
              <a:rPr sz="1400" dirty="0">
                <a:solidFill>
                  <a:srgbClr val="231F20"/>
                </a:solidFill>
                <a:latin typeface="Times New Roman" panose="02020603050405020304"/>
                <a:cs typeface="Times New Roman" panose="02020603050405020304"/>
              </a:rPr>
              <a:t>less </a:t>
            </a:r>
            <a:r>
              <a:rPr sz="1400" spc="-5" dirty="0">
                <a:solidFill>
                  <a:srgbClr val="231F20"/>
                </a:solidFill>
                <a:latin typeface="Times New Roman" panose="02020603050405020304"/>
                <a:cs typeface="Times New Roman" panose="02020603050405020304"/>
              </a:rPr>
              <a:t>than, set less </a:t>
            </a:r>
            <a:r>
              <a:rPr sz="1400" dirty="0">
                <a:solidFill>
                  <a:srgbClr val="231F20"/>
                </a:solidFill>
                <a:latin typeface="Times New Roman" panose="02020603050405020304"/>
                <a:cs typeface="Times New Roman" panose="02020603050405020304"/>
              </a:rPr>
              <a:t>than </a:t>
            </a:r>
            <a:r>
              <a:rPr sz="1400" spc="-5" dirty="0">
                <a:solidFill>
                  <a:srgbClr val="231F20"/>
                </a:solidFill>
                <a:latin typeface="Times New Roman" panose="02020603050405020304"/>
                <a:cs typeface="Times New Roman" panose="02020603050405020304"/>
              </a:rPr>
              <a:t>immediate, signed </a:t>
            </a:r>
            <a:r>
              <a:rPr sz="1400" spc="-10" dirty="0">
                <a:solidFill>
                  <a:srgbClr val="231F20"/>
                </a:solidFill>
                <a:latin typeface="Times New Roman" panose="02020603050405020304"/>
                <a:cs typeface="Times New Roman" panose="02020603050405020304"/>
              </a:rPr>
              <a:t>and</a:t>
            </a:r>
            <a:r>
              <a:rPr sz="1400" spc="3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unsigned</a:t>
            </a:r>
            <a:endParaRPr sz="1400" dirty="0">
              <a:latin typeface="Times New Roman" panose="02020603050405020304"/>
              <a:cs typeface="Times New Roman" panose="02020603050405020304"/>
            </a:endParaRPr>
          </a:p>
        </p:txBody>
      </p:sp>
      <p:sp>
        <p:nvSpPr>
          <p:cNvPr id="18" name="object 16"/>
          <p:cNvSpPr/>
          <p:nvPr/>
        </p:nvSpPr>
        <p:spPr>
          <a:xfrm>
            <a:off x="193814" y="737301"/>
            <a:ext cx="8568055" cy="0"/>
          </a:xfrm>
          <a:custGeom>
            <a:avLst/>
            <a:gdLst/>
            <a:ahLst/>
            <a:cxnLst/>
            <a:rect l="l" t="t" r="r" b="b"/>
            <a:pathLst>
              <a:path w="8568055">
                <a:moveTo>
                  <a:pt x="0" y="0"/>
                </a:moveTo>
                <a:lnTo>
                  <a:pt x="8567559" y="0"/>
                </a:lnTo>
              </a:path>
            </a:pathLst>
          </a:custGeom>
          <a:ln w="30887">
            <a:solidFill>
              <a:srgbClr val="231F20"/>
            </a:solidFill>
          </a:ln>
        </p:spPr>
        <p:txBody>
          <a:bodyPr wrap="square" lIns="0" tIns="0" rIns="0" bIns="0" rtlCol="0"/>
          <a:lstStyle/>
          <a:p/>
        </p:txBody>
      </p:sp>
      <p:sp>
        <p:nvSpPr>
          <p:cNvPr id="19" name="object 17"/>
          <p:cNvSpPr/>
          <p:nvPr/>
        </p:nvSpPr>
        <p:spPr>
          <a:xfrm>
            <a:off x="193814" y="1132887"/>
            <a:ext cx="8568055" cy="0"/>
          </a:xfrm>
          <a:custGeom>
            <a:avLst/>
            <a:gdLst/>
            <a:ahLst/>
            <a:cxnLst/>
            <a:rect l="l" t="t" r="r" b="b"/>
            <a:pathLst>
              <a:path w="8568055">
                <a:moveTo>
                  <a:pt x="0" y="0"/>
                </a:moveTo>
                <a:lnTo>
                  <a:pt x="8567559" y="0"/>
                </a:lnTo>
              </a:path>
            </a:pathLst>
          </a:custGeom>
          <a:ln w="9512">
            <a:solidFill>
              <a:srgbClr val="231F20"/>
            </a:solidFill>
          </a:ln>
        </p:spPr>
        <p:txBody>
          <a:bodyPr wrap="square" lIns="0" tIns="0" rIns="0" bIns="0" rtlCol="0"/>
          <a:lstStyle/>
          <a:p/>
        </p:txBody>
      </p:sp>
      <p:sp>
        <p:nvSpPr>
          <p:cNvPr id="20" name="object 18"/>
          <p:cNvSpPr/>
          <p:nvPr/>
        </p:nvSpPr>
        <p:spPr>
          <a:xfrm>
            <a:off x="193814" y="3656123"/>
            <a:ext cx="8568055" cy="0"/>
          </a:xfrm>
          <a:custGeom>
            <a:avLst/>
            <a:gdLst/>
            <a:ahLst/>
            <a:cxnLst/>
            <a:rect l="l" t="t" r="r" b="b"/>
            <a:pathLst>
              <a:path w="8568055">
                <a:moveTo>
                  <a:pt x="0" y="0"/>
                </a:moveTo>
                <a:lnTo>
                  <a:pt x="8567559" y="0"/>
                </a:lnTo>
              </a:path>
            </a:pathLst>
          </a:custGeom>
          <a:ln w="9512">
            <a:solidFill>
              <a:srgbClr val="231F20"/>
            </a:solidFill>
          </a:ln>
        </p:spPr>
        <p:txBody>
          <a:bodyPr wrap="square" lIns="0" tIns="0" rIns="0" bIns="0" rtlCol="0"/>
          <a:lstStyle/>
          <a:p/>
        </p:txBody>
      </p:sp>
      <p:sp>
        <p:nvSpPr>
          <p:cNvPr id="21" name="object 19"/>
          <p:cNvSpPr/>
          <p:nvPr/>
        </p:nvSpPr>
        <p:spPr>
          <a:xfrm>
            <a:off x="193814" y="6378921"/>
            <a:ext cx="8568055" cy="0"/>
          </a:xfrm>
          <a:custGeom>
            <a:avLst/>
            <a:gdLst/>
            <a:ahLst/>
            <a:cxnLst/>
            <a:rect l="l" t="t" r="r" b="b"/>
            <a:pathLst>
              <a:path w="8568055">
                <a:moveTo>
                  <a:pt x="0" y="0"/>
                </a:moveTo>
                <a:lnTo>
                  <a:pt x="8567559" y="0"/>
                </a:lnTo>
              </a:path>
            </a:pathLst>
          </a:custGeom>
          <a:ln w="9499">
            <a:solidFill>
              <a:srgbClr val="231F20"/>
            </a:solidFill>
          </a:ln>
        </p:spPr>
        <p:txBody>
          <a:bodyPr wrap="square" lIns="0" tIns="0" rIns="0" bIns="0" rtlCol="0"/>
          <a:lstStyle/>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txBox="1"/>
          <p:nvPr/>
        </p:nvSpPr>
        <p:spPr>
          <a:xfrm>
            <a:off x="253886" y="829227"/>
            <a:ext cx="2071035" cy="228268"/>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Instruction</a:t>
            </a:r>
            <a:r>
              <a:rPr sz="1400" spc="-45" dirty="0">
                <a:solidFill>
                  <a:srgbClr val="231F20"/>
                </a:solidFill>
                <a:latin typeface="Calibri" panose="020F0502020204030204"/>
                <a:cs typeface="Calibri" panose="020F0502020204030204"/>
              </a:rPr>
              <a:t> </a:t>
            </a:r>
            <a:r>
              <a:rPr sz="1400" spc="35" dirty="0">
                <a:solidFill>
                  <a:srgbClr val="231F20"/>
                </a:solidFill>
                <a:latin typeface="Calibri" panose="020F0502020204030204"/>
                <a:cs typeface="Calibri" panose="020F0502020204030204"/>
              </a:rPr>
              <a:t>type/opcode</a:t>
            </a:r>
            <a:endParaRPr sz="1400" dirty="0">
              <a:latin typeface="Calibri" panose="020F0502020204030204"/>
              <a:cs typeface="Calibri" panose="020F0502020204030204"/>
            </a:endParaRPr>
          </a:p>
        </p:txBody>
      </p:sp>
      <p:sp>
        <p:nvSpPr>
          <p:cNvPr id="6" name="object 4"/>
          <p:cNvSpPr txBox="1"/>
          <p:nvPr/>
        </p:nvSpPr>
        <p:spPr>
          <a:xfrm>
            <a:off x="2495279" y="829227"/>
            <a:ext cx="2148729" cy="228268"/>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231F20"/>
                </a:solidFill>
                <a:latin typeface="Calibri" panose="020F0502020204030204"/>
                <a:cs typeface="Calibri" panose="020F0502020204030204"/>
              </a:rPr>
              <a:t>Instruction</a:t>
            </a:r>
            <a:r>
              <a:rPr sz="1400" spc="-75" dirty="0">
                <a:solidFill>
                  <a:srgbClr val="231F20"/>
                </a:solidFill>
                <a:latin typeface="Calibri" panose="020F0502020204030204"/>
                <a:cs typeface="Calibri" panose="020F0502020204030204"/>
              </a:rPr>
              <a:t> </a:t>
            </a:r>
            <a:r>
              <a:rPr sz="1400" spc="60" dirty="0">
                <a:solidFill>
                  <a:srgbClr val="231F20"/>
                </a:solidFill>
                <a:latin typeface="Calibri" panose="020F0502020204030204"/>
                <a:cs typeface="Calibri" panose="020F0502020204030204"/>
              </a:rPr>
              <a:t>meaning</a:t>
            </a:r>
            <a:endParaRPr sz="1400" dirty="0">
              <a:latin typeface="Calibri" panose="020F0502020204030204"/>
              <a:cs typeface="Calibri" panose="020F0502020204030204"/>
            </a:endParaRPr>
          </a:p>
        </p:txBody>
      </p:sp>
      <p:sp>
        <p:nvSpPr>
          <p:cNvPr id="12" name="object 10"/>
          <p:cNvSpPr txBox="1"/>
          <p:nvPr/>
        </p:nvSpPr>
        <p:spPr>
          <a:xfrm>
            <a:off x="252091" y="1140039"/>
            <a:ext cx="829310" cy="2325370"/>
          </a:xfrm>
          <a:prstGeom prst="rect">
            <a:avLst/>
          </a:prstGeom>
        </p:spPr>
        <p:txBody>
          <a:bodyPr vert="horz" wrap="square" lIns="0" tIns="6350" rIns="0" bIns="0" rtlCol="0">
            <a:spAutoFit/>
          </a:bodyPr>
          <a:lstStyle/>
          <a:p>
            <a:pPr marL="12700" marR="5080">
              <a:lnSpc>
                <a:spcPct val="120000"/>
              </a:lnSpc>
              <a:spcBef>
                <a:spcPts val="50"/>
              </a:spcBef>
            </a:pPr>
            <a:r>
              <a:rPr sz="1400" i="1" spc="-10" dirty="0">
                <a:solidFill>
                  <a:srgbClr val="231F20"/>
                </a:solidFill>
                <a:latin typeface="Times New Roman" panose="02020603050405020304"/>
                <a:cs typeface="Times New Roman" panose="02020603050405020304"/>
              </a:rPr>
              <a:t>Control  </a:t>
            </a:r>
            <a:r>
              <a:rPr sz="1400" dirty="0">
                <a:solidFill>
                  <a:srgbClr val="231F20"/>
                </a:solidFill>
                <a:latin typeface="宋体" panose="02010600030101010101" pitchFamily="2" charset="-122"/>
                <a:cs typeface="宋体" panose="02010600030101010101" pitchFamily="2" charset="-122"/>
              </a:rPr>
              <a:t>BEQZ</a:t>
            </a:r>
            <a:r>
              <a:rPr sz="1400" dirty="0">
                <a:solidFill>
                  <a:srgbClr val="231F20"/>
                </a:solidFill>
                <a:latin typeface="Times New Roman" panose="02020603050405020304"/>
                <a:cs typeface="Times New Roman" panose="02020603050405020304"/>
              </a:rPr>
              <a:t>,</a:t>
            </a:r>
            <a:r>
              <a:rPr sz="1400" spc="-9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BNEZ  BEQ</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BNE  </a:t>
            </a:r>
            <a:r>
              <a:rPr sz="1400" spc="-25" dirty="0">
                <a:solidFill>
                  <a:srgbClr val="231F20"/>
                </a:solidFill>
                <a:latin typeface="宋体" panose="02010600030101010101" pitchFamily="2" charset="-122"/>
                <a:cs typeface="宋体" panose="02010600030101010101" pitchFamily="2" charset="-122"/>
              </a:rPr>
              <a:t>BC1T</a:t>
            </a:r>
            <a:r>
              <a:rPr sz="1400" spc="-2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BC1F  </a:t>
            </a:r>
            <a:r>
              <a:rPr sz="1400" dirty="0">
                <a:solidFill>
                  <a:srgbClr val="231F20"/>
                </a:solidFill>
                <a:latin typeface="宋体" panose="02010600030101010101" pitchFamily="2" charset="-122"/>
                <a:cs typeface="宋体" panose="02010600030101010101" pitchFamily="2" charset="-122"/>
              </a:rPr>
              <a:t>MOVN</a:t>
            </a:r>
            <a:r>
              <a:rPr sz="1400" dirty="0">
                <a:solidFill>
                  <a:srgbClr val="231F20"/>
                </a:solidFill>
                <a:latin typeface="Times New Roman" panose="02020603050405020304"/>
                <a:cs typeface="Times New Roman" panose="02020603050405020304"/>
              </a:rPr>
              <a:t>,</a:t>
            </a:r>
            <a:r>
              <a:rPr sz="1400" spc="-9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MOVZ  J</a:t>
            </a:r>
            <a:r>
              <a:rPr sz="1400" dirty="0">
                <a:solidFill>
                  <a:srgbClr val="231F20"/>
                </a:solidFill>
                <a:latin typeface="Times New Roman" panose="02020603050405020304"/>
                <a:cs typeface="Times New Roman" panose="02020603050405020304"/>
              </a:rPr>
              <a:t>,</a:t>
            </a:r>
            <a:r>
              <a:rPr sz="1400" spc="-20" dirty="0">
                <a:solidFill>
                  <a:srgbClr val="231F20"/>
                </a:solidFill>
                <a:latin typeface="Times New Roman" panose="02020603050405020304"/>
                <a:cs typeface="Times New Roman" panose="02020603050405020304"/>
              </a:rPr>
              <a:t> </a:t>
            </a:r>
            <a:r>
              <a:rPr sz="1400" spc="-10" dirty="0">
                <a:solidFill>
                  <a:srgbClr val="231F20"/>
                </a:solidFill>
                <a:latin typeface="宋体" panose="02010600030101010101" pitchFamily="2" charset="-122"/>
                <a:cs typeface="宋体" panose="02010600030101010101" pitchFamily="2" charset="-122"/>
              </a:rPr>
              <a:t>JR</a:t>
            </a:r>
            <a:endParaRPr sz="1400">
              <a:latin typeface="宋体" panose="02010600030101010101" pitchFamily="2" charset="-122"/>
              <a:cs typeface="宋体" panose="02010600030101010101" pitchFamily="2" charset="-122"/>
            </a:endParaRPr>
          </a:p>
          <a:p>
            <a:pPr marL="12700">
              <a:lnSpc>
                <a:spcPct val="100000"/>
              </a:lnSpc>
              <a:spcBef>
                <a:spcPts val="340"/>
              </a:spcBef>
            </a:pPr>
            <a:r>
              <a:rPr sz="1400" dirty="0">
                <a:solidFill>
                  <a:srgbClr val="231F20"/>
                </a:solidFill>
                <a:latin typeface="宋体" panose="02010600030101010101" pitchFamily="2" charset="-122"/>
                <a:cs typeface="宋体" panose="02010600030101010101" pitchFamily="2" charset="-122"/>
              </a:rPr>
              <a:t>JAL</a:t>
            </a:r>
            <a:r>
              <a:rPr sz="1400" dirty="0">
                <a:solidFill>
                  <a:srgbClr val="231F20"/>
                </a:solidFill>
                <a:latin typeface="Times New Roman" panose="02020603050405020304"/>
                <a:cs typeface="Times New Roman" panose="02020603050405020304"/>
              </a:rPr>
              <a:t>,</a:t>
            </a:r>
            <a:r>
              <a:rPr sz="1400" spc="-4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JALR</a:t>
            </a:r>
            <a:endParaRPr sz="1400">
              <a:latin typeface="宋体" panose="02010600030101010101" pitchFamily="2" charset="-122"/>
              <a:cs typeface="宋体" panose="02010600030101010101" pitchFamily="2" charset="-122"/>
            </a:endParaRPr>
          </a:p>
          <a:p>
            <a:pPr marL="12700" marR="454025">
              <a:lnSpc>
                <a:spcPct val="120000"/>
              </a:lnSpc>
              <a:spcBef>
                <a:spcPts val="20"/>
              </a:spcBef>
            </a:pPr>
            <a:r>
              <a:rPr sz="1400" spc="-10" dirty="0">
                <a:solidFill>
                  <a:srgbClr val="231F20"/>
                </a:solidFill>
                <a:latin typeface="宋体" panose="02010600030101010101" pitchFamily="2" charset="-122"/>
                <a:cs typeface="宋体" panose="02010600030101010101" pitchFamily="2" charset="-122"/>
              </a:rPr>
              <a:t>T</a:t>
            </a:r>
            <a:r>
              <a:rPr sz="1400" spc="5" dirty="0">
                <a:solidFill>
                  <a:srgbClr val="231F20"/>
                </a:solidFill>
                <a:latin typeface="宋体" panose="02010600030101010101" pitchFamily="2" charset="-122"/>
                <a:cs typeface="宋体" panose="02010600030101010101" pitchFamily="2" charset="-122"/>
              </a:rPr>
              <a:t>R</a:t>
            </a:r>
            <a:r>
              <a:rPr sz="1400" spc="-10" dirty="0">
                <a:solidFill>
                  <a:srgbClr val="231F20"/>
                </a:solidFill>
                <a:latin typeface="宋体" panose="02010600030101010101" pitchFamily="2" charset="-122"/>
                <a:cs typeface="宋体" panose="02010600030101010101" pitchFamily="2" charset="-122"/>
              </a:rPr>
              <a:t>AP  E</a:t>
            </a:r>
            <a:r>
              <a:rPr sz="1400" spc="5" dirty="0">
                <a:solidFill>
                  <a:srgbClr val="231F20"/>
                </a:solidFill>
                <a:latin typeface="宋体" panose="02010600030101010101" pitchFamily="2" charset="-122"/>
                <a:cs typeface="宋体" panose="02010600030101010101" pitchFamily="2" charset="-122"/>
              </a:rPr>
              <a:t>R</a:t>
            </a:r>
            <a:r>
              <a:rPr sz="1400" spc="-10" dirty="0">
                <a:solidFill>
                  <a:srgbClr val="231F20"/>
                </a:solidFill>
                <a:latin typeface="宋体" panose="02010600030101010101" pitchFamily="2" charset="-122"/>
                <a:cs typeface="宋体" panose="02010600030101010101" pitchFamily="2" charset="-122"/>
              </a:rPr>
              <a:t>ET</a:t>
            </a:r>
            <a:endParaRPr sz="1400">
              <a:latin typeface="宋体" panose="02010600030101010101" pitchFamily="2" charset="-122"/>
              <a:cs typeface="宋体" panose="02010600030101010101" pitchFamily="2" charset="-122"/>
            </a:endParaRPr>
          </a:p>
        </p:txBody>
      </p:sp>
      <p:sp>
        <p:nvSpPr>
          <p:cNvPr id="13" name="object 11"/>
          <p:cNvSpPr txBox="1"/>
          <p:nvPr/>
        </p:nvSpPr>
        <p:spPr>
          <a:xfrm>
            <a:off x="2495032" y="1140039"/>
            <a:ext cx="6339607" cy="2325370"/>
          </a:xfrm>
          <a:prstGeom prst="rect">
            <a:avLst/>
          </a:prstGeom>
        </p:spPr>
        <p:txBody>
          <a:bodyPr vert="horz" wrap="square" lIns="0" tIns="8890" rIns="0" bIns="0" rtlCol="0">
            <a:spAutoFit/>
          </a:bodyPr>
          <a:lstStyle/>
          <a:p>
            <a:pPr marL="12700" marR="1197610">
              <a:lnSpc>
                <a:spcPct val="119000"/>
              </a:lnSpc>
              <a:spcBef>
                <a:spcPts val="70"/>
              </a:spcBef>
            </a:pPr>
            <a:r>
              <a:rPr sz="1400" i="1" spc="-5" dirty="0">
                <a:solidFill>
                  <a:srgbClr val="231F20"/>
                </a:solidFill>
                <a:latin typeface="Times New Roman" panose="02020603050405020304"/>
                <a:cs typeface="Times New Roman" panose="02020603050405020304"/>
              </a:rPr>
              <a:t>Conditional branches and jumps; </a:t>
            </a:r>
            <a:r>
              <a:rPr sz="1400" i="1" spc="-10" dirty="0">
                <a:solidFill>
                  <a:srgbClr val="231F20"/>
                </a:solidFill>
                <a:latin typeface="Times New Roman" panose="02020603050405020304"/>
                <a:cs typeface="Times New Roman" panose="02020603050405020304"/>
              </a:rPr>
              <a:t>PC-relative </a:t>
            </a:r>
            <a:r>
              <a:rPr sz="1400" i="1" dirty="0">
                <a:solidFill>
                  <a:srgbClr val="231F20"/>
                </a:solidFill>
                <a:latin typeface="Times New Roman" panose="02020603050405020304"/>
                <a:cs typeface="Times New Roman" panose="02020603050405020304"/>
              </a:rPr>
              <a:t>or </a:t>
            </a:r>
            <a:r>
              <a:rPr sz="1400" i="1" spc="-10" dirty="0">
                <a:solidFill>
                  <a:srgbClr val="231F20"/>
                </a:solidFill>
                <a:latin typeface="Times New Roman" panose="02020603050405020304"/>
                <a:cs typeface="Times New Roman" panose="02020603050405020304"/>
              </a:rPr>
              <a:t>through register  </a:t>
            </a:r>
            <a:r>
              <a:rPr sz="1400" spc="-5" dirty="0">
                <a:solidFill>
                  <a:srgbClr val="231F20"/>
                </a:solidFill>
                <a:latin typeface="Times New Roman" panose="02020603050405020304"/>
                <a:cs typeface="Times New Roman" panose="02020603050405020304"/>
              </a:rPr>
              <a:t>Branch </a:t>
            </a:r>
            <a:r>
              <a:rPr sz="1400" dirty="0">
                <a:solidFill>
                  <a:srgbClr val="231F20"/>
                </a:solidFill>
                <a:latin typeface="Times New Roman" panose="02020603050405020304"/>
                <a:cs typeface="Times New Roman" panose="02020603050405020304"/>
              </a:rPr>
              <a:t>GPRs </a:t>
            </a:r>
            <a:r>
              <a:rPr sz="1400" spc="-5" dirty="0">
                <a:solidFill>
                  <a:srgbClr val="231F20"/>
                </a:solidFill>
                <a:latin typeface="Times New Roman" panose="02020603050405020304"/>
                <a:cs typeface="Times New Roman" panose="02020603050405020304"/>
              </a:rPr>
              <a:t>equal/not equal to zero; 16-bit offset from </a:t>
            </a:r>
            <a:r>
              <a:rPr sz="1400" dirty="0">
                <a:solidFill>
                  <a:srgbClr val="231F20"/>
                </a:solidFill>
                <a:latin typeface="Times New Roman" panose="02020603050405020304"/>
                <a:cs typeface="Times New Roman" panose="02020603050405020304"/>
              </a:rPr>
              <a:t>PC + 4  </a:t>
            </a:r>
            <a:r>
              <a:rPr sz="1400" spc="-5" dirty="0">
                <a:solidFill>
                  <a:srgbClr val="231F20"/>
                </a:solidFill>
                <a:latin typeface="Times New Roman" panose="02020603050405020304"/>
                <a:cs typeface="Times New Roman" panose="02020603050405020304"/>
              </a:rPr>
              <a:t>Branch </a:t>
            </a:r>
            <a:r>
              <a:rPr sz="1400" dirty="0">
                <a:solidFill>
                  <a:srgbClr val="231F20"/>
                </a:solidFill>
                <a:latin typeface="Times New Roman" panose="02020603050405020304"/>
                <a:cs typeface="Times New Roman" panose="02020603050405020304"/>
              </a:rPr>
              <a:t>GPR </a:t>
            </a:r>
            <a:r>
              <a:rPr sz="1400" spc="-5" dirty="0">
                <a:solidFill>
                  <a:srgbClr val="231F20"/>
                </a:solidFill>
                <a:latin typeface="Times New Roman" panose="02020603050405020304"/>
                <a:cs typeface="Times New Roman" panose="02020603050405020304"/>
              </a:rPr>
              <a:t>equal/not equal; 16-bit offset </a:t>
            </a:r>
            <a:r>
              <a:rPr sz="1400" dirty="0">
                <a:solidFill>
                  <a:srgbClr val="231F20"/>
                </a:solidFill>
                <a:latin typeface="Times New Roman" panose="02020603050405020304"/>
                <a:cs typeface="Times New Roman" panose="02020603050405020304"/>
              </a:rPr>
              <a:t>from </a:t>
            </a:r>
            <a:r>
              <a:rPr sz="1400" spc="-10" dirty="0">
                <a:solidFill>
                  <a:srgbClr val="231F20"/>
                </a:solidFill>
                <a:latin typeface="Times New Roman" panose="02020603050405020304"/>
                <a:cs typeface="Times New Roman" panose="02020603050405020304"/>
              </a:rPr>
              <a:t>PC </a:t>
            </a:r>
            <a:r>
              <a:rPr sz="1400" dirty="0">
                <a:solidFill>
                  <a:srgbClr val="231F20"/>
                </a:solidFill>
                <a:latin typeface="Times New Roman" panose="02020603050405020304"/>
                <a:cs typeface="Times New Roman" panose="02020603050405020304"/>
              </a:rPr>
              <a:t>+</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4</a:t>
            </a:r>
            <a:endParaRPr sz="1400" dirty="0">
              <a:latin typeface="Times New Roman" panose="02020603050405020304"/>
              <a:cs typeface="Times New Roman" panose="02020603050405020304"/>
            </a:endParaRPr>
          </a:p>
          <a:p>
            <a:pPr marL="12700" marR="5080">
              <a:lnSpc>
                <a:spcPts val="2040"/>
              </a:lnSpc>
              <a:spcBef>
                <a:spcPts val="110"/>
              </a:spcBef>
            </a:pPr>
            <a:r>
              <a:rPr sz="1400" spc="-25" dirty="0">
                <a:solidFill>
                  <a:srgbClr val="231F20"/>
                </a:solidFill>
                <a:latin typeface="Times New Roman" panose="02020603050405020304"/>
                <a:cs typeface="Times New Roman" panose="02020603050405020304"/>
              </a:rPr>
              <a:t>Test </a:t>
            </a:r>
            <a:r>
              <a:rPr sz="1400" dirty="0">
                <a:solidFill>
                  <a:srgbClr val="231F20"/>
                </a:solidFill>
                <a:latin typeface="Times New Roman" panose="02020603050405020304"/>
                <a:cs typeface="Times New Roman" panose="02020603050405020304"/>
              </a:rPr>
              <a:t>comparison </a:t>
            </a:r>
            <a:r>
              <a:rPr sz="1400" spc="-5" dirty="0">
                <a:solidFill>
                  <a:srgbClr val="231F20"/>
                </a:solidFill>
                <a:latin typeface="Times New Roman" panose="02020603050405020304"/>
                <a:cs typeface="Times New Roman" panose="02020603050405020304"/>
              </a:rPr>
              <a:t>bit </a:t>
            </a:r>
            <a:r>
              <a:rPr sz="1400" dirty="0">
                <a:solidFill>
                  <a:srgbClr val="231F20"/>
                </a:solidFill>
                <a:latin typeface="Times New Roman" panose="02020603050405020304"/>
                <a:cs typeface="Times New Roman" panose="02020603050405020304"/>
              </a:rPr>
              <a:t>in the </a:t>
            </a:r>
            <a:r>
              <a:rPr sz="1400" spc="-10" dirty="0">
                <a:solidFill>
                  <a:srgbClr val="231F20"/>
                </a:solidFill>
                <a:latin typeface="Times New Roman" panose="02020603050405020304"/>
                <a:cs typeface="Times New Roman" panose="02020603050405020304"/>
              </a:rPr>
              <a:t>FP </a:t>
            </a:r>
            <a:r>
              <a:rPr sz="1400" spc="-5" dirty="0">
                <a:solidFill>
                  <a:srgbClr val="231F20"/>
                </a:solidFill>
                <a:latin typeface="Times New Roman" panose="02020603050405020304"/>
                <a:cs typeface="Times New Roman" panose="02020603050405020304"/>
              </a:rPr>
              <a:t>status register </a:t>
            </a:r>
            <a:r>
              <a:rPr sz="1400" dirty="0">
                <a:solidFill>
                  <a:srgbClr val="231F20"/>
                </a:solidFill>
                <a:latin typeface="Times New Roman" panose="02020603050405020304"/>
                <a:cs typeface="Times New Roman" panose="02020603050405020304"/>
              </a:rPr>
              <a:t>and </a:t>
            </a:r>
            <a:r>
              <a:rPr sz="1400" spc="-5" dirty="0">
                <a:solidFill>
                  <a:srgbClr val="231F20"/>
                </a:solidFill>
                <a:latin typeface="Times New Roman" panose="02020603050405020304"/>
                <a:cs typeface="Times New Roman" panose="02020603050405020304"/>
              </a:rPr>
              <a:t>branch; 16-bit offset </a:t>
            </a:r>
            <a:r>
              <a:rPr sz="1400" dirty="0">
                <a:solidFill>
                  <a:srgbClr val="231F20"/>
                </a:solidFill>
                <a:latin typeface="Times New Roman" panose="02020603050405020304"/>
                <a:cs typeface="Times New Roman" panose="02020603050405020304"/>
              </a:rPr>
              <a:t>from </a:t>
            </a:r>
            <a:r>
              <a:rPr sz="1400" spc="-10" dirty="0">
                <a:solidFill>
                  <a:srgbClr val="231F20"/>
                </a:solidFill>
                <a:latin typeface="Times New Roman" panose="02020603050405020304"/>
                <a:cs typeface="Times New Roman" panose="02020603050405020304"/>
              </a:rPr>
              <a:t>PC </a:t>
            </a:r>
            <a:r>
              <a:rPr sz="1400" dirty="0">
                <a:solidFill>
                  <a:srgbClr val="231F20"/>
                </a:solidFill>
                <a:latin typeface="Times New Roman" panose="02020603050405020304"/>
                <a:cs typeface="Times New Roman" panose="02020603050405020304"/>
              </a:rPr>
              <a:t>+ 4  </a:t>
            </a:r>
            <a:r>
              <a:rPr sz="1400" spc="-5" dirty="0">
                <a:solidFill>
                  <a:srgbClr val="231F20"/>
                </a:solidFill>
                <a:latin typeface="Times New Roman" panose="02020603050405020304"/>
                <a:cs typeface="Times New Roman" panose="02020603050405020304"/>
              </a:rPr>
              <a:t>Copy </a:t>
            </a:r>
            <a:r>
              <a:rPr sz="1400" dirty="0">
                <a:solidFill>
                  <a:srgbClr val="231F20"/>
                </a:solidFill>
                <a:latin typeface="Times New Roman" panose="02020603050405020304"/>
                <a:cs typeface="Times New Roman" panose="02020603050405020304"/>
              </a:rPr>
              <a:t>GPR to </a:t>
            </a:r>
            <a:r>
              <a:rPr sz="1400" spc="-5" dirty="0">
                <a:solidFill>
                  <a:srgbClr val="231F20"/>
                </a:solidFill>
                <a:latin typeface="Times New Roman" panose="02020603050405020304"/>
                <a:cs typeface="Times New Roman" panose="02020603050405020304"/>
              </a:rPr>
              <a:t>another </a:t>
            </a:r>
            <a:r>
              <a:rPr sz="1400" dirty="0">
                <a:solidFill>
                  <a:srgbClr val="231F20"/>
                </a:solidFill>
                <a:latin typeface="Times New Roman" panose="02020603050405020304"/>
                <a:cs typeface="Times New Roman" panose="02020603050405020304"/>
              </a:rPr>
              <a:t>GPR if </a:t>
            </a:r>
            <a:r>
              <a:rPr sz="1400" spc="-5" dirty="0">
                <a:solidFill>
                  <a:srgbClr val="231F20"/>
                </a:solidFill>
                <a:latin typeface="Times New Roman" panose="02020603050405020304"/>
                <a:cs typeface="Times New Roman" panose="02020603050405020304"/>
              </a:rPr>
              <a:t>third </a:t>
            </a:r>
            <a:r>
              <a:rPr sz="1400" dirty="0">
                <a:solidFill>
                  <a:srgbClr val="231F20"/>
                </a:solidFill>
                <a:latin typeface="Times New Roman" panose="02020603050405020304"/>
                <a:cs typeface="Times New Roman" panose="02020603050405020304"/>
              </a:rPr>
              <a:t>GPR is </a:t>
            </a:r>
            <a:r>
              <a:rPr sz="1400" spc="-5" dirty="0">
                <a:solidFill>
                  <a:srgbClr val="231F20"/>
                </a:solidFill>
                <a:latin typeface="Times New Roman" panose="02020603050405020304"/>
                <a:cs typeface="Times New Roman" panose="02020603050405020304"/>
              </a:rPr>
              <a:t>negative,</a:t>
            </a:r>
            <a:r>
              <a:rPr sz="1400" spc="-3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zero</a:t>
            </a:r>
            <a:endParaRPr sz="1400" dirty="0">
              <a:latin typeface="Times New Roman" panose="02020603050405020304"/>
              <a:cs typeface="Times New Roman" panose="02020603050405020304"/>
            </a:endParaRPr>
          </a:p>
          <a:p>
            <a:pPr marL="12700">
              <a:lnSpc>
                <a:spcPct val="100000"/>
              </a:lnSpc>
              <a:spcBef>
                <a:spcPts val="210"/>
              </a:spcBef>
            </a:pPr>
            <a:r>
              <a:rPr sz="1400" dirty="0">
                <a:solidFill>
                  <a:srgbClr val="231F20"/>
                </a:solidFill>
                <a:latin typeface="Times New Roman" panose="02020603050405020304"/>
                <a:cs typeface="Times New Roman" panose="02020603050405020304"/>
              </a:rPr>
              <a:t>Jumps: </a:t>
            </a:r>
            <a:r>
              <a:rPr sz="1400" spc="-5" dirty="0">
                <a:solidFill>
                  <a:srgbClr val="231F20"/>
                </a:solidFill>
                <a:latin typeface="Times New Roman" panose="02020603050405020304"/>
                <a:cs typeface="Times New Roman" panose="02020603050405020304"/>
              </a:rPr>
              <a:t>26-bit offset from </a:t>
            </a:r>
            <a:r>
              <a:rPr sz="1400" dirty="0">
                <a:solidFill>
                  <a:srgbClr val="231F20"/>
                </a:solidFill>
                <a:latin typeface="Times New Roman" panose="02020603050405020304"/>
                <a:cs typeface="Times New Roman" panose="02020603050405020304"/>
              </a:rPr>
              <a:t>PC + 4 </a:t>
            </a:r>
            <a:r>
              <a:rPr sz="1400" spc="-5" dirty="0">
                <a:solidFill>
                  <a:srgbClr val="231F20"/>
                </a:solidFill>
                <a:latin typeface="Times New Roman" panose="02020603050405020304"/>
                <a:cs typeface="Times New Roman" panose="02020603050405020304"/>
              </a:rPr>
              <a:t>(</a:t>
            </a:r>
            <a:r>
              <a:rPr sz="1400" spc="-5" dirty="0">
                <a:solidFill>
                  <a:srgbClr val="231F20"/>
                </a:solidFill>
                <a:latin typeface="宋体" panose="02010600030101010101" pitchFamily="2" charset="-122"/>
                <a:cs typeface="宋体" panose="02010600030101010101" pitchFamily="2" charset="-122"/>
              </a:rPr>
              <a:t>J</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or </a:t>
            </a:r>
            <a:r>
              <a:rPr sz="1400" spc="-10" dirty="0">
                <a:solidFill>
                  <a:srgbClr val="231F20"/>
                </a:solidFill>
                <a:latin typeface="Times New Roman" panose="02020603050405020304"/>
                <a:cs typeface="Times New Roman" panose="02020603050405020304"/>
              </a:rPr>
              <a:t>target </a:t>
            </a:r>
            <a:r>
              <a:rPr sz="1400" dirty="0">
                <a:solidFill>
                  <a:srgbClr val="231F20"/>
                </a:solidFill>
                <a:latin typeface="Times New Roman" panose="02020603050405020304"/>
                <a:cs typeface="Times New Roman" panose="02020603050405020304"/>
              </a:rPr>
              <a:t>in register </a:t>
            </a:r>
            <a:r>
              <a:rPr sz="1400" spc="-5" dirty="0">
                <a:solidFill>
                  <a:srgbClr val="231F20"/>
                </a:solidFill>
                <a:latin typeface="Times New Roman" panose="02020603050405020304"/>
                <a:cs typeface="Times New Roman" panose="02020603050405020304"/>
              </a:rPr>
              <a:t>(</a:t>
            </a:r>
            <a:r>
              <a:rPr sz="1400" spc="-5" dirty="0">
                <a:solidFill>
                  <a:srgbClr val="231F20"/>
                </a:solidFill>
                <a:latin typeface="宋体" panose="02010600030101010101" pitchFamily="2" charset="-122"/>
                <a:cs typeface="宋体" panose="02010600030101010101" pitchFamily="2" charset="-122"/>
              </a:rPr>
              <a:t>JR</a:t>
            </a:r>
            <a:r>
              <a:rPr sz="1400" spc="-5" dirty="0">
                <a:solidFill>
                  <a:srgbClr val="231F20"/>
                </a:solidFill>
                <a:latin typeface="Times New Roman" panose="02020603050405020304"/>
                <a:cs typeface="Times New Roman" panose="02020603050405020304"/>
              </a:rPr>
              <a:t>)</a:t>
            </a:r>
            <a:endParaRPr sz="1400" dirty="0">
              <a:latin typeface="Times New Roman" panose="02020603050405020304"/>
              <a:cs typeface="Times New Roman" panose="02020603050405020304"/>
            </a:endParaRPr>
          </a:p>
          <a:p>
            <a:pPr marL="12700" marR="15875" indent="-635">
              <a:lnSpc>
                <a:spcPts val="2040"/>
              </a:lnSpc>
              <a:spcBef>
                <a:spcPts val="110"/>
              </a:spcBef>
            </a:pPr>
            <a:r>
              <a:rPr sz="1400" spc="-5" dirty="0">
                <a:solidFill>
                  <a:srgbClr val="231F20"/>
                </a:solidFill>
                <a:latin typeface="Times New Roman" panose="02020603050405020304"/>
                <a:cs typeface="Times New Roman" panose="02020603050405020304"/>
              </a:rPr>
              <a:t>Jump and link: save </a:t>
            </a:r>
            <a:r>
              <a:rPr sz="1400" spc="-10" dirty="0">
                <a:solidFill>
                  <a:srgbClr val="231F20"/>
                </a:solidFill>
                <a:latin typeface="Times New Roman" panose="02020603050405020304"/>
                <a:cs typeface="Times New Roman" panose="02020603050405020304"/>
              </a:rPr>
              <a:t>PC </a:t>
            </a:r>
            <a:r>
              <a:rPr sz="1400" dirty="0">
                <a:solidFill>
                  <a:srgbClr val="231F20"/>
                </a:solidFill>
                <a:latin typeface="Times New Roman" panose="02020603050405020304"/>
                <a:cs typeface="Times New Roman" panose="02020603050405020304"/>
              </a:rPr>
              <a:t>+ 4 in </a:t>
            </a:r>
            <a:r>
              <a:rPr sz="1400" spc="-5" dirty="0">
                <a:solidFill>
                  <a:srgbClr val="231F20"/>
                </a:solidFill>
                <a:latin typeface="Times New Roman" panose="02020603050405020304"/>
                <a:cs typeface="Times New Roman" panose="02020603050405020304"/>
              </a:rPr>
              <a:t>R31, </a:t>
            </a:r>
            <a:r>
              <a:rPr sz="1400" spc="-10" dirty="0">
                <a:solidFill>
                  <a:srgbClr val="231F20"/>
                </a:solidFill>
                <a:latin typeface="Times New Roman" panose="02020603050405020304"/>
                <a:cs typeface="Times New Roman" panose="02020603050405020304"/>
              </a:rPr>
              <a:t>target is </a:t>
            </a:r>
            <a:r>
              <a:rPr sz="1400" spc="-5" dirty="0">
                <a:solidFill>
                  <a:srgbClr val="231F20"/>
                </a:solidFill>
                <a:latin typeface="Times New Roman" panose="02020603050405020304"/>
                <a:cs typeface="Times New Roman" panose="02020603050405020304"/>
              </a:rPr>
              <a:t>PC-relative </a:t>
            </a:r>
            <a:r>
              <a:rPr sz="1400" dirty="0">
                <a:solidFill>
                  <a:srgbClr val="231F20"/>
                </a:solidFill>
                <a:latin typeface="Times New Roman" panose="02020603050405020304"/>
                <a:cs typeface="Times New Roman" panose="02020603050405020304"/>
              </a:rPr>
              <a:t>(</a:t>
            </a:r>
            <a:r>
              <a:rPr sz="1400" dirty="0">
                <a:solidFill>
                  <a:srgbClr val="231F20"/>
                </a:solidFill>
                <a:latin typeface="宋体" panose="02010600030101010101" pitchFamily="2" charset="-122"/>
                <a:cs typeface="宋体" panose="02010600030101010101" pitchFamily="2" charset="-122"/>
              </a:rPr>
              <a:t>JAL</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or </a:t>
            </a:r>
            <a:r>
              <a:rPr sz="1400" dirty="0">
                <a:solidFill>
                  <a:srgbClr val="231F20"/>
                </a:solidFill>
                <a:latin typeface="Times New Roman" panose="02020603050405020304"/>
                <a:cs typeface="Times New Roman" panose="02020603050405020304"/>
              </a:rPr>
              <a:t>a </a:t>
            </a:r>
            <a:r>
              <a:rPr sz="1400" spc="-5" dirty="0">
                <a:solidFill>
                  <a:srgbClr val="231F20"/>
                </a:solidFill>
                <a:latin typeface="Times New Roman" panose="02020603050405020304"/>
                <a:cs typeface="Times New Roman" panose="02020603050405020304"/>
              </a:rPr>
              <a:t>register </a:t>
            </a:r>
            <a:r>
              <a:rPr sz="1400" spc="-10" dirty="0">
                <a:solidFill>
                  <a:srgbClr val="231F20"/>
                </a:solidFill>
                <a:latin typeface="Times New Roman" panose="02020603050405020304"/>
                <a:cs typeface="Times New Roman" panose="02020603050405020304"/>
              </a:rPr>
              <a:t>(</a:t>
            </a:r>
            <a:r>
              <a:rPr sz="1400" spc="-10" dirty="0">
                <a:solidFill>
                  <a:srgbClr val="231F20"/>
                </a:solidFill>
                <a:latin typeface="宋体" panose="02010600030101010101" pitchFamily="2" charset="-122"/>
                <a:cs typeface="宋体" panose="02010600030101010101" pitchFamily="2" charset="-122"/>
              </a:rPr>
              <a:t>JALR</a:t>
            </a:r>
            <a:r>
              <a:rPr sz="1400" spc="-10" dirty="0">
                <a:solidFill>
                  <a:srgbClr val="231F20"/>
                </a:solidFill>
                <a:latin typeface="Times New Roman" panose="02020603050405020304"/>
                <a:cs typeface="Times New Roman" panose="02020603050405020304"/>
              </a:rPr>
              <a:t>)  Transfer </a:t>
            </a:r>
            <a:r>
              <a:rPr sz="1400" dirty="0">
                <a:solidFill>
                  <a:srgbClr val="231F20"/>
                </a:solidFill>
                <a:latin typeface="Times New Roman" panose="02020603050405020304"/>
                <a:cs typeface="Times New Roman" panose="02020603050405020304"/>
              </a:rPr>
              <a:t>to </a:t>
            </a:r>
            <a:r>
              <a:rPr sz="1400" spc="-5" dirty="0">
                <a:solidFill>
                  <a:srgbClr val="231F20"/>
                </a:solidFill>
                <a:latin typeface="Times New Roman" panose="02020603050405020304"/>
                <a:cs typeface="Times New Roman" panose="02020603050405020304"/>
              </a:rPr>
              <a:t>operating system at </a:t>
            </a:r>
            <a:r>
              <a:rPr sz="1400" dirty="0">
                <a:solidFill>
                  <a:srgbClr val="231F20"/>
                </a:solidFill>
                <a:latin typeface="Times New Roman" panose="02020603050405020304"/>
                <a:cs typeface="Times New Roman" panose="02020603050405020304"/>
              </a:rPr>
              <a:t>a </a:t>
            </a:r>
            <a:r>
              <a:rPr sz="1400" spc="-5" dirty="0">
                <a:solidFill>
                  <a:srgbClr val="231F20"/>
                </a:solidFill>
                <a:latin typeface="Times New Roman" panose="02020603050405020304"/>
                <a:cs typeface="Times New Roman" panose="02020603050405020304"/>
              </a:rPr>
              <a:t>vectored</a:t>
            </a:r>
            <a:r>
              <a:rPr sz="1400" spc="25" dirty="0">
                <a:solidFill>
                  <a:srgbClr val="231F20"/>
                </a:solidFill>
                <a:latin typeface="Times New Roman" panose="02020603050405020304"/>
                <a:cs typeface="Times New Roman" panose="02020603050405020304"/>
              </a:rPr>
              <a:t> </a:t>
            </a:r>
            <a:r>
              <a:rPr sz="1400" spc="-10" dirty="0">
                <a:solidFill>
                  <a:srgbClr val="231F20"/>
                </a:solidFill>
                <a:latin typeface="Times New Roman" panose="02020603050405020304"/>
                <a:cs typeface="Times New Roman" panose="02020603050405020304"/>
              </a:rPr>
              <a:t>address</a:t>
            </a:r>
            <a:endParaRPr sz="1400" dirty="0">
              <a:latin typeface="Times New Roman" panose="02020603050405020304"/>
              <a:cs typeface="Times New Roman" panose="02020603050405020304"/>
            </a:endParaRPr>
          </a:p>
          <a:p>
            <a:pPr marL="12700">
              <a:lnSpc>
                <a:spcPct val="100000"/>
              </a:lnSpc>
              <a:spcBef>
                <a:spcPts val="210"/>
              </a:spcBef>
            </a:pPr>
            <a:r>
              <a:rPr sz="1400" spc="-5" dirty="0">
                <a:solidFill>
                  <a:srgbClr val="231F20"/>
                </a:solidFill>
                <a:latin typeface="Times New Roman" panose="02020603050405020304"/>
                <a:cs typeface="Times New Roman" panose="02020603050405020304"/>
              </a:rPr>
              <a:t>Return </a:t>
            </a:r>
            <a:r>
              <a:rPr sz="1400" spc="-10" dirty="0">
                <a:solidFill>
                  <a:srgbClr val="231F20"/>
                </a:solidFill>
                <a:latin typeface="Times New Roman" panose="02020603050405020304"/>
                <a:cs typeface="Times New Roman" panose="02020603050405020304"/>
              </a:rPr>
              <a:t>to </a:t>
            </a:r>
            <a:r>
              <a:rPr sz="1400" spc="-5" dirty="0">
                <a:solidFill>
                  <a:srgbClr val="231F20"/>
                </a:solidFill>
                <a:latin typeface="Times New Roman" panose="02020603050405020304"/>
                <a:cs typeface="Times New Roman" panose="02020603050405020304"/>
              </a:rPr>
              <a:t>user </a:t>
            </a:r>
            <a:r>
              <a:rPr sz="1400" dirty="0">
                <a:solidFill>
                  <a:srgbClr val="231F20"/>
                </a:solidFill>
                <a:latin typeface="Times New Roman" panose="02020603050405020304"/>
                <a:cs typeface="Times New Roman" panose="02020603050405020304"/>
              </a:rPr>
              <a:t>code from </a:t>
            </a:r>
            <a:r>
              <a:rPr sz="1400" spc="-5" dirty="0">
                <a:solidFill>
                  <a:srgbClr val="231F20"/>
                </a:solidFill>
                <a:latin typeface="Times New Roman" panose="02020603050405020304"/>
                <a:cs typeface="Times New Roman" panose="02020603050405020304"/>
              </a:rPr>
              <a:t>an exception; restore </a:t>
            </a:r>
            <a:r>
              <a:rPr sz="1400" dirty="0">
                <a:solidFill>
                  <a:srgbClr val="231F20"/>
                </a:solidFill>
                <a:latin typeface="Times New Roman" panose="02020603050405020304"/>
                <a:cs typeface="Times New Roman" panose="02020603050405020304"/>
              </a:rPr>
              <a:t>user</a:t>
            </a:r>
            <a:r>
              <a:rPr sz="1400" spc="5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mode</a:t>
            </a:r>
            <a:endParaRPr sz="1400" dirty="0">
              <a:latin typeface="Times New Roman" panose="02020603050405020304"/>
              <a:cs typeface="Times New Roman" panose="02020603050405020304"/>
            </a:endParaRPr>
          </a:p>
        </p:txBody>
      </p:sp>
      <p:sp>
        <p:nvSpPr>
          <p:cNvPr id="14" name="object 12"/>
          <p:cNvSpPr txBox="1"/>
          <p:nvPr/>
        </p:nvSpPr>
        <p:spPr>
          <a:xfrm>
            <a:off x="251895" y="3470634"/>
            <a:ext cx="1894839" cy="1805305"/>
          </a:xfrm>
          <a:prstGeom prst="rect">
            <a:avLst/>
          </a:prstGeom>
        </p:spPr>
        <p:txBody>
          <a:bodyPr vert="horz" wrap="square" lIns="0" tIns="46355" rIns="0" bIns="0" rtlCol="0">
            <a:spAutoFit/>
          </a:bodyPr>
          <a:lstStyle/>
          <a:p>
            <a:pPr marL="12700">
              <a:lnSpc>
                <a:spcPct val="100000"/>
              </a:lnSpc>
              <a:spcBef>
                <a:spcPts val="365"/>
              </a:spcBef>
            </a:pPr>
            <a:r>
              <a:rPr sz="1400" i="1" dirty="0">
                <a:solidFill>
                  <a:srgbClr val="231F20"/>
                </a:solidFill>
                <a:latin typeface="Times New Roman" panose="02020603050405020304"/>
                <a:cs typeface="Times New Roman" panose="02020603050405020304"/>
              </a:rPr>
              <a:t>Floating</a:t>
            </a:r>
            <a:r>
              <a:rPr sz="1400" i="1" spc="-10" dirty="0">
                <a:solidFill>
                  <a:srgbClr val="231F20"/>
                </a:solidFill>
                <a:latin typeface="Times New Roman" panose="02020603050405020304"/>
                <a:cs typeface="Times New Roman" panose="02020603050405020304"/>
              </a:rPr>
              <a:t> </a:t>
            </a:r>
            <a:r>
              <a:rPr sz="1400" i="1" spc="-5" dirty="0">
                <a:solidFill>
                  <a:srgbClr val="231F20"/>
                </a:solidFill>
                <a:latin typeface="Times New Roman" panose="02020603050405020304"/>
                <a:cs typeface="Times New Roman" panose="02020603050405020304"/>
              </a:rPr>
              <a:t>point</a:t>
            </a:r>
            <a:endParaRPr sz="1400" dirty="0">
              <a:latin typeface="Times New Roman" panose="02020603050405020304"/>
              <a:cs typeface="Times New Roman" panose="02020603050405020304"/>
            </a:endParaRPr>
          </a:p>
          <a:p>
            <a:pPr marL="12700" marR="267335" algn="just">
              <a:lnSpc>
                <a:spcPts val="2020"/>
              </a:lnSpc>
              <a:spcBef>
                <a:spcPts val="50"/>
              </a:spcBef>
            </a:pPr>
            <a:r>
              <a:rPr sz="1400" spc="-5" dirty="0">
                <a:solidFill>
                  <a:srgbClr val="231F20"/>
                </a:solidFill>
                <a:latin typeface="宋体" panose="02010600030101010101" pitchFamily="2" charset="-122"/>
                <a:cs typeface="宋体" panose="02010600030101010101" pitchFamily="2" charset="-122"/>
              </a:rPr>
              <a:t>ADD.D</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ADD.S</a:t>
            </a:r>
            <a:r>
              <a:rPr sz="1400" spc="-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ADD.PS  </a:t>
            </a:r>
            <a:r>
              <a:rPr sz="1400" spc="-5" dirty="0">
                <a:solidFill>
                  <a:srgbClr val="231F20"/>
                </a:solidFill>
                <a:latin typeface="宋体" panose="02010600030101010101" pitchFamily="2" charset="-122"/>
                <a:cs typeface="宋体" panose="02010600030101010101" pitchFamily="2" charset="-122"/>
              </a:rPr>
              <a:t>SUB.D</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SUB.S</a:t>
            </a:r>
            <a:r>
              <a:rPr sz="1400" spc="-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SUB.PS  </a:t>
            </a:r>
            <a:r>
              <a:rPr sz="1400" spc="-5" dirty="0">
                <a:solidFill>
                  <a:srgbClr val="231F20"/>
                </a:solidFill>
                <a:latin typeface="宋体" panose="02010600030101010101" pitchFamily="2" charset="-122"/>
                <a:cs typeface="宋体" panose="02010600030101010101" pitchFamily="2" charset="-122"/>
              </a:rPr>
              <a:t>MUL.D</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MUL.S</a:t>
            </a:r>
            <a:r>
              <a:rPr sz="1400" spc="-5" dirty="0">
                <a:solidFill>
                  <a:srgbClr val="231F20"/>
                </a:solidFill>
                <a:latin typeface="Times New Roman" panose="02020603050405020304"/>
                <a:cs typeface="Times New Roman" panose="02020603050405020304"/>
              </a:rPr>
              <a:t>,</a:t>
            </a:r>
            <a:r>
              <a:rPr sz="1400" spc="-2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MUL.PS</a:t>
            </a:r>
            <a:endParaRPr sz="1400" dirty="0">
              <a:latin typeface="宋体" panose="02010600030101010101" pitchFamily="2" charset="-122"/>
              <a:cs typeface="宋体" panose="02010600030101010101" pitchFamily="2" charset="-122"/>
            </a:endParaRPr>
          </a:p>
          <a:p>
            <a:pPr marL="12700" marR="5080">
              <a:lnSpc>
                <a:spcPts val="2020"/>
              </a:lnSpc>
              <a:spcBef>
                <a:spcPts val="20"/>
              </a:spcBef>
            </a:pPr>
            <a:r>
              <a:rPr sz="1400" dirty="0">
                <a:solidFill>
                  <a:srgbClr val="231F20"/>
                </a:solidFill>
                <a:latin typeface="宋体" panose="02010600030101010101" pitchFamily="2" charset="-122"/>
                <a:cs typeface="宋体" panose="02010600030101010101" pitchFamily="2" charset="-122"/>
              </a:rPr>
              <a:t>MADD.D</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MADD.S</a:t>
            </a:r>
            <a:r>
              <a:rPr sz="1400" spc="-5" dirty="0">
                <a:solidFill>
                  <a:srgbClr val="231F20"/>
                </a:solidFill>
                <a:latin typeface="Times New Roman" panose="02020603050405020304"/>
                <a:cs typeface="Times New Roman" panose="02020603050405020304"/>
              </a:rPr>
              <a:t>,</a:t>
            </a:r>
            <a:r>
              <a:rPr sz="1400" spc="-6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MADD.PS  DIV.D</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DIV.S</a:t>
            </a:r>
            <a:r>
              <a:rPr sz="1400" spc="-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DIV.PS  </a:t>
            </a:r>
            <a:r>
              <a:rPr sz="1400" spc="-5" dirty="0">
                <a:solidFill>
                  <a:srgbClr val="231F20"/>
                </a:solidFill>
                <a:latin typeface="宋体" panose="02010600030101010101" pitchFamily="2" charset="-122"/>
                <a:cs typeface="宋体" panose="02010600030101010101" pitchFamily="2" charset="-122"/>
              </a:rPr>
              <a:t>CVT._._</a:t>
            </a:r>
            <a:endParaRPr sz="1400" dirty="0">
              <a:latin typeface="宋体" panose="02010600030101010101" pitchFamily="2" charset="-122"/>
              <a:cs typeface="宋体" panose="02010600030101010101" pitchFamily="2" charset="-122"/>
            </a:endParaRPr>
          </a:p>
        </p:txBody>
      </p:sp>
      <p:sp>
        <p:nvSpPr>
          <p:cNvPr id="15" name="object 13"/>
          <p:cNvSpPr txBox="1"/>
          <p:nvPr/>
        </p:nvSpPr>
        <p:spPr>
          <a:xfrm>
            <a:off x="251520" y="5483154"/>
            <a:ext cx="118173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31F20"/>
                </a:solidFill>
                <a:latin typeface="宋体" panose="02010600030101010101" pitchFamily="2" charset="-122"/>
                <a:cs typeface="宋体" panose="02010600030101010101" pitchFamily="2" charset="-122"/>
              </a:rPr>
              <a:t>C.</a:t>
            </a:r>
            <a:r>
              <a:rPr sz="1400" u="sng" spc="-5" dirty="0">
                <a:solidFill>
                  <a:srgbClr val="231F20"/>
                </a:solidFill>
                <a:uFill>
                  <a:solidFill>
                    <a:srgbClr val="221E1F"/>
                  </a:solidFill>
                </a:uFill>
                <a:latin typeface="宋体" panose="02010600030101010101" pitchFamily="2" charset="-122"/>
                <a:cs typeface="宋体" panose="02010600030101010101" pitchFamily="2" charset="-122"/>
              </a:rPr>
              <a:t> </a:t>
            </a:r>
            <a:r>
              <a:rPr sz="1400" dirty="0">
                <a:solidFill>
                  <a:srgbClr val="231F20"/>
                </a:solidFill>
                <a:latin typeface="宋体" panose="02010600030101010101" pitchFamily="2" charset="-122"/>
                <a:cs typeface="宋体" panose="02010600030101010101" pitchFamily="2" charset="-122"/>
              </a:rPr>
              <a:t>.D</a:t>
            </a:r>
            <a:r>
              <a:rPr sz="140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C.</a:t>
            </a:r>
            <a:r>
              <a:rPr sz="1400" u="sng" spc="625" dirty="0">
                <a:solidFill>
                  <a:srgbClr val="231F20"/>
                </a:solidFill>
                <a:uFill>
                  <a:solidFill>
                    <a:srgbClr val="221E1F"/>
                  </a:solidFill>
                </a:uFill>
                <a:latin typeface="宋体" panose="02010600030101010101" pitchFamily="2" charset="-122"/>
                <a:cs typeface="宋体" panose="02010600030101010101" pitchFamily="2" charset="-122"/>
              </a:rPr>
              <a:t> </a:t>
            </a:r>
            <a:r>
              <a:rPr sz="1400" spc="-5" dirty="0">
                <a:solidFill>
                  <a:srgbClr val="231F20"/>
                </a:solidFill>
                <a:latin typeface="宋体" panose="02010600030101010101" pitchFamily="2" charset="-122"/>
                <a:cs typeface="宋体" panose="02010600030101010101" pitchFamily="2" charset="-122"/>
              </a:rPr>
              <a:t>.S</a:t>
            </a:r>
            <a:endParaRPr sz="1400">
              <a:latin typeface="宋体" panose="02010600030101010101" pitchFamily="2" charset="-122"/>
              <a:cs typeface="宋体" panose="02010600030101010101" pitchFamily="2" charset="-122"/>
            </a:endParaRPr>
          </a:p>
        </p:txBody>
      </p:sp>
      <p:sp>
        <p:nvSpPr>
          <p:cNvPr id="16" name="object 14"/>
          <p:cNvSpPr txBox="1"/>
          <p:nvPr/>
        </p:nvSpPr>
        <p:spPr>
          <a:xfrm>
            <a:off x="2494461" y="3470634"/>
            <a:ext cx="6352877" cy="2252345"/>
          </a:xfrm>
          <a:prstGeom prst="rect">
            <a:avLst/>
          </a:prstGeom>
        </p:spPr>
        <p:txBody>
          <a:bodyPr vert="horz" wrap="square" lIns="0" tIns="46355" rIns="0" bIns="0" rtlCol="0">
            <a:spAutoFit/>
          </a:bodyPr>
          <a:lstStyle/>
          <a:p>
            <a:pPr marL="13335">
              <a:lnSpc>
                <a:spcPct val="100000"/>
              </a:lnSpc>
              <a:spcBef>
                <a:spcPts val="365"/>
              </a:spcBef>
            </a:pPr>
            <a:r>
              <a:rPr sz="1400" i="1" dirty="0">
                <a:solidFill>
                  <a:srgbClr val="231F20"/>
                </a:solidFill>
                <a:latin typeface="Times New Roman" panose="02020603050405020304"/>
                <a:cs typeface="Times New Roman" panose="02020603050405020304"/>
              </a:rPr>
              <a:t>FP </a:t>
            </a:r>
            <a:r>
              <a:rPr sz="1400" i="1" spc="-5" dirty="0">
                <a:solidFill>
                  <a:srgbClr val="231F20"/>
                </a:solidFill>
                <a:latin typeface="Times New Roman" panose="02020603050405020304"/>
                <a:cs typeface="Times New Roman" panose="02020603050405020304"/>
              </a:rPr>
              <a:t>operations </a:t>
            </a:r>
            <a:r>
              <a:rPr sz="1400" i="1" dirty="0">
                <a:solidFill>
                  <a:srgbClr val="231F20"/>
                </a:solidFill>
                <a:latin typeface="Times New Roman" panose="02020603050405020304"/>
                <a:cs typeface="Times New Roman" panose="02020603050405020304"/>
              </a:rPr>
              <a:t>on </a:t>
            </a:r>
            <a:r>
              <a:rPr sz="1400" i="1" spc="-10" dirty="0">
                <a:solidFill>
                  <a:srgbClr val="231F20"/>
                </a:solidFill>
                <a:latin typeface="Times New Roman" panose="02020603050405020304"/>
                <a:cs typeface="Times New Roman" panose="02020603050405020304"/>
              </a:rPr>
              <a:t>DP </a:t>
            </a:r>
            <a:r>
              <a:rPr sz="1400" i="1" spc="-5" dirty="0">
                <a:solidFill>
                  <a:srgbClr val="231F20"/>
                </a:solidFill>
                <a:latin typeface="Times New Roman" panose="02020603050405020304"/>
                <a:cs typeface="Times New Roman" panose="02020603050405020304"/>
              </a:rPr>
              <a:t>and </a:t>
            </a:r>
            <a:r>
              <a:rPr sz="1400" i="1" spc="-10" dirty="0">
                <a:solidFill>
                  <a:srgbClr val="231F20"/>
                </a:solidFill>
                <a:latin typeface="Times New Roman" panose="02020603050405020304"/>
                <a:cs typeface="Times New Roman" panose="02020603050405020304"/>
              </a:rPr>
              <a:t>SP</a:t>
            </a:r>
            <a:r>
              <a:rPr sz="1400" i="1" spc="-20" dirty="0">
                <a:solidFill>
                  <a:srgbClr val="231F20"/>
                </a:solidFill>
                <a:latin typeface="Times New Roman" panose="02020603050405020304"/>
                <a:cs typeface="Times New Roman" panose="02020603050405020304"/>
              </a:rPr>
              <a:t> </a:t>
            </a:r>
            <a:r>
              <a:rPr sz="1400" i="1" spc="-10" dirty="0">
                <a:solidFill>
                  <a:srgbClr val="231F20"/>
                </a:solidFill>
                <a:latin typeface="Times New Roman" panose="02020603050405020304"/>
                <a:cs typeface="Times New Roman" panose="02020603050405020304"/>
              </a:rPr>
              <a:t>formats</a:t>
            </a:r>
            <a:endParaRPr sz="1400" dirty="0">
              <a:latin typeface="Times New Roman" panose="02020603050405020304"/>
              <a:cs typeface="Times New Roman" panose="02020603050405020304"/>
            </a:endParaRPr>
          </a:p>
          <a:p>
            <a:pPr marL="12700" marR="2218055">
              <a:lnSpc>
                <a:spcPts val="2020"/>
              </a:lnSpc>
              <a:spcBef>
                <a:spcPts val="50"/>
              </a:spcBef>
            </a:pPr>
            <a:r>
              <a:rPr sz="1400" dirty="0">
                <a:solidFill>
                  <a:srgbClr val="231F20"/>
                </a:solidFill>
                <a:latin typeface="Times New Roman" panose="02020603050405020304"/>
                <a:cs typeface="Times New Roman" panose="02020603050405020304"/>
              </a:rPr>
              <a:t>Add </a:t>
            </a:r>
            <a:r>
              <a:rPr sz="1400" spc="-60" dirty="0">
                <a:solidFill>
                  <a:srgbClr val="231F20"/>
                </a:solidFill>
                <a:latin typeface="Times New Roman" panose="02020603050405020304"/>
                <a:cs typeface="Times New Roman" panose="02020603050405020304"/>
              </a:rPr>
              <a:t>DP, </a:t>
            </a:r>
            <a:r>
              <a:rPr sz="1400" spc="-5" dirty="0">
                <a:solidFill>
                  <a:srgbClr val="231F20"/>
                </a:solidFill>
                <a:latin typeface="Times New Roman" panose="02020603050405020304"/>
                <a:cs typeface="Times New Roman" panose="02020603050405020304"/>
              </a:rPr>
              <a:t>SP numbers, and pairs </a:t>
            </a:r>
            <a:r>
              <a:rPr sz="1400" dirty="0">
                <a:solidFill>
                  <a:srgbClr val="231F20"/>
                </a:solidFill>
                <a:latin typeface="Times New Roman" panose="02020603050405020304"/>
                <a:cs typeface="Times New Roman" panose="02020603050405020304"/>
              </a:rPr>
              <a:t>of SP </a:t>
            </a:r>
            <a:r>
              <a:rPr sz="1400" spc="-5" dirty="0">
                <a:solidFill>
                  <a:srgbClr val="231F20"/>
                </a:solidFill>
                <a:latin typeface="Times New Roman" panose="02020603050405020304"/>
                <a:cs typeface="Times New Roman" panose="02020603050405020304"/>
              </a:rPr>
              <a:t>numbers  Subtract </a:t>
            </a:r>
            <a:r>
              <a:rPr sz="1400" spc="-50" dirty="0">
                <a:solidFill>
                  <a:srgbClr val="231F20"/>
                </a:solidFill>
                <a:latin typeface="Times New Roman" panose="02020603050405020304"/>
                <a:cs typeface="Times New Roman" panose="02020603050405020304"/>
              </a:rPr>
              <a:t>DP, </a:t>
            </a:r>
            <a:r>
              <a:rPr sz="140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numbers, and pairs of </a:t>
            </a:r>
            <a:r>
              <a:rPr sz="1400" dirty="0">
                <a:solidFill>
                  <a:srgbClr val="231F20"/>
                </a:solidFill>
                <a:latin typeface="Times New Roman" panose="02020603050405020304"/>
                <a:cs typeface="Times New Roman" panose="02020603050405020304"/>
              </a:rPr>
              <a:t>SP</a:t>
            </a:r>
            <a:r>
              <a:rPr sz="1400" spc="8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numbers</a:t>
            </a:r>
            <a:endParaRPr sz="1400" dirty="0">
              <a:latin typeface="Times New Roman" panose="02020603050405020304"/>
              <a:cs typeface="Times New Roman" panose="02020603050405020304"/>
            </a:endParaRPr>
          </a:p>
          <a:p>
            <a:pPr marL="12700">
              <a:lnSpc>
                <a:spcPct val="100000"/>
              </a:lnSpc>
              <a:spcBef>
                <a:spcPts val="215"/>
              </a:spcBef>
            </a:pPr>
            <a:r>
              <a:rPr sz="1400" spc="-5" dirty="0">
                <a:solidFill>
                  <a:srgbClr val="231F20"/>
                </a:solidFill>
                <a:latin typeface="Times New Roman" panose="02020603050405020304"/>
                <a:cs typeface="Times New Roman" panose="02020603050405020304"/>
              </a:rPr>
              <a:t>Multiply </a:t>
            </a:r>
            <a:r>
              <a:rPr sz="1400" spc="-55" dirty="0">
                <a:solidFill>
                  <a:srgbClr val="231F20"/>
                </a:solidFill>
                <a:latin typeface="Times New Roman" panose="02020603050405020304"/>
                <a:cs typeface="Times New Roman" panose="02020603050405020304"/>
              </a:rPr>
              <a:t>DP, </a:t>
            </a:r>
            <a:r>
              <a:rPr sz="1400" spc="-1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floating point, and pairs </a:t>
            </a:r>
            <a:r>
              <a:rPr sz="1400" dirty="0">
                <a:solidFill>
                  <a:srgbClr val="231F20"/>
                </a:solidFill>
                <a:latin typeface="Times New Roman" panose="02020603050405020304"/>
                <a:cs typeface="Times New Roman" panose="02020603050405020304"/>
              </a:rPr>
              <a:t>of SP</a:t>
            </a:r>
            <a:r>
              <a:rPr sz="1400" spc="7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numbers</a:t>
            </a:r>
            <a:endParaRPr sz="1400" dirty="0">
              <a:latin typeface="Times New Roman" panose="02020603050405020304"/>
              <a:cs typeface="Times New Roman" panose="02020603050405020304"/>
            </a:endParaRPr>
          </a:p>
          <a:p>
            <a:pPr marL="12700" marR="1871345">
              <a:lnSpc>
                <a:spcPct val="120000"/>
              </a:lnSpc>
              <a:spcBef>
                <a:spcPts val="20"/>
              </a:spcBef>
            </a:pPr>
            <a:r>
              <a:rPr sz="1400" spc="-5" dirty="0">
                <a:solidFill>
                  <a:srgbClr val="231F20"/>
                </a:solidFill>
                <a:latin typeface="Times New Roman" panose="02020603050405020304"/>
                <a:cs typeface="Times New Roman" panose="02020603050405020304"/>
              </a:rPr>
              <a:t>Multiply-add </a:t>
            </a:r>
            <a:r>
              <a:rPr sz="1400" spc="-55" dirty="0">
                <a:solidFill>
                  <a:srgbClr val="231F20"/>
                </a:solidFill>
                <a:latin typeface="Times New Roman" panose="02020603050405020304"/>
                <a:cs typeface="Times New Roman" panose="02020603050405020304"/>
              </a:rPr>
              <a:t>DP, </a:t>
            </a:r>
            <a:r>
              <a:rPr sz="140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numbers, </a:t>
            </a:r>
            <a:r>
              <a:rPr sz="1400" dirty="0">
                <a:solidFill>
                  <a:srgbClr val="231F20"/>
                </a:solidFill>
                <a:latin typeface="Times New Roman" panose="02020603050405020304"/>
                <a:cs typeface="Times New Roman" panose="02020603050405020304"/>
              </a:rPr>
              <a:t>and </a:t>
            </a:r>
            <a:r>
              <a:rPr sz="1400" spc="-5" dirty="0">
                <a:solidFill>
                  <a:srgbClr val="231F20"/>
                </a:solidFill>
                <a:latin typeface="Times New Roman" panose="02020603050405020304"/>
                <a:cs typeface="Times New Roman" panose="02020603050405020304"/>
              </a:rPr>
              <a:t>pairs of </a:t>
            </a:r>
            <a:r>
              <a:rPr sz="1400" spc="-1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numbers  Divide </a:t>
            </a:r>
            <a:r>
              <a:rPr sz="1400" spc="-60" dirty="0">
                <a:solidFill>
                  <a:srgbClr val="231F20"/>
                </a:solidFill>
                <a:latin typeface="Times New Roman" panose="02020603050405020304"/>
                <a:cs typeface="Times New Roman" panose="02020603050405020304"/>
              </a:rPr>
              <a:t>DP, </a:t>
            </a:r>
            <a:r>
              <a:rPr sz="1400" dirty="0">
                <a:solidFill>
                  <a:srgbClr val="231F20"/>
                </a:solidFill>
                <a:latin typeface="Times New Roman" panose="02020603050405020304"/>
                <a:cs typeface="Times New Roman" panose="02020603050405020304"/>
              </a:rPr>
              <a:t>SP </a:t>
            </a:r>
            <a:r>
              <a:rPr sz="1400" spc="-5" dirty="0">
                <a:solidFill>
                  <a:srgbClr val="231F20"/>
                </a:solidFill>
                <a:latin typeface="Times New Roman" panose="02020603050405020304"/>
                <a:cs typeface="Times New Roman" panose="02020603050405020304"/>
              </a:rPr>
              <a:t>floating point, </a:t>
            </a:r>
            <a:r>
              <a:rPr sz="1400" spc="-10" dirty="0">
                <a:solidFill>
                  <a:srgbClr val="231F20"/>
                </a:solidFill>
                <a:latin typeface="Times New Roman" panose="02020603050405020304"/>
                <a:cs typeface="Times New Roman" panose="02020603050405020304"/>
              </a:rPr>
              <a:t>and </a:t>
            </a:r>
            <a:r>
              <a:rPr sz="1400" spc="-5" dirty="0">
                <a:solidFill>
                  <a:srgbClr val="231F20"/>
                </a:solidFill>
                <a:latin typeface="Times New Roman" panose="02020603050405020304"/>
                <a:cs typeface="Times New Roman" panose="02020603050405020304"/>
              </a:rPr>
              <a:t>pairs of </a:t>
            </a:r>
            <a:r>
              <a:rPr sz="1400" dirty="0">
                <a:solidFill>
                  <a:srgbClr val="231F20"/>
                </a:solidFill>
                <a:latin typeface="Times New Roman" panose="02020603050405020304"/>
                <a:cs typeface="Times New Roman" panose="02020603050405020304"/>
              </a:rPr>
              <a:t>SP</a:t>
            </a:r>
            <a:r>
              <a:rPr sz="1400" spc="1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numbers</a:t>
            </a:r>
            <a:endParaRPr sz="1400" dirty="0">
              <a:latin typeface="Times New Roman" panose="02020603050405020304"/>
              <a:cs typeface="Times New Roman" panose="02020603050405020304"/>
            </a:endParaRPr>
          </a:p>
          <a:p>
            <a:pPr marL="12700">
              <a:lnSpc>
                <a:spcPts val="1625"/>
              </a:lnSpc>
              <a:spcBef>
                <a:spcPts val="340"/>
              </a:spcBef>
            </a:pPr>
            <a:r>
              <a:rPr sz="1400" dirty="0">
                <a:solidFill>
                  <a:srgbClr val="231F20"/>
                </a:solidFill>
                <a:latin typeface="Times New Roman" panose="02020603050405020304"/>
                <a:cs typeface="Times New Roman" panose="02020603050405020304"/>
              </a:rPr>
              <a:t>Convert</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instructions:</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宋体" panose="02010600030101010101" pitchFamily="2" charset="-122"/>
                <a:cs typeface="宋体" panose="02010600030101010101" pitchFamily="2" charset="-122"/>
              </a:rPr>
              <a:t>CVT.x.y</a:t>
            </a:r>
            <a:r>
              <a:rPr sz="1400" spc="-355" dirty="0">
                <a:solidFill>
                  <a:srgbClr val="231F20"/>
                </a:solidFill>
                <a:latin typeface="宋体" panose="02010600030101010101" pitchFamily="2" charset="-122"/>
                <a:cs typeface="宋体" panose="02010600030101010101" pitchFamily="2" charset="-122"/>
              </a:rPr>
              <a:t> </a:t>
            </a:r>
            <a:r>
              <a:rPr sz="1400" spc="-5" dirty="0">
                <a:solidFill>
                  <a:srgbClr val="231F20"/>
                </a:solidFill>
                <a:latin typeface="Times New Roman" panose="02020603050405020304"/>
                <a:cs typeface="Times New Roman" panose="02020603050405020304"/>
              </a:rPr>
              <a:t>converts</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from</a:t>
            </a:r>
            <a:r>
              <a:rPr sz="1400" spc="5"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type</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x</a:t>
            </a:r>
            <a:r>
              <a:rPr sz="1400" spc="-350" dirty="0">
                <a:solidFill>
                  <a:srgbClr val="231F20"/>
                </a:solidFill>
                <a:latin typeface="宋体" panose="02010600030101010101" pitchFamily="2" charset="-122"/>
                <a:cs typeface="宋体" panose="02010600030101010101" pitchFamily="2" charset="-122"/>
              </a:rPr>
              <a:t> </a:t>
            </a:r>
            <a:r>
              <a:rPr sz="1400" dirty="0">
                <a:solidFill>
                  <a:srgbClr val="231F20"/>
                </a:solidFill>
                <a:latin typeface="Times New Roman" panose="02020603050405020304"/>
                <a:cs typeface="Times New Roman" panose="02020603050405020304"/>
              </a:rPr>
              <a:t>to </a:t>
            </a:r>
            <a:r>
              <a:rPr sz="1400" spc="-10" dirty="0">
                <a:solidFill>
                  <a:srgbClr val="231F20"/>
                </a:solidFill>
                <a:latin typeface="Times New Roman" panose="02020603050405020304"/>
                <a:cs typeface="Times New Roman" panose="02020603050405020304"/>
              </a:rPr>
              <a:t>type</a:t>
            </a:r>
            <a:r>
              <a:rPr sz="1400" spc="25" dirty="0">
                <a:solidFill>
                  <a:srgbClr val="231F20"/>
                </a:solidFill>
                <a:latin typeface="Times New Roman" panose="02020603050405020304"/>
                <a:cs typeface="Times New Roman" panose="02020603050405020304"/>
              </a:rPr>
              <a:t> </a:t>
            </a:r>
            <a:r>
              <a:rPr sz="1400" spc="-45" dirty="0">
                <a:solidFill>
                  <a:srgbClr val="231F20"/>
                </a:solidFill>
                <a:latin typeface="宋体" panose="02010600030101010101" pitchFamily="2" charset="-122"/>
                <a:cs typeface="宋体" panose="02010600030101010101" pitchFamily="2" charset="-122"/>
              </a:rPr>
              <a:t>y</a:t>
            </a:r>
            <a:r>
              <a:rPr sz="1400" i="1" spc="-45" dirty="0">
                <a:solidFill>
                  <a:srgbClr val="231F20"/>
                </a:solidFill>
                <a:latin typeface="Times New Roman" panose="02020603050405020304"/>
                <a:cs typeface="Times New Roman" panose="02020603050405020304"/>
              </a:rPr>
              <a:t>,</a:t>
            </a:r>
            <a:r>
              <a:rPr sz="1400" i="1"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where</a:t>
            </a:r>
            <a:r>
              <a:rPr sz="1400" spc="-1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x</a:t>
            </a:r>
            <a:r>
              <a:rPr sz="1400" spc="-345" dirty="0">
                <a:solidFill>
                  <a:srgbClr val="231F20"/>
                </a:solidFill>
                <a:latin typeface="宋体" panose="02010600030101010101" pitchFamily="2" charset="-122"/>
                <a:cs typeface="宋体" panose="02010600030101010101" pitchFamily="2" charset="-122"/>
              </a:rPr>
              <a:t> </a:t>
            </a:r>
            <a:r>
              <a:rPr sz="1400" spc="-5" dirty="0">
                <a:solidFill>
                  <a:srgbClr val="231F20"/>
                </a:solidFill>
                <a:latin typeface="Times New Roman" panose="02020603050405020304"/>
                <a:cs typeface="Times New Roman" panose="02020603050405020304"/>
              </a:rPr>
              <a:t>and</a:t>
            </a:r>
            <a:r>
              <a:rPr sz="140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y</a:t>
            </a:r>
            <a:r>
              <a:rPr sz="1400" spc="-335" dirty="0">
                <a:solidFill>
                  <a:srgbClr val="231F20"/>
                </a:solidFill>
                <a:latin typeface="宋体" panose="02010600030101010101" pitchFamily="2" charset="-122"/>
                <a:cs typeface="宋体" panose="02010600030101010101" pitchFamily="2" charset="-122"/>
              </a:rPr>
              <a:t> </a:t>
            </a:r>
            <a:r>
              <a:rPr sz="1400" spc="-5" dirty="0">
                <a:solidFill>
                  <a:srgbClr val="231F20"/>
                </a:solidFill>
                <a:latin typeface="Times New Roman" panose="02020603050405020304"/>
                <a:cs typeface="Times New Roman" panose="02020603050405020304"/>
              </a:rPr>
              <a:t>are</a:t>
            </a:r>
            <a:r>
              <a:rPr sz="1400" spc="-1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L</a:t>
            </a:r>
            <a:endParaRPr sz="1400" dirty="0">
              <a:latin typeface="宋体" panose="02010600030101010101" pitchFamily="2" charset="-122"/>
              <a:cs typeface="宋体" panose="02010600030101010101" pitchFamily="2" charset="-122"/>
            </a:endParaRPr>
          </a:p>
          <a:p>
            <a:pPr marL="12700">
              <a:lnSpc>
                <a:spcPts val="1625"/>
              </a:lnSpc>
            </a:pPr>
            <a:r>
              <a:rPr sz="1400" spc="-5" dirty="0">
                <a:solidFill>
                  <a:srgbClr val="231F20"/>
                </a:solidFill>
                <a:latin typeface="Times New Roman" panose="02020603050405020304"/>
                <a:cs typeface="Times New Roman" panose="02020603050405020304"/>
              </a:rPr>
              <a:t>(64-bit</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integer), </a:t>
            </a:r>
            <a:r>
              <a:rPr sz="1400" dirty="0">
                <a:solidFill>
                  <a:srgbClr val="231F20"/>
                </a:solidFill>
                <a:latin typeface="宋体" panose="02010600030101010101" pitchFamily="2" charset="-122"/>
                <a:cs typeface="宋体" panose="02010600030101010101" pitchFamily="2" charset="-122"/>
              </a:rPr>
              <a:t>W</a:t>
            </a:r>
            <a:r>
              <a:rPr sz="1400" spc="-330" dirty="0">
                <a:solidFill>
                  <a:srgbClr val="231F20"/>
                </a:solidFill>
                <a:latin typeface="宋体" panose="02010600030101010101" pitchFamily="2" charset="-122"/>
                <a:cs typeface="宋体" panose="02010600030101010101" pitchFamily="2" charset="-122"/>
              </a:rPr>
              <a:t> </a:t>
            </a:r>
            <a:r>
              <a:rPr sz="1400" spc="-5" dirty="0">
                <a:solidFill>
                  <a:srgbClr val="231F20"/>
                </a:solidFill>
                <a:latin typeface="Times New Roman" panose="02020603050405020304"/>
                <a:cs typeface="Times New Roman" panose="02020603050405020304"/>
              </a:rPr>
              <a:t>(32-bit</a:t>
            </a:r>
            <a:r>
              <a:rPr sz="1400" spc="1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integer),</a:t>
            </a:r>
            <a:r>
              <a:rPr sz="1400" spc="-30"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D</a:t>
            </a:r>
            <a:r>
              <a:rPr sz="1400" spc="-350" dirty="0">
                <a:solidFill>
                  <a:srgbClr val="231F20"/>
                </a:solidFill>
                <a:latin typeface="宋体" panose="02010600030101010101" pitchFamily="2" charset="-122"/>
                <a:cs typeface="宋体" panose="02010600030101010101" pitchFamily="2" charset="-122"/>
              </a:rPr>
              <a:t> </a:t>
            </a:r>
            <a:r>
              <a:rPr sz="1400" dirty="0">
                <a:solidFill>
                  <a:srgbClr val="231F20"/>
                </a:solidFill>
                <a:latin typeface="Times New Roman" panose="02020603050405020304"/>
                <a:cs typeface="Times New Roman" panose="02020603050405020304"/>
              </a:rPr>
              <a:t>(DP),</a:t>
            </a:r>
            <a:r>
              <a:rPr sz="1400" spc="-10" dirty="0">
                <a:solidFill>
                  <a:srgbClr val="231F20"/>
                </a:solidFill>
                <a:latin typeface="Times New Roman" panose="02020603050405020304"/>
                <a:cs typeface="Times New Roman" panose="02020603050405020304"/>
              </a:rPr>
              <a:t> </a:t>
            </a:r>
            <a:r>
              <a:rPr sz="1400" dirty="0">
                <a:solidFill>
                  <a:srgbClr val="231F20"/>
                </a:solidFill>
                <a:latin typeface="Times New Roman" panose="02020603050405020304"/>
                <a:cs typeface="Times New Roman" panose="02020603050405020304"/>
              </a:rPr>
              <a:t>or</a:t>
            </a:r>
            <a:r>
              <a:rPr sz="1400" spc="5" dirty="0">
                <a:solidFill>
                  <a:srgbClr val="231F20"/>
                </a:solidFill>
                <a:latin typeface="Times New Roman" panose="02020603050405020304"/>
                <a:cs typeface="Times New Roman" panose="02020603050405020304"/>
              </a:rPr>
              <a:t> </a:t>
            </a:r>
            <a:r>
              <a:rPr sz="1400" dirty="0">
                <a:solidFill>
                  <a:srgbClr val="231F20"/>
                </a:solidFill>
                <a:latin typeface="宋体" panose="02010600030101010101" pitchFamily="2" charset="-122"/>
                <a:cs typeface="宋体" panose="02010600030101010101" pitchFamily="2" charset="-122"/>
              </a:rPr>
              <a:t>S</a:t>
            </a:r>
            <a:r>
              <a:rPr sz="1400" spc="-350" dirty="0">
                <a:solidFill>
                  <a:srgbClr val="231F20"/>
                </a:solidFill>
                <a:latin typeface="宋体" panose="02010600030101010101" pitchFamily="2" charset="-122"/>
                <a:cs typeface="宋体" panose="02010600030101010101" pitchFamily="2" charset="-122"/>
              </a:rPr>
              <a:t> </a:t>
            </a:r>
            <a:r>
              <a:rPr sz="1400" spc="-5" dirty="0">
                <a:solidFill>
                  <a:srgbClr val="231F20"/>
                </a:solidFill>
                <a:latin typeface="Times New Roman" panose="02020603050405020304"/>
                <a:cs typeface="Times New Roman" panose="02020603050405020304"/>
              </a:rPr>
              <a:t>(SP). </a:t>
            </a:r>
            <a:r>
              <a:rPr sz="1400" dirty="0">
                <a:solidFill>
                  <a:srgbClr val="231F20"/>
                </a:solidFill>
                <a:latin typeface="Times New Roman" panose="02020603050405020304"/>
                <a:cs typeface="Times New Roman" panose="02020603050405020304"/>
              </a:rPr>
              <a:t>Both</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operands</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are</a:t>
            </a:r>
            <a:r>
              <a:rPr sz="1400" spc="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FPRs.</a:t>
            </a:r>
            <a:endParaRPr sz="1400" dirty="0">
              <a:latin typeface="Times New Roman" panose="02020603050405020304"/>
              <a:cs typeface="Times New Roman" panose="02020603050405020304"/>
            </a:endParaRPr>
          </a:p>
          <a:p>
            <a:pPr marL="12700">
              <a:lnSpc>
                <a:spcPct val="100000"/>
              </a:lnSpc>
              <a:spcBef>
                <a:spcPts val="265"/>
              </a:spcBef>
            </a:pPr>
            <a:r>
              <a:rPr sz="1400" spc="-5" dirty="0">
                <a:solidFill>
                  <a:srgbClr val="231F20"/>
                </a:solidFill>
                <a:latin typeface="Times New Roman" panose="02020603050405020304"/>
                <a:cs typeface="Times New Roman" panose="02020603050405020304"/>
              </a:rPr>
              <a:t>DP </a:t>
            </a:r>
            <a:r>
              <a:rPr sz="1400" dirty="0">
                <a:solidFill>
                  <a:srgbClr val="231F20"/>
                </a:solidFill>
                <a:latin typeface="Times New Roman" panose="02020603050405020304"/>
                <a:cs typeface="Times New Roman" panose="02020603050405020304"/>
              </a:rPr>
              <a:t>and SP </a:t>
            </a:r>
            <a:r>
              <a:rPr sz="1400" spc="-5" dirty="0">
                <a:solidFill>
                  <a:srgbClr val="231F20"/>
                </a:solidFill>
                <a:latin typeface="Times New Roman" panose="02020603050405020304"/>
                <a:cs typeface="Times New Roman" panose="02020603050405020304"/>
              </a:rPr>
              <a:t>compares: </a:t>
            </a:r>
            <a:r>
              <a:rPr sz="1400" dirty="0">
                <a:solidFill>
                  <a:srgbClr val="231F20"/>
                </a:solidFill>
                <a:latin typeface="Times New Roman" panose="02020603050405020304"/>
                <a:cs typeface="Times New Roman" panose="02020603050405020304"/>
              </a:rPr>
              <a:t>“__” = </a:t>
            </a:r>
            <a:r>
              <a:rPr sz="1400" spc="-15" dirty="0">
                <a:solidFill>
                  <a:srgbClr val="231F20"/>
                </a:solidFill>
                <a:latin typeface="宋体" panose="02010600030101010101" pitchFamily="2" charset="-122"/>
                <a:cs typeface="宋体" panose="02010600030101010101" pitchFamily="2" charset="-122"/>
              </a:rPr>
              <a:t>LT</a:t>
            </a:r>
            <a:r>
              <a:rPr sz="1400" spc="-15" dirty="0">
                <a:solidFill>
                  <a:srgbClr val="231F20"/>
                </a:solidFill>
                <a:latin typeface="Times New Roman" panose="02020603050405020304"/>
                <a:cs typeface="Times New Roman" panose="02020603050405020304"/>
              </a:rPr>
              <a:t>,</a:t>
            </a:r>
            <a:r>
              <a:rPr sz="1400" spc="-15" dirty="0">
                <a:solidFill>
                  <a:srgbClr val="231F20"/>
                </a:solidFill>
                <a:latin typeface="宋体" panose="02010600030101010101" pitchFamily="2" charset="-122"/>
                <a:cs typeface="宋体" panose="02010600030101010101" pitchFamily="2" charset="-122"/>
              </a:rPr>
              <a:t>GT</a:t>
            </a:r>
            <a:r>
              <a:rPr sz="1400" spc="-15" dirty="0">
                <a:solidFill>
                  <a:srgbClr val="231F20"/>
                </a:solidFill>
                <a:latin typeface="Times New Roman" panose="02020603050405020304"/>
                <a:cs typeface="Times New Roman" panose="02020603050405020304"/>
              </a:rPr>
              <a:t>,</a:t>
            </a:r>
            <a:r>
              <a:rPr sz="1400" spc="-15" dirty="0">
                <a:solidFill>
                  <a:srgbClr val="231F20"/>
                </a:solidFill>
                <a:latin typeface="宋体" panose="02010600030101010101" pitchFamily="2" charset="-122"/>
                <a:cs typeface="宋体" panose="02010600030101010101" pitchFamily="2" charset="-122"/>
              </a:rPr>
              <a:t>LE</a:t>
            </a:r>
            <a:r>
              <a:rPr sz="1400" spc="-15" dirty="0">
                <a:solidFill>
                  <a:srgbClr val="231F20"/>
                </a:solidFill>
                <a:latin typeface="Times New Roman" panose="02020603050405020304"/>
                <a:cs typeface="Times New Roman" panose="02020603050405020304"/>
              </a:rPr>
              <a:t>,</a:t>
            </a:r>
            <a:r>
              <a:rPr sz="1400" spc="-15" dirty="0">
                <a:solidFill>
                  <a:srgbClr val="231F20"/>
                </a:solidFill>
                <a:latin typeface="宋体" panose="02010600030101010101" pitchFamily="2" charset="-122"/>
                <a:cs typeface="宋体" panose="02010600030101010101" pitchFamily="2" charset="-122"/>
              </a:rPr>
              <a:t>GE</a:t>
            </a:r>
            <a:r>
              <a:rPr sz="1400" spc="-15" dirty="0">
                <a:solidFill>
                  <a:srgbClr val="231F20"/>
                </a:solidFill>
                <a:latin typeface="Times New Roman" panose="02020603050405020304"/>
                <a:cs typeface="Times New Roman" panose="02020603050405020304"/>
              </a:rPr>
              <a:t>,</a:t>
            </a:r>
            <a:r>
              <a:rPr sz="1400" spc="-15" dirty="0">
                <a:solidFill>
                  <a:srgbClr val="231F20"/>
                </a:solidFill>
                <a:latin typeface="宋体" panose="02010600030101010101" pitchFamily="2" charset="-122"/>
                <a:cs typeface="宋体" panose="02010600030101010101" pitchFamily="2" charset="-122"/>
              </a:rPr>
              <a:t>EQ</a:t>
            </a:r>
            <a:r>
              <a:rPr sz="1400" spc="-15" dirty="0">
                <a:solidFill>
                  <a:srgbClr val="231F20"/>
                </a:solidFill>
                <a:latin typeface="Times New Roman" panose="02020603050405020304"/>
                <a:cs typeface="Times New Roman" panose="02020603050405020304"/>
              </a:rPr>
              <a:t>,</a:t>
            </a:r>
            <a:r>
              <a:rPr sz="1400" spc="-15" dirty="0">
                <a:solidFill>
                  <a:srgbClr val="231F20"/>
                </a:solidFill>
                <a:latin typeface="宋体" panose="02010600030101010101" pitchFamily="2" charset="-122"/>
                <a:cs typeface="宋体" panose="02010600030101010101" pitchFamily="2" charset="-122"/>
              </a:rPr>
              <a:t>NE</a:t>
            </a:r>
            <a:r>
              <a:rPr sz="1400" spc="-15"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sets </a:t>
            </a:r>
            <a:r>
              <a:rPr sz="1400" dirty="0">
                <a:solidFill>
                  <a:srgbClr val="231F20"/>
                </a:solidFill>
                <a:latin typeface="Times New Roman" panose="02020603050405020304"/>
                <a:cs typeface="Times New Roman" panose="02020603050405020304"/>
              </a:rPr>
              <a:t>bit in FP </a:t>
            </a:r>
            <a:r>
              <a:rPr sz="1400" spc="-5" dirty="0">
                <a:solidFill>
                  <a:srgbClr val="231F20"/>
                </a:solidFill>
                <a:latin typeface="Times New Roman" panose="02020603050405020304"/>
                <a:cs typeface="Times New Roman" panose="02020603050405020304"/>
              </a:rPr>
              <a:t>status</a:t>
            </a:r>
            <a:r>
              <a:rPr sz="1400" dirty="0">
                <a:solidFill>
                  <a:srgbClr val="231F20"/>
                </a:solidFill>
                <a:latin typeface="Times New Roman" panose="02020603050405020304"/>
                <a:cs typeface="Times New Roman" panose="02020603050405020304"/>
              </a:rPr>
              <a:t> </a:t>
            </a:r>
            <a:r>
              <a:rPr sz="1400" spc="-5" dirty="0">
                <a:solidFill>
                  <a:srgbClr val="231F20"/>
                </a:solidFill>
                <a:latin typeface="Times New Roman" panose="02020603050405020304"/>
                <a:cs typeface="Times New Roman" panose="02020603050405020304"/>
              </a:rPr>
              <a:t>register</a:t>
            </a:r>
            <a:endParaRPr sz="1400" dirty="0">
              <a:latin typeface="Times New Roman" panose="02020603050405020304"/>
              <a:cs typeface="Times New Roman" panose="02020603050405020304"/>
            </a:endParaRPr>
          </a:p>
        </p:txBody>
      </p:sp>
      <p:sp>
        <p:nvSpPr>
          <p:cNvPr id="17" name="object 15"/>
          <p:cNvSpPr/>
          <p:nvPr/>
        </p:nvSpPr>
        <p:spPr>
          <a:xfrm>
            <a:off x="280262" y="5801282"/>
            <a:ext cx="8554720" cy="0"/>
          </a:xfrm>
          <a:custGeom>
            <a:avLst/>
            <a:gdLst/>
            <a:ahLst/>
            <a:cxnLst/>
            <a:rect l="l" t="t" r="r" b="b"/>
            <a:pathLst>
              <a:path w="8554720">
                <a:moveTo>
                  <a:pt x="0" y="0"/>
                </a:moveTo>
                <a:lnTo>
                  <a:pt x="8554212" y="0"/>
                </a:lnTo>
              </a:path>
            </a:pathLst>
          </a:custGeom>
          <a:ln w="30886">
            <a:solidFill>
              <a:srgbClr val="231F20"/>
            </a:solidFill>
          </a:ln>
        </p:spPr>
        <p:txBody>
          <a:bodyPr wrap="square" lIns="0" tIns="0" rIns="0" bIns="0" rtlCol="0"/>
          <a:lstStyle/>
          <a:p/>
        </p:txBody>
      </p:sp>
      <p:sp>
        <p:nvSpPr>
          <p:cNvPr id="18" name="object 16"/>
          <p:cNvSpPr/>
          <p:nvPr/>
        </p:nvSpPr>
        <p:spPr>
          <a:xfrm>
            <a:off x="266585" y="764704"/>
            <a:ext cx="8568055" cy="0"/>
          </a:xfrm>
          <a:custGeom>
            <a:avLst/>
            <a:gdLst/>
            <a:ahLst/>
            <a:cxnLst/>
            <a:rect l="l" t="t" r="r" b="b"/>
            <a:pathLst>
              <a:path w="8568055">
                <a:moveTo>
                  <a:pt x="0" y="0"/>
                </a:moveTo>
                <a:lnTo>
                  <a:pt x="8567559" y="0"/>
                </a:lnTo>
              </a:path>
            </a:pathLst>
          </a:custGeom>
          <a:ln w="30887">
            <a:solidFill>
              <a:srgbClr val="231F20"/>
            </a:solidFill>
          </a:ln>
        </p:spPr>
        <p:txBody>
          <a:bodyPr wrap="square" lIns="0" tIns="0" rIns="0" bIns="0" rtlCol="0"/>
          <a:lstStyle/>
          <a:p/>
        </p:txBody>
      </p:sp>
      <p:sp>
        <p:nvSpPr>
          <p:cNvPr id="21" name="object 19"/>
          <p:cNvSpPr/>
          <p:nvPr/>
        </p:nvSpPr>
        <p:spPr>
          <a:xfrm>
            <a:off x="266585" y="1141955"/>
            <a:ext cx="8568055" cy="0"/>
          </a:xfrm>
          <a:custGeom>
            <a:avLst/>
            <a:gdLst/>
            <a:ahLst/>
            <a:cxnLst/>
            <a:rect l="l" t="t" r="r" b="b"/>
            <a:pathLst>
              <a:path w="8568055">
                <a:moveTo>
                  <a:pt x="0" y="0"/>
                </a:moveTo>
                <a:lnTo>
                  <a:pt x="8567559" y="0"/>
                </a:lnTo>
              </a:path>
            </a:pathLst>
          </a:custGeom>
          <a:ln w="9499">
            <a:solidFill>
              <a:srgbClr val="231F20"/>
            </a:solidFill>
          </a:ln>
        </p:spPr>
        <p:txBody>
          <a:bodyPr wrap="square" lIns="0" tIns="0" rIns="0" bIns="0" rtlCol="0"/>
          <a:lstStyle/>
          <a:p/>
        </p:txBody>
      </p:sp>
      <p:sp>
        <p:nvSpPr>
          <p:cNvPr id="22" name="object 20"/>
          <p:cNvSpPr/>
          <p:nvPr/>
        </p:nvSpPr>
        <p:spPr>
          <a:xfrm>
            <a:off x="266585" y="3495451"/>
            <a:ext cx="8568055" cy="0"/>
          </a:xfrm>
          <a:custGeom>
            <a:avLst/>
            <a:gdLst/>
            <a:ahLst/>
            <a:cxnLst/>
            <a:rect l="l" t="t" r="r" b="b"/>
            <a:pathLst>
              <a:path w="8568055">
                <a:moveTo>
                  <a:pt x="0" y="0"/>
                </a:moveTo>
                <a:lnTo>
                  <a:pt x="8567559" y="0"/>
                </a:lnTo>
              </a:path>
            </a:pathLst>
          </a:custGeom>
          <a:ln w="9511">
            <a:solidFill>
              <a:srgbClr val="231F20"/>
            </a:solidFill>
          </a:ln>
        </p:spPr>
        <p:txBody>
          <a:bodyPr wrap="square" lIns="0" tIns="0" rIns="0" bIns="0" rtlCol="0"/>
          <a:lstStyle/>
          <a:p/>
        </p:txBody>
      </p:sp>
      <p:sp>
        <p:nvSpPr>
          <p:cNvPr id="23" name="标题 1"/>
          <p:cNvSpPr>
            <a:spLocks noGrp="1"/>
          </p:cNvSpPr>
          <p:nvPr>
            <p:ph type="title"/>
          </p:nvPr>
        </p:nvSpPr>
        <p:spPr>
          <a:xfrm>
            <a:off x="861440" y="122340"/>
            <a:ext cx="7162800" cy="563563"/>
          </a:xfrm>
        </p:spPr>
        <p:txBody>
          <a:bodyPr/>
          <a:lstStyle/>
          <a:p>
            <a:r>
              <a:rPr lang="en-US" altLang="zh-CN" sz="2400" dirty="0" smtClean="0"/>
              <a:t>Figure 1.5 Subset of the instructions in MIPS64</a:t>
            </a:r>
            <a:endParaRPr lang="zh-CN" altLang="en-US" sz="24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Figure 1.6 MIPS 64 instruction set architecture formats</a:t>
            </a:r>
            <a:endParaRPr lang="zh-CN" altLang="en-US" sz="2000" dirty="0"/>
          </a:p>
        </p:txBody>
      </p:sp>
      <p:sp>
        <p:nvSpPr>
          <p:cNvPr id="30" name="object 4"/>
          <p:cNvSpPr txBox="1"/>
          <p:nvPr/>
        </p:nvSpPr>
        <p:spPr>
          <a:xfrm>
            <a:off x="1461387" y="1761269"/>
            <a:ext cx="20193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31</a:t>
            </a:r>
            <a:endParaRPr sz="1250" dirty="0">
              <a:solidFill>
                <a:schemeClr val="tx1"/>
              </a:solidFill>
              <a:latin typeface="Arial" panose="020B0604020202020204"/>
              <a:cs typeface="Arial" panose="020B0604020202020204"/>
            </a:endParaRPr>
          </a:p>
        </p:txBody>
      </p:sp>
      <p:sp>
        <p:nvSpPr>
          <p:cNvPr id="31" name="object 5"/>
          <p:cNvSpPr txBox="1"/>
          <p:nvPr/>
        </p:nvSpPr>
        <p:spPr>
          <a:xfrm>
            <a:off x="7478382" y="1761269"/>
            <a:ext cx="113664"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0</a:t>
            </a:r>
            <a:endParaRPr sz="1250">
              <a:solidFill>
                <a:schemeClr val="tx1"/>
              </a:solidFill>
              <a:latin typeface="Arial" panose="020B0604020202020204"/>
              <a:cs typeface="Arial" panose="020B0604020202020204"/>
            </a:endParaRPr>
          </a:p>
        </p:txBody>
      </p:sp>
      <p:sp>
        <p:nvSpPr>
          <p:cNvPr id="32" name="object 6"/>
          <p:cNvSpPr txBox="1"/>
          <p:nvPr/>
        </p:nvSpPr>
        <p:spPr>
          <a:xfrm>
            <a:off x="2289982" y="1761269"/>
            <a:ext cx="441959"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26</a:t>
            </a:r>
            <a:r>
              <a:rPr sz="1250" spc="7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25</a:t>
            </a:r>
            <a:endParaRPr sz="1250">
              <a:solidFill>
                <a:schemeClr val="tx1"/>
              </a:solidFill>
              <a:latin typeface="Arial" panose="020B0604020202020204"/>
              <a:cs typeface="Arial" panose="020B0604020202020204"/>
            </a:endParaRPr>
          </a:p>
        </p:txBody>
      </p:sp>
      <p:sp>
        <p:nvSpPr>
          <p:cNvPr id="33" name="object 7"/>
          <p:cNvSpPr txBox="1"/>
          <p:nvPr/>
        </p:nvSpPr>
        <p:spPr>
          <a:xfrm>
            <a:off x="3318795" y="1761269"/>
            <a:ext cx="43815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21</a:t>
            </a:r>
            <a:r>
              <a:rPr sz="1250" spc="5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20</a:t>
            </a:r>
            <a:endParaRPr sz="1250">
              <a:solidFill>
                <a:schemeClr val="tx1"/>
              </a:solidFill>
              <a:latin typeface="Arial" panose="020B0604020202020204"/>
              <a:cs typeface="Arial" panose="020B0604020202020204"/>
            </a:endParaRPr>
          </a:p>
        </p:txBody>
      </p:sp>
      <p:sp>
        <p:nvSpPr>
          <p:cNvPr id="34" name="object 8"/>
          <p:cNvSpPr txBox="1"/>
          <p:nvPr/>
        </p:nvSpPr>
        <p:spPr>
          <a:xfrm>
            <a:off x="4321313" y="1761269"/>
            <a:ext cx="438784"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16</a:t>
            </a:r>
            <a:r>
              <a:rPr sz="1250" spc="5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15</a:t>
            </a:r>
            <a:endParaRPr sz="1250">
              <a:solidFill>
                <a:schemeClr val="tx1"/>
              </a:solidFill>
              <a:latin typeface="Arial" panose="020B0604020202020204"/>
              <a:cs typeface="Arial" panose="020B0604020202020204"/>
            </a:endParaRPr>
          </a:p>
        </p:txBody>
      </p:sp>
      <p:sp>
        <p:nvSpPr>
          <p:cNvPr id="35" name="object 9"/>
          <p:cNvSpPr txBox="1"/>
          <p:nvPr/>
        </p:nvSpPr>
        <p:spPr>
          <a:xfrm>
            <a:off x="5362006" y="1761269"/>
            <a:ext cx="422909"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11</a:t>
            </a:r>
            <a:r>
              <a:rPr sz="1250" spc="-6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10</a:t>
            </a:r>
            <a:endParaRPr sz="1250">
              <a:solidFill>
                <a:schemeClr val="tx1"/>
              </a:solidFill>
              <a:latin typeface="Arial" panose="020B0604020202020204"/>
              <a:cs typeface="Arial" panose="020B0604020202020204"/>
            </a:endParaRPr>
          </a:p>
        </p:txBody>
      </p:sp>
      <p:sp>
        <p:nvSpPr>
          <p:cNvPr id="36" name="object 10"/>
          <p:cNvSpPr txBox="1"/>
          <p:nvPr/>
        </p:nvSpPr>
        <p:spPr>
          <a:xfrm>
            <a:off x="6455763" y="1761269"/>
            <a:ext cx="26543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6</a:t>
            </a:r>
            <a:r>
              <a:rPr sz="1250" spc="7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5</a:t>
            </a:r>
            <a:endParaRPr sz="1250">
              <a:solidFill>
                <a:schemeClr val="tx1"/>
              </a:solidFill>
              <a:latin typeface="Arial" panose="020B0604020202020204"/>
              <a:cs typeface="Arial" panose="020B0604020202020204"/>
            </a:endParaRPr>
          </a:p>
        </p:txBody>
      </p:sp>
      <p:sp>
        <p:nvSpPr>
          <p:cNvPr id="37" name="object 11"/>
          <p:cNvSpPr txBox="1"/>
          <p:nvPr/>
        </p:nvSpPr>
        <p:spPr>
          <a:xfrm>
            <a:off x="7484718" y="5110098"/>
            <a:ext cx="113664"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0</a:t>
            </a:r>
            <a:endParaRPr sz="1250">
              <a:solidFill>
                <a:schemeClr val="tx1"/>
              </a:solidFill>
              <a:latin typeface="Arial" panose="020B0604020202020204"/>
              <a:cs typeface="Arial" panose="020B0604020202020204"/>
            </a:endParaRPr>
          </a:p>
        </p:txBody>
      </p:sp>
      <p:sp>
        <p:nvSpPr>
          <p:cNvPr id="38" name="object 12"/>
          <p:cNvSpPr txBox="1"/>
          <p:nvPr/>
        </p:nvSpPr>
        <p:spPr>
          <a:xfrm>
            <a:off x="2296318" y="5110098"/>
            <a:ext cx="441959"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26</a:t>
            </a:r>
            <a:r>
              <a:rPr sz="1250" spc="7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25</a:t>
            </a:r>
            <a:endParaRPr sz="1250">
              <a:solidFill>
                <a:schemeClr val="tx1"/>
              </a:solidFill>
              <a:latin typeface="Arial" panose="020B0604020202020204"/>
              <a:cs typeface="Arial" panose="020B0604020202020204"/>
            </a:endParaRPr>
          </a:p>
        </p:txBody>
      </p:sp>
      <p:sp>
        <p:nvSpPr>
          <p:cNvPr id="39" name="object 13"/>
          <p:cNvSpPr txBox="1"/>
          <p:nvPr/>
        </p:nvSpPr>
        <p:spPr>
          <a:xfrm>
            <a:off x="3325131" y="5110098"/>
            <a:ext cx="43815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21</a:t>
            </a:r>
            <a:r>
              <a:rPr sz="1250" spc="5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20</a:t>
            </a:r>
            <a:endParaRPr sz="1250">
              <a:solidFill>
                <a:schemeClr val="tx1"/>
              </a:solidFill>
              <a:latin typeface="Arial" panose="020B0604020202020204"/>
              <a:cs typeface="Arial" panose="020B0604020202020204"/>
            </a:endParaRPr>
          </a:p>
        </p:txBody>
      </p:sp>
      <p:sp>
        <p:nvSpPr>
          <p:cNvPr id="40" name="object 14"/>
          <p:cNvSpPr txBox="1"/>
          <p:nvPr/>
        </p:nvSpPr>
        <p:spPr>
          <a:xfrm>
            <a:off x="4327649" y="5110098"/>
            <a:ext cx="438784"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16</a:t>
            </a:r>
            <a:r>
              <a:rPr sz="1250" spc="5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15</a:t>
            </a:r>
            <a:endParaRPr sz="1250">
              <a:solidFill>
                <a:schemeClr val="tx1"/>
              </a:solidFill>
              <a:latin typeface="Arial" panose="020B0604020202020204"/>
              <a:cs typeface="Arial" panose="020B0604020202020204"/>
            </a:endParaRPr>
          </a:p>
        </p:txBody>
      </p:sp>
      <p:sp>
        <p:nvSpPr>
          <p:cNvPr id="41" name="object 15"/>
          <p:cNvSpPr txBox="1"/>
          <p:nvPr/>
        </p:nvSpPr>
        <p:spPr>
          <a:xfrm>
            <a:off x="5368342" y="5110098"/>
            <a:ext cx="422909"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11</a:t>
            </a:r>
            <a:r>
              <a:rPr sz="1250" spc="-6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10</a:t>
            </a:r>
            <a:endParaRPr sz="1250">
              <a:solidFill>
                <a:schemeClr val="tx1"/>
              </a:solidFill>
              <a:latin typeface="Arial" panose="020B0604020202020204"/>
              <a:cs typeface="Arial" panose="020B0604020202020204"/>
            </a:endParaRPr>
          </a:p>
        </p:txBody>
      </p:sp>
      <p:sp>
        <p:nvSpPr>
          <p:cNvPr id="42" name="object 16"/>
          <p:cNvSpPr txBox="1"/>
          <p:nvPr/>
        </p:nvSpPr>
        <p:spPr>
          <a:xfrm>
            <a:off x="6462099" y="5110098"/>
            <a:ext cx="26543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6</a:t>
            </a:r>
            <a:r>
              <a:rPr sz="1250" spc="7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5</a:t>
            </a:r>
            <a:endParaRPr sz="1250">
              <a:solidFill>
                <a:schemeClr val="tx1"/>
              </a:solidFill>
              <a:latin typeface="Arial" panose="020B0604020202020204"/>
              <a:cs typeface="Arial" panose="020B0604020202020204"/>
            </a:endParaRPr>
          </a:p>
        </p:txBody>
      </p:sp>
      <p:sp>
        <p:nvSpPr>
          <p:cNvPr id="43" name="object 17"/>
          <p:cNvSpPr txBox="1"/>
          <p:nvPr/>
        </p:nvSpPr>
        <p:spPr>
          <a:xfrm>
            <a:off x="1325955" y="2216881"/>
            <a:ext cx="3434079" cy="605155"/>
          </a:xfrm>
          <a:prstGeom prst="rect">
            <a:avLst/>
          </a:prstGeom>
        </p:spPr>
        <p:txBody>
          <a:bodyPr vert="horz" wrap="square" lIns="0" tIns="111760" rIns="0" bIns="0" rtlCol="0">
            <a:spAutoFit/>
          </a:bodyPr>
          <a:lstStyle/>
          <a:p>
            <a:pPr marL="12700">
              <a:lnSpc>
                <a:spcPct val="100000"/>
              </a:lnSpc>
              <a:spcBef>
                <a:spcPts val="880"/>
              </a:spcBef>
            </a:pPr>
            <a:endParaRPr sz="1250" dirty="0">
              <a:solidFill>
                <a:schemeClr val="tx1"/>
              </a:solidFill>
              <a:latin typeface="Arial" panose="020B0604020202020204"/>
              <a:cs typeface="Arial" panose="020B0604020202020204"/>
            </a:endParaRPr>
          </a:p>
          <a:p>
            <a:pPr marL="147955">
              <a:lnSpc>
                <a:spcPct val="100000"/>
              </a:lnSpc>
              <a:spcBef>
                <a:spcPts val="780"/>
              </a:spcBef>
              <a:tabLst>
                <a:tab pos="975360" algn="l"/>
                <a:tab pos="2004695" algn="l"/>
                <a:tab pos="3007360" algn="l"/>
              </a:tabLst>
            </a:pPr>
            <a:r>
              <a:rPr sz="1250" spc="-5" dirty="0">
                <a:solidFill>
                  <a:schemeClr val="tx1"/>
                </a:solidFill>
                <a:latin typeface="Arial" panose="020B0604020202020204"/>
                <a:cs typeface="Arial" panose="020B0604020202020204"/>
              </a:rPr>
              <a:t>31	26</a:t>
            </a:r>
            <a:r>
              <a:rPr sz="1250" spc="15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25	21</a:t>
            </a:r>
            <a:r>
              <a:rPr sz="1250" spc="13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20	16</a:t>
            </a:r>
            <a:r>
              <a:rPr sz="1250" spc="5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15</a:t>
            </a:r>
            <a:endParaRPr sz="1250" dirty="0">
              <a:solidFill>
                <a:schemeClr val="tx1"/>
              </a:solidFill>
              <a:latin typeface="Arial" panose="020B0604020202020204"/>
              <a:cs typeface="Arial" panose="020B0604020202020204"/>
            </a:endParaRPr>
          </a:p>
        </p:txBody>
      </p:sp>
      <p:sp>
        <p:nvSpPr>
          <p:cNvPr id="44" name="object 19"/>
          <p:cNvSpPr txBox="1"/>
          <p:nvPr/>
        </p:nvSpPr>
        <p:spPr>
          <a:xfrm>
            <a:off x="1474252" y="3110521"/>
            <a:ext cx="1029335" cy="232756"/>
          </a:xfrm>
          <a:prstGeom prst="rect">
            <a:avLst/>
          </a:prstGeom>
          <a:ln w="9905">
            <a:solidFill>
              <a:srgbClr val="231F20"/>
            </a:solidFill>
          </a:ln>
        </p:spPr>
        <p:txBody>
          <a:bodyPr vert="horz" wrap="square" lIns="0" tIns="40005" rIns="0" bIns="0" rtlCol="0">
            <a:spAutoFit/>
          </a:bodyPr>
          <a:lstStyle/>
          <a:p>
            <a:pPr marL="254000">
              <a:lnSpc>
                <a:spcPct val="100000"/>
              </a:lnSpc>
              <a:spcBef>
                <a:spcPts val="315"/>
              </a:spcBef>
            </a:pPr>
            <a:r>
              <a:rPr sz="1250" spc="-5" dirty="0">
                <a:solidFill>
                  <a:schemeClr val="tx1"/>
                </a:solidFill>
                <a:latin typeface="Arial" panose="020B0604020202020204"/>
                <a:cs typeface="Arial" panose="020B0604020202020204"/>
              </a:rPr>
              <a:t>opcode</a:t>
            </a:r>
            <a:endParaRPr sz="1250">
              <a:solidFill>
                <a:schemeClr val="tx1"/>
              </a:solidFill>
              <a:latin typeface="Arial" panose="020B0604020202020204"/>
              <a:cs typeface="Arial" panose="020B0604020202020204"/>
            </a:endParaRPr>
          </a:p>
        </p:txBody>
      </p:sp>
      <p:sp>
        <p:nvSpPr>
          <p:cNvPr id="45" name="object 20"/>
          <p:cNvSpPr txBox="1"/>
          <p:nvPr/>
        </p:nvSpPr>
        <p:spPr>
          <a:xfrm>
            <a:off x="2503142" y="3110521"/>
            <a:ext cx="5095240" cy="232756"/>
          </a:xfrm>
          <a:prstGeom prst="rect">
            <a:avLst/>
          </a:prstGeom>
          <a:ln w="9905">
            <a:solidFill>
              <a:srgbClr val="231F20"/>
            </a:solidFill>
          </a:ln>
        </p:spPr>
        <p:txBody>
          <a:bodyPr vert="horz" wrap="square" lIns="0" tIns="40005" rIns="0" bIns="0" rtlCol="0">
            <a:spAutoFit/>
          </a:bodyPr>
          <a:lstStyle/>
          <a:p>
            <a:pPr marR="2540" algn="ctr">
              <a:lnSpc>
                <a:spcPct val="100000"/>
              </a:lnSpc>
              <a:spcBef>
                <a:spcPts val="315"/>
              </a:spcBef>
            </a:pPr>
            <a:r>
              <a:rPr sz="1250" spc="-5" dirty="0">
                <a:solidFill>
                  <a:schemeClr val="tx1"/>
                </a:solidFill>
                <a:latin typeface="Arial" panose="020B0604020202020204"/>
                <a:cs typeface="Arial" panose="020B0604020202020204"/>
              </a:rPr>
              <a:t>address</a:t>
            </a:r>
            <a:endParaRPr sz="1250">
              <a:solidFill>
                <a:schemeClr val="tx1"/>
              </a:solidFill>
              <a:latin typeface="Arial" panose="020B0604020202020204"/>
              <a:cs typeface="Arial" panose="020B0604020202020204"/>
            </a:endParaRPr>
          </a:p>
        </p:txBody>
      </p:sp>
      <p:sp>
        <p:nvSpPr>
          <p:cNvPr id="46" name="object 21"/>
          <p:cNvSpPr txBox="1"/>
          <p:nvPr/>
        </p:nvSpPr>
        <p:spPr>
          <a:xfrm>
            <a:off x="1215049" y="3461726"/>
            <a:ext cx="2323465" cy="204543"/>
          </a:xfrm>
          <a:prstGeom prst="rect">
            <a:avLst/>
          </a:prstGeom>
        </p:spPr>
        <p:txBody>
          <a:bodyPr vert="horz" wrap="square" lIns="0" tIns="12065" rIns="0" bIns="0" rtlCol="0">
            <a:spAutoFit/>
          </a:bodyPr>
          <a:lstStyle/>
          <a:p>
            <a:pPr marL="295275">
              <a:lnSpc>
                <a:spcPct val="100000"/>
              </a:lnSpc>
              <a:spcBef>
                <a:spcPts val="95"/>
              </a:spcBef>
              <a:tabLst>
                <a:tab pos="1123950" algn="l"/>
              </a:tabLst>
            </a:pPr>
            <a:r>
              <a:rPr sz="1250" spc="-5" dirty="0">
                <a:solidFill>
                  <a:schemeClr val="tx1"/>
                </a:solidFill>
                <a:latin typeface="Arial" panose="020B0604020202020204"/>
                <a:cs typeface="Arial" panose="020B0604020202020204"/>
              </a:rPr>
              <a:t>31	26</a:t>
            </a:r>
            <a:r>
              <a:rPr sz="1250" spc="175" dirty="0">
                <a:solidFill>
                  <a:schemeClr val="tx1"/>
                </a:solidFill>
                <a:latin typeface="Arial" panose="020B0604020202020204"/>
                <a:cs typeface="Arial" panose="020B0604020202020204"/>
              </a:rPr>
              <a:t> </a:t>
            </a:r>
            <a:r>
              <a:rPr sz="1250" spc="-5" dirty="0" smtClean="0">
                <a:solidFill>
                  <a:schemeClr val="tx1"/>
                </a:solidFill>
                <a:latin typeface="Arial" panose="020B0604020202020204"/>
                <a:cs typeface="Arial" panose="020B0604020202020204"/>
              </a:rPr>
              <a:t>25</a:t>
            </a:r>
            <a:endParaRPr sz="1250" dirty="0">
              <a:solidFill>
                <a:schemeClr val="tx1"/>
              </a:solidFill>
              <a:latin typeface="Arial" panose="020B0604020202020204"/>
              <a:cs typeface="Arial" panose="020B0604020202020204"/>
            </a:endParaRPr>
          </a:p>
        </p:txBody>
      </p:sp>
      <p:sp>
        <p:nvSpPr>
          <p:cNvPr id="47" name="object 22"/>
          <p:cNvSpPr txBox="1"/>
          <p:nvPr/>
        </p:nvSpPr>
        <p:spPr>
          <a:xfrm>
            <a:off x="1501764" y="5110573"/>
            <a:ext cx="201930" cy="204543"/>
          </a:xfrm>
          <a:prstGeom prst="rect">
            <a:avLst/>
          </a:prstGeom>
        </p:spPr>
        <p:txBody>
          <a:bodyPr vert="horz" wrap="square" lIns="0" tIns="12065" rIns="0" bIns="0" rtlCol="0">
            <a:spAutoFit/>
          </a:bodyPr>
          <a:lstStyle/>
          <a:p>
            <a:pPr marL="12700">
              <a:lnSpc>
                <a:spcPct val="100000"/>
              </a:lnSpc>
              <a:spcBef>
                <a:spcPts val="95"/>
              </a:spcBef>
            </a:pPr>
            <a:r>
              <a:rPr sz="1250" spc="-5" dirty="0">
                <a:solidFill>
                  <a:schemeClr val="tx1"/>
                </a:solidFill>
                <a:latin typeface="Arial" panose="020B0604020202020204"/>
                <a:cs typeface="Arial" panose="020B0604020202020204"/>
              </a:rPr>
              <a:t>31</a:t>
            </a:r>
            <a:endParaRPr sz="1250">
              <a:solidFill>
                <a:schemeClr val="tx1"/>
              </a:solidFill>
              <a:latin typeface="Arial" panose="020B0604020202020204"/>
              <a:cs typeface="Arial" panose="020B0604020202020204"/>
            </a:endParaRPr>
          </a:p>
        </p:txBody>
      </p:sp>
      <p:sp>
        <p:nvSpPr>
          <p:cNvPr id="48" name="object 23"/>
          <p:cNvSpPr txBox="1"/>
          <p:nvPr/>
        </p:nvSpPr>
        <p:spPr>
          <a:xfrm>
            <a:off x="1151876" y="5858810"/>
            <a:ext cx="6440170" cy="306494"/>
          </a:xfrm>
          <a:prstGeom prst="rect">
            <a:avLst/>
          </a:prstGeom>
        </p:spPr>
        <p:txBody>
          <a:bodyPr vert="horz" wrap="square" lIns="0" tIns="113030" rIns="0" bIns="0" rtlCol="0">
            <a:spAutoFit/>
          </a:bodyPr>
          <a:lstStyle/>
          <a:p>
            <a:pPr marL="330835">
              <a:lnSpc>
                <a:spcPct val="100000"/>
              </a:lnSpc>
              <a:spcBef>
                <a:spcPts val="790"/>
              </a:spcBef>
              <a:tabLst>
                <a:tab pos="1125220" algn="l"/>
                <a:tab pos="2153920" algn="l"/>
                <a:tab pos="3156585" algn="l"/>
              </a:tabLst>
            </a:pPr>
            <a:r>
              <a:rPr sz="1250" spc="-5" dirty="0" smtClean="0">
                <a:solidFill>
                  <a:schemeClr val="tx1"/>
                </a:solidFill>
                <a:latin typeface="Arial" panose="020B0604020202020204"/>
                <a:cs typeface="Arial" panose="020B0604020202020204"/>
              </a:rPr>
              <a:t>31</a:t>
            </a:r>
            <a:r>
              <a:rPr sz="1250" spc="-5" dirty="0">
                <a:solidFill>
                  <a:schemeClr val="tx1"/>
                </a:solidFill>
                <a:latin typeface="Arial" panose="020B0604020202020204"/>
                <a:cs typeface="Arial" panose="020B0604020202020204"/>
              </a:rPr>
              <a:t>	26</a:t>
            </a:r>
            <a:r>
              <a:rPr sz="1250" spc="155"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25	21</a:t>
            </a:r>
            <a:r>
              <a:rPr sz="1250" spc="130" dirty="0">
                <a:solidFill>
                  <a:schemeClr val="tx1"/>
                </a:solidFill>
                <a:latin typeface="Arial" panose="020B0604020202020204"/>
                <a:cs typeface="Arial" panose="020B0604020202020204"/>
              </a:rPr>
              <a:t> </a:t>
            </a:r>
            <a:r>
              <a:rPr sz="1250" spc="-5" dirty="0">
                <a:solidFill>
                  <a:schemeClr val="tx1"/>
                </a:solidFill>
                <a:latin typeface="Arial" panose="020B0604020202020204"/>
                <a:cs typeface="Arial" panose="020B0604020202020204"/>
              </a:rPr>
              <a:t>20	16</a:t>
            </a:r>
            <a:r>
              <a:rPr sz="1250" spc="125" dirty="0">
                <a:solidFill>
                  <a:schemeClr val="tx1"/>
                </a:solidFill>
                <a:latin typeface="Arial" panose="020B0604020202020204"/>
                <a:cs typeface="Arial" panose="020B0604020202020204"/>
              </a:rPr>
              <a:t> </a:t>
            </a:r>
            <a:r>
              <a:rPr sz="1250" spc="-5" dirty="0" smtClean="0">
                <a:solidFill>
                  <a:schemeClr val="tx1"/>
                </a:solidFill>
                <a:latin typeface="Arial" panose="020B0604020202020204"/>
                <a:cs typeface="Arial" panose="020B0604020202020204"/>
              </a:rPr>
              <a:t>15</a:t>
            </a:r>
            <a:endParaRPr sz="1400" dirty="0">
              <a:solidFill>
                <a:schemeClr val="tx1"/>
              </a:solidFill>
              <a:latin typeface="Calibri" panose="020F0502020204030204"/>
              <a:cs typeface="Calibri" panose="020F0502020204030204"/>
            </a:endParaRPr>
          </a:p>
        </p:txBody>
      </p:sp>
      <p:graphicFrame>
        <p:nvGraphicFramePr>
          <p:cNvPr id="49" name="object 24"/>
          <p:cNvGraphicFramePr>
            <a:graphicFrameLocks noGrp="1"/>
          </p:cNvGraphicFramePr>
          <p:nvPr/>
        </p:nvGraphicFramePr>
        <p:xfrm>
          <a:off x="1469299" y="1433099"/>
          <a:ext cx="6121395" cy="297230"/>
        </p:xfrm>
        <a:graphic>
          <a:graphicData uri="http://schemas.openxmlformats.org/drawingml/2006/table">
            <a:tbl>
              <a:tblPr firstRow="1" bandRow="1">
                <a:tableStyleId>{2D5ABB26-0587-4C30-8999-92F81FD0307C}</a:tableStyleId>
              </a:tblPr>
              <a:tblGrid>
                <a:gridCol w="1028700"/>
                <a:gridCol w="1018539"/>
                <a:gridCol w="1018539"/>
                <a:gridCol w="1018539"/>
                <a:gridCol w="1018539"/>
                <a:gridCol w="1018539"/>
              </a:tblGrid>
              <a:tr h="297230">
                <a:tc>
                  <a:txBody>
                    <a:bodyPr/>
                    <a:lstStyle/>
                    <a:p>
                      <a:pPr marL="254000">
                        <a:lnSpc>
                          <a:spcPct val="100000"/>
                        </a:lnSpc>
                        <a:spcBef>
                          <a:spcPts val="315"/>
                        </a:spcBef>
                      </a:pPr>
                      <a:r>
                        <a:rPr sz="1250" spc="-5" dirty="0">
                          <a:solidFill>
                            <a:srgbClr val="231F20"/>
                          </a:solidFill>
                          <a:latin typeface="Arial" panose="020B0604020202020204"/>
                          <a:cs typeface="Arial" panose="020B0604020202020204"/>
                        </a:rPr>
                        <a:t>opcode</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rs</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rt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rd</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298450">
                        <a:lnSpc>
                          <a:spcPct val="100000"/>
                        </a:lnSpc>
                        <a:spcBef>
                          <a:spcPts val="315"/>
                        </a:spcBef>
                      </a:pPr>
                      <a:r>
                        <a:rPr sz="1250" spc="-5" dirty="0">
                          <a:solidFill>
                            <a:srgbClr val="231F20"/>
                          </a:solidFill>
                          <a:latin typeface="Arial" panose="020B0604020202020204"/>
                          <a:cs typeface="Arial" panose="020B0604020202020204"/>
                        </a:rPr>
                        <a:t>shamt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342265">
                        <a:lnSpc>
                          <a:spcPct val="100000"/>
                        </a:lnSpc>
                        <a:spcBef>
                          <a:spcPts val="315"/>
                        </a:spcBef>
                      </a:pPr>
                      <a:r>
                        <a:rPr sz="1250" spc="-5" dirty="0">
                          <a:solidFill>
                            <a:srgbClr val="231F20"/>
                          </a:solidFill>
                          <a:latin typeface="Arial" panose="020B0604020202020204"/>
                          <a:cs typeface="Arial" panose="020B0604020202020204"/>
                        </a:rPr>
                        <a:t>funct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r>
            </a:tbl>
          </a:graphicData>
        </a:graphic>
      </p:graphicFrame>
      <p:graphicFrame>
        <p:nvGraphicFramePr>
          <p:cNvPr id="50" name="object 25"/>
          <p:cNvGraphicFramePr>
            <a:graphicFrameLocks noGrp="1"/>
          </p:cNvGraphicFramePr>
          <p:nvPr/>
        </p:nvGraphicFramePr>
        <p:xfrm>
          <a:off x="1469299" y="2288929"/>
          <a:ext cx="6122032" cy="297230"/>
        </p:xfrm>
        <a:graphic>
          <a:graphicData uri="http://schemas.openxmlformats.org/drawingml/2006/table">
            <a:tbl>
              <a:tblPr firstRow="1" bandRow="1">
                <a:tableStyleId>{2D5ABB26-0587-4C30-8999-92F81FD0307C}</a:tableStyleId>
              </a:tblPr>
              <a:tblGrid>
                <a:gridCol w="1028700"/>
                <a:gridCol w="1018539"/>
                <a:gridCol w="1018539"/>
                <a:gridCol w="3056254"/>
              </a:tblGrid>
              <a:tr h="297230">
                <a:tc>
                  <a:txBody>
                    <a:bodyPr/>
                    <a:lstStyle/>
                    <a:p>
                      <a:pPr marL="254000">
                        <a:lnSpc>
                          <a:spcPct val="100000"/>
                        </a:lnSpc>
                        <a:spcBef>
                          <a:spcPts val="315"/>
                        </a:spcBef>
                      </a:pPr>
                      <a:r>
                        <a:rPr sz="1250" spc="-5" dirty="0">
                          <a:solidFill>
                            <a:srgbClr val="231F20"/>
                          </a:solidFill>
                          <a:latin typeface="Arial" panose="020B0604020202020204"/>
                          <a:cs typeface="Arial" panose="020B0604020202020204"/>
                        </a:rPr>
                        <a:t>opcode</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rs</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rt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immediate</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r>
            </a:tbl>
          </a:graphicData>
        </a:graphic>
      </p:graphicFrame>
      <p:graphicFrame>
        <p:nvGraphicFramePr>
          <p:cNvPr id="51" name="object 26"/>
          <p:cNvGraphicFramePr>
            <a:graphicFrameLocks noGrp="1"/>
          </p:cNvGraphicFramePr>
          <p:nvPr/>
        </p:nvGraphicFramePr>
        <p:xfrm>
          <a:off x="1475635" y="4793435"/>
          <a:ext cx="6121395" cy="297256"/>
        </p:xfrm>
        <a:graphic>
          <a:graphicData uri="http://schemas.openxmlformats.org/drawingml/2006/table">
            <a:tbl>
              <a:tblPr firstRow="1" bandRow="1">
                <a:tableStyleId>{2D5ABB26-0587-4C30-8999-92F81FD0307C}</a:tableStyleId>
              </a:tblPr>
              <a:tblGrid>
                <a:gridCol w="1028700"/>
                <a:gridCol w="1018539"/>
                <a:gridCol w="1018539"/>
                <a:gridCol w="1018539"/>
                <a:gridCol w="1018539"/>
                <a:gridCol w="1018539"/>
              </a:tblGrid>
              <a:tr h="297256">
                <a:tc>
                  <a:txBody>
                    <a:bodyPr/>
                    <a:lstStyle/>
                    <a:p>
                      <a:pPr marL="254000">
                        <a:lnSpc>
                          <a:spcPct val="100000"/>
                        </a:lnSpc>
                        <a:spcBef>
                          <a:spcPts val="315"/>
                        </a:spcBef>
                      </a:pPr>
                      <a:r>
                        <a:rPr sz="1250" spc="-5" dirty="0">
                          <a:solidFill>
                            <a:srgbClr val="231F20"/>
                          </a:solidFill>
                          <a:latin typeface="Arial" panose="020B0604020202020204"/>
                          <a:cs typeface="Arial" panose="020B0604020202020204"/>
                        </a:rPr>
                        <a:t>opcode</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fmt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ft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R="95250" algn="ctr">
                        <a:lnSpc>
                          <a:spcPct val="100000"/>
                        </a:lnSpc>
                        <a:spcBef>
                          <a:spcPts val="315"/>
                        </a:spcBef>
                      </a:pPr>
                      <a:r>
                        <a:rPr sz="1250" spc="-5" dirty="0">
                          <a:solidFill>
                            <a:srgbClr val="231F20"/>
                          </a:solidFill>
                          <a:latin typeface="Arial" panose="020B0604020202020204"/>
                          <a:cs typeface="Arial" panose="020B0604020202020204"/>
                        </a:rPr>
                        <a:t>fs</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8890" algn="ctr">
                        <a:lnSpc>
                          <a:spcPct val="100000"/>
                        </a:lnSpc>
                        <a:spcBef>
                          <a:spcPts val="315"/>
                        </a:spcBef>
                      </a:pPr>
                      <a:r>
                        <a:rPr sz="1250" spc="-5" dirty="0">
                          <a:solidFill>
                            <a:srgbClr val="231F20"/>
                          </a:solidFill>
                          <a:latin typeface="Arial" panose="020B0604020202020204"/>
                          <a:cs typeface="Arial" panose="020B0604020202020204"/>
                        </a:rPr>
                        <a:t>fd</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342265">
                        <a:lnSpc>
                          <a:spcPct val="100000"/>
                        </a:lnSpc>
                        <a:spcBef>
                          <a:spcPts val="315"/>
                        </a:spcBef>
                      </a:pPr>
                      <a:r>
                        <a:rPr sz="1250" spc="-5" dirty="0">
                          <a:solidFill>
                            <a:srgbClr val="231F20"/>
                          </a:solidFill>
                          <a:latin typeface="Arial" panose="020B0604020202020204"/>
                          <a:cs typeface="Arial" panose="020B0604020202020204"/>
                        </a:rPr>
                        <a:t>funct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r>
            </a:tbl>
          </a:graphicData>
        </a:graphic>
      </p:graphicFrame>
      <p:graphicFrame>
        <p:nvGraphicFramePr>
          <p:cNvPr id="52" name="object 27"/>
          <p:cNvGraphicFramePr>
            <a:graphicFrameLocks noGrp="1"/>
          </p:cNvGraphicFramePr>
          <p:nvPr/>
        </p:nvGraphicFramePr>
        <p:xfrm>
          <a:off x="1475635" y="5574387"/>
          <a:ext cx="6122032" cy="297230"/>
        </p:xfrm>
        <a:graphic>
          <a:graphicData uri="http://schemas.openxmlformats.org/drawingml/2006/table">
            <a:tbl>
              <a:tblPr firstRow="1" bandRow="1">
                <a:tableStyleId>{2D5ABB26-0587-4C30-8999-92F81FD0307C}</a:tableStyleId>
              </a:tblPr>
              <a:tblGrid>
                <a:gridCol w="1028700"/>
                <a:gridCol w="1018539"/>
                <a:gridCol w="1018539"/>
                <a:gridCol w="3056254"/>
              </a:tblGrid>
              <a:tr h="297230">
                <a:tc>
                  <a:txBody>
                    <a:bodyPr/>
                    <a:lstStyle/>
                    <a:p>
                      <a:pPr marL="254000">
                        <a:lnSpc>
                          <a:spcPct val="100000"/>
                        </a:lnSpc>
                        <a:spcBef>
                          <a:spcPts val="315"/>
                        </a:spcBef>
                      </a:pPr>
                      <a:r>
                        <a:rPr sz="1250" spc="-5" dirty="0">
                          <a:solidFill>
                            <a:srgbClr val="231F20"/>
                          </a:solidFill>
                          <a:latin typeface="Arial" panose="020B0604020202020204"/>
                          <a:cs typeface="Arial" panose="020B0604020202020204"/>
                        </a:rPr>
                        <a:t>opcode</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fmt</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ft</a:t>
                      </a:r>
                      <a:endParaRPr sz="125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c>
                  <a:txBody>
                    <a:bodyPr/>
                    <a:lstStyle/>
                    <a:p>
                      <a:pPr marL="9525" algn="ctr">
                        <a:lnSpc>
                          <a:spcPct val="100000"/>
                        </a:lnSpc>
                        <a:spcBef>
                          <a:spcPts val="315"/>
                        </a:spcBef>
                      </a:pPr>
                      <a:r>
                        <a:rPr sz="1250" spc="-5" dirty="0">
                          <a:solidFill>
                            <a:srgbClr val="231F20"/>
                          </a:solidFill>
                          <a:latin typeface="Arial" panose="020B0604020202020204"/>
                          <a:cs typeface="Arial" panose="020B0604020202020204"/>
                        </a:rPr>
                        <a:t>immediate</a:t>
                      </a:r>
                      <a:endParaRPr sz="1250" dirty="0">
                        <a:latin typeface="Arial" panose="020B0604020202020204"/>
                        <a:cs typeface="Arial" panose="020B0604020202020204"/>
                      </a:endParaRPr>
                    </a:p>
                  </a:txBody>
                  <a:tcPr marL="0" marR="0" marT="40005" marB="0">
                    <a:lnL w="12700">
                      <a:solidFill>
                        <a:srgbClr val="231F20"/>
                      </a:solidFill>
                      <a:prstDash val="solid"/>
                    </a:lnL>
                    <a:lnR w="12700">
                      <a:solidFill>
                        <a:srgbClr val="231F20"/>
                      </a:solidFill>
                      <a:prstDash val="solid"/>
                    </a:lnR>
                    <a:lnT w="12700">
                      <a:solidFill>
                        <a:srgbClr val="231F20"/>
                      </a:solidFill>
                      <a:prstDash val="solid"/>
                    </a:lnT>
                    <a:lnB w="12700">
                      <a:solidFill>
                        <a:srgbClr val="231F20"/>
                      </a:solidFill>
                      <a:prstDash val="solid"/>
                    </a:lnB>
                  </a:tcPr>
                </a:tc>
              </a:tr>
            </a:tbl>
          </a:graphicData>
        </a:graphic>
      </p:graphicFrame>
      <p:sp>
        <p:nvSpPr>
          <p:cNvPr id="53" name="矩形 52"/>
          <p:cNvSpPr/>
          <p:nvPr/>
        </p:nvSpPr>
        <p:spPr>
          <a:xfrm>
            <a:off x="971600" y="1419579"/>
            <a:ext cx="407484" cy="461665"/>
          </a:xfrm>
          <a:prstGeom prst="rect">
            <a:avLst/>
          </a:prstGeom>
        </p:spPr>
        <p:txBody>
          <a:bodyPr wrap="none">
            <a:spAutoFit/>
          </a:bodyPr>
          <a:lstStyle/>
          <a:p>
            <a:r>
              <a:rPr lang="en-US" altLang="zh-CN" dirty="0">
                <a:solidFill>
                  <a:srgbClr val="00B050"/>
                </a:solidFill>
              </a:rPr>
              <a:t>R</a:t>
            </a:r>
            <a:endParaRPr lang="en-US" altLang="zh-CN" dirty="0">
              <a:solidFill>
                <a:srgbClr val="00B050"/>
              </a:solidFill>
            </a:endParaRPr>
          </a:p>
        </p:txBody>
      </p:sp>
      <p:sp>
        <p:nvSpPr>
          <p:cNvPr id="54" name="矩形 53"/>
          <p:cNvSpPr/>
          <p:nvPr/>
        </p:nvSpPr>
        <p:spPr>
          <a:xfrm>
            <a:off x="1373301" y="908720"/>
            <a:ext cx="3578224" cy="461665"/>
          </a:xfrm>
          <a:prstGeom prst="rect">
            <a:avLst/>
          </a:prstGeom>
        </p:spPr>
        <p:txBody>
          <a:bodyPr wrap="none">
            <a:spAutoFit/>
          </a:bodyPr>
          <a:lstStyle/>
          <a:p>
            <a:r>
              <a:rPr lang="en-US" altLang="zh-CN" dirty="0">
                <a:solidFill>
                  <a:srgbClr val="00B050"/>
                </a:solidFill>
              </a:rPr>
              <a:t>Basic instruction formats </a:t>
            </a:r>
            <a:endParaRPr lang="zh-CN" altLang="en-US" dirty="0">
              <a:solidFill>
                <a:srgbClr val="00B050"/>
              </a:solidFill>
            </a:endParaRPr>
          </a:p>
        </p:txBody>
      </p:sp>
      <p:sp>
        <p:nvSpPr>
          <p:cNvPr id="55" name="矩形 54"/>
          <p:cNvSpPr/>
          <p:nvPr/>
        </p:nvSpPr>
        <p:spPr>
          <a:xfrm>
            <a:off x="1004098" y="2272087"/>
            <a:ext cx="304892" cy="461665"/>
          </a:xfrm>
          <a:prstGeom prst="rect">
            <a:avLst/>
          </a:prstGeom>
        </p:spPr>
        <p:txBody>
          <a:bodyPr wrap="none">
            <a:spAutoFit/>
          </a:bodyPr>
          <a:lstStyle/>
          <a:p>
            <a:r>
              <a:rPr lang="en-US" altLang="zh-CN" dirty="0">
                <a:solidFill>
                  <a:srgbClr val="00B050"/>
                </a:solidFill>
              </a:rPr>
              <a:t>I</a:t>
            </a:r>
            <a:endParaRPr lang="en-US" altLang="zh-CN" dirty="0">
              <a:solidFill>
                <a:srgbClr val="00B050"/>
              </a:solidFill>
            </a:endParaRPr>
          </a:p>
        </p:txBody>
      </p:sp>
      <p:sp>
        <p:nvSpPr>
          <p:cNvPr id="56" name="矩形 55"/>
          <p:cNvSpPr/>
          <p:nvPr/>
        </p:nvSpPr>
        <p:spPr>
          <a:xfrm>
            <a:off x="996083" y="3050010"/>
            <a:ext cx="338554" cy="461665"/>
          </a:xfrm>
          <a:prstGeom prst="rect">
            <a:avLst/>
          </a:prstGeom>
        </p:spPr>
        <p:txBody>
          <a:bodyPr wrap="none">
            <a:spAutoFit/>
          </a:bodyPr>
          <a:lstStyle/>
          <a:p>
            <a:r>
              <a:rPr lang="en-US" altLang="zh-CN" dirty="0">
                <a:solidFill>
                  <a:srgbClr val="00B050"/>
                </a:solidFill>
              </a:rPr>
              <a:t>J</a:t>
            </a:r>
            <a:endParaRPr lang="en-US" altLang="zh-CN" dirty="0">
              <a:solidFill>
                <a:srgbClr val="00B050"/>
              </a:solidFill>
            </a:endParaRPr>
          </a:p>
        </p:txBody>
      </p:sp>
      <p:sp>
        <p:nvSpPr>
          <p:cNvPr id="57" name="矩形 56"/>
          <p:cNvSpPr/>
          <p:nvPr/>
        </p:nvSpPr>
        <p:spPr>
          <a:xfrm>
            <a:off x="1403182" y="4236463"/>
            <a:ext cx="4758034" cy="461665"/>
          </a:xfrm>
          <a:prstGeom prst="rect">
            <a:avLst/>
          </a:prstGeom>
        </p:spPr>
        <p:txBody>
          <a:bodyPr wrap="none">
            <a:spAutoFit/>
          </a:bodyPr>
          <a:lstStyle/>
          <a:p>
            <a:r>
              <a:rPr lang="en-US" altLang="zh-CN" dirty="0">
                <a:solidFill>
                  <a:srgbClr val="0070C0"/>
                </a:solidFill>
              </a:rPr>
              <a:t>Floating-point instruction formats </a:t>
            </a:r>
            <a:endParaRPr lang="zh-CN" altLang="en-US" dirty="0">
              <a:solidFill>
                <a:srgbClr val="0070C0"/>
              </a:solidFill>
            </a:endParaRPr>
          </a:p>
        </p:txBody>
      </p:sp>
      <p:sp>
        <p:nvSpPr>
          <p:cNvPr id="58" name="矩形 57"/>
          <p:cNvSpPr/>
          <p:nvPr/>
        </p:nvSpPr>
        <p:spPr>
          <a:xfrm>
            <a:off x="827584" y="4725144"/>
            <a:ext cx="595035" cy="461665"/>
          </a:xfrm>
          <a:prstGeom prst="rect">
            <a:avLst/>
          </a:prstGeom>
        </p:spPr>
        <p:txBody>
          <a:bodyPr wrap="none">
            <a:spAutoFit/>
          </a:bodyPr>
          <a:lstStyle/>
          <a:p>
            <a:r>
              <a:rPr lang="en-US" altLang="zh-CN" dirty="0">
                <a:solidFill>
                  <a:srgbClr val="0070C0"/>
                </a:solidFill>
              </a:rPr>
              <a:t>FR</a:t>
            </a:r>
            <a:endParaRPr lang="zh-CN" altLang="en-US" dirty="0">
              <a:solidFill>
                <a:srgbClr val="0070C0"/>
              </a:solidFill>
            </a:endParaRPr>
          </a:p>
        </p:txBody>
      </p:sp>
      <p:sp>
        <p:nvSpPr>
          <p:cNvPr id="59" name="矩形 58"/>
          <p:cNvSpPr/>
          <p:nvPr/>
        </p:nvSpPr>
        <p:spPr>
          <a:xfrm>
            <a:off x="847546" y="5507043"/>
            <a:ext cx="492443" cy="461665"/>
          </a:xfrm>
          <a:prstGeom prst="rect">
            <a:avLst/>
          </a:prstGeom>
        </p:spPr>
        <p:txBody>
          <a:bodyPr wrap="none">
            <a:spAutoFit/>
          </a:bodyPr>
          <a:lstStyle/>
          <a:p>
            <a:r>
              <a:rPr lang="en-US" altLang="zh-CN" dirty="0">
                <a:solidFill>
                  <a:srgbClr val="0070C0"/>
                </a:solidFill>
              </a:rPr>
              <a:t>FI</a:t>
            </a:r>
            <a:endParaRPr lang="en-US" altLang="zh-CN" dirty="0">
              <a:solidFill>
                <a:srgbClr val="0070C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1173163" y="0"/>
            <a:ext cx="7772400" cy="1066800"/>
          </a:xfrm>
        </p:spPr>
        <p:txBody>
          <a:bodyPr/>
          <a:lstStyle/>
          <a:p>
            <a:pPr eaLnBrk="1" hangingPunct="1">
              <a:defRPr/>
            </a:pPr>
            <a:r>
              <a:rPr lang="zh-CN" altLang="en-US" dirty="0" smtClean="0">
                <a:solidFill>
                  <a:srgbClr val="1A1A00"/>
                </a:solidFill>
              </a:rPr>
              <a:t>指令集（系统）的演化</a:t>
            </a:r>
            <a:endParaRPr lang="en-US" altLang="zh-CN" dirty="0" smtClean="0">
              <a:solidFill>
                <a:srgbClr val="1A1A00"/>
              </a:solidFill>
            </a:endParaRPr>
          </a:p>
        </p:txBody>
      </p:sp>
      <p:grpSp>
        <p:nvGrpSpPr>
          <p:cNvPr id="77827" name="Group 3"/>
          <p:cNvGrpSpPr/>
          <p:nvPr/>
        </p:nvGrpSpPr>
        <p:grpSpPr bwMode="auto">
          <a:xfrm>
            <a:off x="107950" y="1052736"/>
            <a:ext cx="8993188" cy="5294894"/>
            <a:chOff x="0" y="912"/>
            <a:chExt cx="5665" cy="3116"/>
          </a:xfrm>
        </p:grpSpPr>
        <p:grpSp>
          <p:nvGrpSpPr>
            <p:cNvPr id="77829" name="Group 4"/>
            <p:cNvGrpSpPr/>
            <p:nvPr/>
          </p:nvGrpSpPr>
          <p:grpSpPr bwMode="auto">
            <a:xfrm>
              <a:off x="0" y="912"/>
              <a:ext cx="5665" cy="3116"/>
              <a:chOff x="296" y="688"/>
              <a:chExt cx="5665" cy="3299"/>
            </a:xfrm>
          </p:grpSpPr>
          <p:grpSp>
            <p:nvGrpSpPr>
              <p:cNvPr id="77831" name="Group 5"/>
              <p:cNvGrpSpPr/>
              <p:nvPr/>
            </p:nvGrpSpPr>
            <p:grpSpPr bwMode="auto">
              <a:xfrm>
                <a:off x="296" y="688"/>
                <a:ext cx="5665" cy="3299"/>
                <a:chOff x="296" y="688"/>
                <a:chExt cx="5665" cy="3299"/>
              </a:xfrm>
            </p:grpSpPr>
            <p:sp>
              <p:nvSpPr>
                <p:cNvPr id="77842" name="Rectangle 6"/>
                <p:cNvSpPr>
                  <a:spLocks noChangeArrowheads="1"/>
                </p:cNvSpPr>
                <p:nvPr/>
              </p:nvSpPr>
              <p:spPr bwMode="auto">
                <a:xfrm>
                  <a:off x="1448" y="688"/>
                  <a:ext cx="174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单累加器</a:t>
                  </a:r>
                  <a:r>
                    <a:rPr kumimoji="1" lang="en-US" altLang="zh-CN" sz="1800" b="1">
                      <a:solidFill>
                        <a:srgbClr val="0000FF"/>
                      </a:solidFill>
                      <a:latin typeface="Comic Sans MS" panose="030F0702030302020204" pitchFamily="66" charset="0"/>
                    </a:rPr>
                    <a:t> </a:t>
                  </a:r>
                  <a:r>
                    <a:rPr kumimoji="1" lang="en-US" altLang="zh-CN" sz="1800" b="1">
                      <a:solidFill>
                        <a:srgbClr val="000000"/>
                      </a:solidFill>
                      <a:latin typeface="Comic Sans MS" panose="030F0702030302020204" pitchFamily="66" charset="0"/>
                    </a:rPr>
                    <a:t>(EDSAC 1950)</a:t>
                  </a:r>
                  <a:endParaRPr kumimoji="1" lang="en-US" altLang="zh-CN" sz="1800" b="1">
                    <a:solidFill>
                      <a:srgbClr val="000000"/>
                    </a:solidFill>
                    <a:latin typeface="Comic Sans MS" panose="030F0702030302020204" pitchFamily="66" charset="0"/>
                  </a:endParaRPr>
                </a:p>
              </p:txBody>
            </p:sp>
            <p:sp>
              <p:nvSpPr>
                <p:cNvPr id="77843" name="Rectangle 7"/>
                <p:cNvSpPr>
                  <a:spLocks noChangeArrowheads="1"/>
                </p:cNvSpPr>
                <p:nvPr/>
              </p:nvSpPr>
              <p:spPr bwMode="auto">
                <a:xfrm>
                  <a:off x="1352" y="976"/>
                  <a:ext cx="161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单累加器</a:t>
                  </a:r>
                  <a:r>
                    <a:rPr kumimoji="1" lang="en-US" altLang="zh-CN" sz="1800" b="1">
                      <a:solidFill>
                        <a:srgbClr val="0000FF"/>
                      </a:solidFill>
                      <a:latin typeface="Comic Sans MS" panose="030F0702030302020204" pitchFamily="66" charset="0"/>
                    </a:rPr>
                    <a:t> + </a:t>
                  </a:r>
                  <a:r>
                    <a:rPr kumimoji="1" lang="zh-CN" altLang="en-US" sz="1800" b="1">
                      <a:solidFill>
                        <a:srgbClr val="0000FF"/>
                      </a:solidFill>
                      <a:latin typeface="Comic Sans MS" panose="030F0702030302020204" pitchFamily="66" charset="0"/>
                    </a:rPr>
                    <a:t>变址寄存器</a:t>
                  </a:r>
                  <a:endParaRPr kumimoji="1" lang="en-US" altLang="zh-CN" sz="1800" b="1">
                    <a:solidFill>
                      <a:srgbClr val="0000FF"/>
                    </a:solidFill>
                    <a:latin typeface="Comic Sans MS" panose="030F0702030302020204" pitchFamily="66" charset="0"/>
                  </a:endParaRPr>
                </a:p>
              </p:txBody>
            </p:sp>
            <p:sp>
              <p:nvSpPr>
                <p:cNvPr id="77844" name="Rectangle 8"/>
                <p:cNvSpPr>
                  <a:spLocks noChangeArrowheads="1"/>
                </p:cNvSpPr>
                <p:nvPr/>
              </p:nvSpPr>
              <p:spPr bwMode="auto">
                <a:xfrm>
                  <a:off x="2312" y="1168"/>
                  <a:ext cx="32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(Manchester Mark I, IBM 700 series 1953)</a:t>
                  </a:r>
                  <a:endParaRPr kumimoji="1" lang="en-US" altLang="zh-CN" sz="1800" b="1">
                    <a:solidFill>
                      <a:srgbClr val="000000"/>
                    </a:solidFill>
                    <a:latin typeface="Comic Sans MS" panose="030F0702030302020204" pitchFamily="66" charset="0"/>
                  </a:endParaRPr>
                </a:p>
              </p:txBody>
            </p:sp>
            <p:sp>
              <p:nvSpPr>
                <p:cNvPr id="77845" name="Rectangle 9"/>
                <p:cNvSpPr>
                  <a:spLocks noChangeArrowheads="1"/>
                </p:cNvSpPr>
                <p:nvPr/>
              </p:nvSpPr>
              <p:spPr bwMode="auto">
                <a:xfrm>
                  <a:off x="1488" y="1599"/>
                  <a:ext cx="13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按编程模型</a:t>
                  </a:r>
                  <a:r>
                    <a:rPr kumimoji="1" lang="zh-CN" altLang="en-US" sz="1800" b="1">
                      <a:solidFill>
                        <a:srgbClr val="990000"/>
                      </a:solidFill>
                      <a:latin typeface="Comic Sans MS" panose="030F0702030302020204" pitchFamily="66" charset="0"/>
                    </a:rPr>
                    <a:t>区分实现</a:t>
                  </a:r>
                  <a:endParaRPr kumimoji="1" lang="en-US" altLang="zh-CN" sz="1800" b="1">
                    <a:solidFill>
                      <a:srgbClr val="990000"/>
                    </a:solidFill>
                    <a:latin typeface="Comic Sans MS" panose="030F0702030302020204" pitchFamily="66" charset="0"/>
                  </a:endParaRPr>
                </a:p>
              </p:txBody>
            </p:sp>
            <p:sp>
              <p:nvSpPr>
                <p:cNvPr id="77846" name="Rectangle 10"/>
                <p:cNvSpPr>
                  <a:spLocks noChangeArrowheads="1"/>
                </p:cNvSpPr>
                <p:nvPr/>
              </p:nvSpPr>
              <p:spPr bwMode="auto">
                <a:xfrm>
                  <a:off x="392" y="2176"/>
                  <a:ext cx="183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基于高级语言（</a:t>
                  </a:r>
                  <a:r>
                    <a:rPr kumimoji="1" lang="zh-CN" altLang="en-US" sz="1800" b="1">
                      <a:solidFill>
                        <a:srgbClr val="990000"/>
                      </a:solidFill>
                      <a:latin typeface="Comic Sans MS" panose="030F0702030302020204" pitchFamily="66" charset="0"/>
                    </a:rPr>
                    <a:t>无通用性</a:t>
                  </a:r>
                  <a:r>
                    <a:rPr kumimoji="1" lang="zh-CN" altLang="en-US" sz="1800" b="1">
                      <a:solidFill>
                        <a:srgbClr val="0000FF"/>
                      </a:solidFill>
                      <a:latin typeface="Comic Sans MS" panose="030F0702030302020204" pitchFamily="66" charset="0"/>
                    </a:rPr>
                    <a:t>）</a:t>
                  </a:r>
                  <a:endParaRPr kumimoji="1" lang="en-US" altLang="zh-CN" sz="1800" b="1">
                    <a:solidFill>
                      <a:srgbClr val="0000FF"/>
                    </a:solidFill>
                    <a:latin typeface="Comic Sans MS" panose="030F0702030302020204" pitchFamily="66" charset="0"/>
                  </a:endParaRPr>
                </a:p>
              </p:txBody>
            </p:sp>
            <p:sp>
              <p:nvSpPr>
                <p:cNvPr id="77847" name="Rectangle 11"/>
                <p:cNvSpPr>
                  <a:spLocks noChangeArrowheads="1"/>
                </p:cNvSpPr>
                <p:nvPr/>
              </p:nvSpPr>
              <p:spPr bwMode="auto">
                <a:xfrm>
                  <a:off x="3272" y="2176"/>
                  <a:ext cx="13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系列机（机器语言）</a:t>
                  </a:r>
                  <a:endParaRPr kumimoji="1" lang="en-US" altLang="zh-CN" sz="1800" b="1">
                    <a:solidFill>
                      <a:srgbClr val="0000FF"/>
                    </a:solidFill>
                    <a:latin typeface="Comic Sans MS" panose="030F0702030302020204" pitchFamily="66" charset="0"/>
                  </a:endParaRPr>
                </a:p>
              </p:txBody>
            </p:sp>
            <p:sp>
              <p:nvSpPr>
                <p:cNvPr id="77848" name="Rectangle 12"/>
                <p:cNvSpPr>
                  <a:spLocks noChangeArrowheads="1"/>
                </p:cNvSpPr>
                <p:nvPr/>
              </p:nvSpPr>
              <p:spPr bwMode="auto">
                <a:xfrm>
                  <a:off x="632" y="2367"/>
                  <a:ext cx="105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(B5000 1963)</a:t>
                  </a:r>
                  <a:endParaRPr kumimoji="1" lang="en-US" altLang="zh-CN" sz="1800" b="1">
                    <a:solidFill>
                      <a:srgbClr val="000000"/>
                    </a:solidFill>
                    <a:latin typeface="Comic Sans MS" panose="030F0702030302020204" pitchFamily="66" charset="0"/>
                  </a:endParaRPr>
                </a:p>
              </p:txBody>
            </p:sp>
            <p:sp>
              <p:nvSpPr>
                <p:cNvPr id="77849" name="Rectangle 13"/>
                <p:cNvSpPr>
                  <a:spLocks noChangeArrowheads="1"/>
                </p:cNvSpPr>
                <p:nvPr/>
              </p:nvSpPr>
              <p:spPr bwMode="auto">
                <a:xfrm>
                  <a:off x="3560" y="2367"/>
                  <a:ext cx="123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(IBM 360 1964)</a:t>
                  </a:r>
                  <a:endParaRPr kumimoji="1" lang="en-US" altLang="zh-CN" sz="1800" b="1">
                    <a:solidFill>
                      <a:srgbClr val="000000"/>
                    </a:solidFill>
                    <a:latin typeface="Comic Sans MS" panose="030F0702030302020204" pitchFamily="66" charset="0"/>
                  </a:endParaRPr>
                </a:p>
              </p:txBody>
            </p:sp>
            <p:sp>
              <p:nvSpPr>
                <p:cNvPr id="77850" name="Rectangle 14"/>
                <p:cNvSpPr>
                  <a:spLocks noChangeArrowheads="1"/>
                </p:cNvSpPr>
                <p:nvPr/>
              </p:nvSpPr>
              <p:spPr bwMode="auto">
                <a:xfrm>
                  <a:off x="1983" y="2695"/>
                  <a:ext cx="19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通用寄存器机器（机器语言）</a:t>
                  </a:r>
                  <a:endParaRPr kumimoji="1" lang="en-US" altLang="zh-CN" sz="1800" b="1">
                    <a:solidFill>
                      <a:srgbClr val="0000FF"/>
                    </a:solidFill>
                    <a:latin typeface="Comic Sans MS" panose="030F0702030302020204" pitchFamily="66" charset="0"/>
                  </a:endParaRPr>
                </a:p>
              </p:txBody>
            </p:sp>
            <p:sp>
              <p:nvSpPr>
                <p:cNvPr id="77851" name="Rectangle 15"/>
                <p:cNvSpPr>
                  <a:spLocks noChangeArrowheads="1"/>
                </p:cNvSpPr>
                <p:nvPr/>
              </p:nvSpPr>
              <p:spPr bwMode="auto">
                <a:xfrm>
                  <a:off x="296" y="3087"/>
                  <a:ext cx="132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zh-CN" altLang="en-US" sz="1800" b="1">
                      <a:solidFill>
                        <a:srgbClr val="0000FF"/>
                      </a:solidFill>
                      <a:latin typeface="Comic Sans MS" panose="030F0702030302020204" pitchFamily="66" charset="0"/>
                    </a:rPr>
                    <a:t>复杂指令系统</a:t>
                  </a:r>
                  <a:r>
                    <a:rPr kumimoji="1" lang="en-US" altLang="zh-CN" sz="1800" b="1">
                      <a:solidFill>
                        <a:srgbClr val="0000FF"/>
                      </a:solidFill>
                      <a:latin typeface="Comic Sans MS" panose="030F0702030302020204" pitchFamily="66" charset="0"/>
                    </a:rPr>
                    <a:t>CISC</a:t>
                  </a:r>
                  <a:endParaRPr kumimoji="1" lang="en-US" altLang="zh-CN" sz="1800" b="1">
                    <a:solidFill>
                      <a:srgbClr val="0000FF"/>
                    </a:solidFill>
                    <a:latin typeface="Comic Sans MS" panose="030F0702030302020204" pitchFamily="66" charset="0"/>
                  </a:endParaRPr>
                </a:p>
              </p:txBody>
            </p:sp>
            <p:sp>
              <p:nvSpPr>
                <p:cNvPr id="77852" name="Rectangle 16"/>
                <p:cNvSpPr>
                  <a:spLocks noChangeArrowheads="1"/>
                </p:cNvSpPr>
                <p:nvPr/>
              </p:nvSpPr>
              <p:spPr bwMode="auto">
                <a:xfrm>
                  <a:off x="3224" y="3087"/>
                  <a:ext cx="152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FF"/>
                      </a:solidFill>
                      <a:latin typeface="Comic Sans MS" panose="030F0702030302020204" pitchFamily="66" charset="0"/>
                    </a:rPr>
                    <a:t>Load/Store </a:t>
                  </a:r>
                  <a:r>
                    <a:rPr kumimoji="1" lang="zh-CN" altLang="en-US" sz="1800" b="1">
                      <a:solidFill>
                        <a:srgbClr val="0000FF"/>
                      </a:solidFill>
                      <a:latin typeface="Comic Sans MS" panose="030F0702030302020204" pitchFamily="66" charset="0"/>
                    </a:rPr>
                    <a:t>系统结构</a:t>
                  </a:r>
                  <a:endParaRPr kumimoji="1" lang="en-US" altLang="zh-CN" sz="1800" b="1">
                    <a:solidFill>
                      <a:srgbClr val="0000FF"/>
                    </a:solidFill>
                    <a:latin typeface="Comic Sans MS" panose="030F0702030302020204" pitchFamily="66" charset="0"/>
                  </a:endParaRPr>
                </a:p>
              </p:txBody>
            </p:sp>
            <p:sp>
              <p:nvSpPr>
                <p:cNvPr id="77853" name="Rectangle 17"/>
                <p:cNvSpPr>
                  <a:spLocks noChangeArrowheads="1"/>
                </p:cNvSpPr>
                <p:nvPr/>
              </p:nvSpPr>
              <p:spPr bwMode="auto">
                <a:xfrm>
                  <a:off x="488" y="3328"/>
                  <a:ext cx="201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(Vax, Intel 432 1977-80)</a:t>
                  </a:r>
                  <a:endParaRPr kumimoji="1" lang="en-US" altLang="zh-CN" sz="1800" b="1">
                    <a:solidFill>
                      <a:srgbClr val="000000"/>
                    </a:solidFill>
                    <a:latin typeface="Comic Sans MS" panose="030F0702030302020204" pitchFamily="66" charset="0"/>
                  </a:endParaRPr>
                </a:p>
              </p:txBody>
            </p:sp>
            <p:sp>
              <p:nvSpPr>
                <p:cNvPr id="77854" name="Rectangle 18"/>
                <p:cNvSpPr>
                  <a:spLocks noChangeArrowheads="1"/>
                </p:cNvSpPr>
                <p:nvPr/>
              </p:nvSpPr>
              <p:spPr bwMode="auto">
                <a:xfrm>
                  <a:off x="3464" y="3280"/>
                  <a:ext cx="217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(CDC 6600, Cray 1 1963-76)</a:t>
                  </a:r>
                  <a:endParaRPr kumimoji="1" lang="en-US" altLang="zh-CN" sz="1800" b="1">
                    <a:solidFill>
                      <a:srgbClr val="000000"/>
                    </a:solidFill>
                    <a:latin typeface="Comic Sans MS" panose="030F0702030302020204" pitchFamily="66" charset="0"/>
                  </a:endParaRPr>
                </a:p>
              </p:txBody>
            </p:sp>
            <p:sp>
              <p:nvSpPr>
                <p:cNvPr id="77855" name="Rectangle 19"/>
                <p:cNvSpPr>
                  <a:spLocks noChangeArrowheads="1"/>
                </p:cNvSpPr>
                <p:nvPr/>
              </p:nvSpPr>
              <p:spPr bwMode="auto">
                <a:xfrm>
                  <a:off x="2696" y="3808"/>
                  <a:ext cx="326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(Mips,Sparc,HP-PA,IBM RS6000, . . .1987)</a:t>
                  </a:r>
                  <a:endParaRPr kumimoji="1" lang="en-US" altLang="zh-CN" sz="1800" b="1">
                    <a:solidFill>
                      <a:srgbClr val="000000"/>
                    </a:solidFill>
                    <a:latin typeface="Comic Sans MS" panose="030F0702030302020204" pitchFamily="66" charset="0"/>
                  </a:endParaRPr>
                </a:p>
              </p:txBody>
            </p:sp>
          </p:grpSp>
          <p:grpSp>
            <p:nvGrpSpPr>
              <p:cNvPr id="77832" name="Group 20"/>
              <p:cNvGrpSpPr/>
              <p:nvPr/>
            </p:nvGrpSpPr>
            <p:grpSpPr bwMode="auto">
              <a:xfrm>
                <a:off x="1244" y="868"/>
                <a:ext cx="2404" cy="2728"/>
                <a:chOff x="1244" y="868"/>
                <a:chExt cx="2404" cy="2728"/>
              </a:xfrm>
            </p:grpSpPr>
            <p:sp>
              <p:nvSpPr>
                <p:cNvPr id="77833" name="Line 21"/>
                <p:cNvSpPr>
                  <a:spLocks noChangeShapeType="1"/>
                </p:cNvSpPr>
                <p:nvPr/>
              </p:nvSpPr>
              <p:spPr bwMode="auto">
                <a:xfrm>
                  <a:off x="2352" y="868"/>
                  <a:ext cx="0" cy="8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2"/>
                <p:cNvSpPr>
                  <a:spLocks noChangeShapeType="1"/>
                </p:cNvSpPr>
                <p:nvPr/>
              </p:nvSpPr>
              <p:spPr bwMode="auto">
                <a:xfrm>
                  <a:off x="2352" y="139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3"/>
                <p:cNvSpPr>
                  <a:spLocks noChangeShapeType="1"/>
                </p:cNvSpPr>
                <p:nvPr/>
              </p:nvSpPr>
              <p:spPr bwMode="auto">
                <a:xfrm flipH="1">
                  <a:off x="1532" y="1924"/>
                  <a:ext cx="632"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4"/>
                <p:cNvSpPr>
                  <a:spLocks noChangeShapeType="1"/>
                </p:cNvSpPr>
                <p:nvPr/>
              </p:nvSpPr>
              <p:spPr bwMode="auto">
                <a:xfrm>
                  <a:off x="2788" y="1924"/>
                  <a:ext cx="856"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5"/>
                <p:cNvSpPr>
                  <a:spLocks noChangeShapeType="1"/>
                </p:cNvSpPr>
                <p:nvPr/>
              </p:nvSpPr>
              <p:spPr bwMode="auto">
                <a:xfrm>
                  <a:off x="1428" y="2520"/>
                  <a:ext cx="376"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26"/>
                <p:cNvSpPr>
                  <a:spLocks noChangeShapeType="1"/>
                </p:cNvSpPr>
                <p:nvPr/>
              </p:nvSpPr>
              <p:spPr bwMode="auto">
                <a:xfrm flipH="1">
                  <a:off x="3212" y="2404"/>
                  <a:ext cx="296" cy="23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9" name="Line 27"/>
                <p:cNvSpPr>
                  <a:spLocks noChangeShapeType="1"/>
                </p:cNvSpPr>
                <p:nvPr/>
              </p:nvSpPr>
              <p:spPr bwMode="auto">
                <a:xfrm flipH="1">
                  <a:off x="1244" y="2884"/>
                  <a:ext cx="872"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0" name="Line 28"/>
                <p:cNvSpPr>
                  <a:spLocks noChangeShapeType="1"/>
                </p:cNvSpPr>
                <p:nvPr/>
              </p:nvSpPr>
              <p:spPr bwMode="auto">
                <a:xfrm>
                  <a:off x="3028" y="2884"/>
                  <a:ext cx="616" cy="1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Line 29"/>
                <p:cNvSpPr>
                  <a:spLocks noChangeShapeType="1"/>
                </p:cNvSpPr>
                <p:nvPr/>
              </p:nvSpPr>
              <p:spPr bwMode="auto">
                <a:xfrm>
                  <a:off x="3648" y="3460"/>
                  <a:ext cx="0" cy="13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7830" name="Rectangle 30"/>
            <p:cNvSpPr>
              <a:spLocks noChangeArrowheads="1"/>
            </p:cNvSpPr>
            <p:nvPr/>
          </p:nvSpPr>
          <p:spPr bwMode="auto">
            <a:xfrm>
              <a:off x="3120" y="3648"/>
              <a:ext cx="44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FF"/>
                  </a:solidFill>
                  <a:latin typeface="Comic Sans MS" panose="030F0702030302020204" pitchFamily="66" charset="0"/>
                </a:rPr>
                <a:t>RISC</a:t>
              </a:r>
              <a:endParaRPr kumimoji="1" lang="en-US" altLang="zh-CN" sz="1800" b="1">
                <a:solidFill>
                  <a:srgbClr val="0000FF"/>
                </a:solidFill>
                <a:latin typeface="Comic Sans MS" panose="030F0702030302020204" pitchFamily="66" charset="0"/>
              </a:endParaRPr>
            </a:p>
          </p:txBody>
        </p: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1000125" y="285750"/>
            <a:ext cx="7273925" cy="766763"/>
          </a:xfrm>
        </p:spPr>
        <p:txBody>
          <a:bodyPr/>
          <a:lstStyle/>
          <a:p>
            <a:pPr eaLnBrk="1" hangingPunct="1">
              <a:defRPr/>
            </a:pPr>
            <a:r>
              <a:rPr lang="zh-CN" altLang="en-US" dirty="0" smtClean="0">
                <a:solidFill>
                  <a:srgbClr val="1A1A00"/>
                </a:solidFill>
              </a:rPr>
              <a:t>课程演化</a:t>
            </a:r>
            <a:endParaRPr lang="en-US" altLang="zh-CN" dirty="0" smtClean="0">
              <a:solidFill>
                <a:srgbClr val="1A1A00"/>
              </a:solidFill>
            </a:endParaRPr>
          </a:p>
        </p:txBody>
      </p:sp>
      <p:sp>
        <p:nvSpPr>
          <p:cNvPr id="79875" name="Rectangle 3"/>
          <p:cNvSpPr>
            <a:spLocks noGrp="1" noChangeArrowheads="1"/>
          </p:cNvSpPr>
          <p:nvPr>
            <p:ph idx="1"/>
          </p:nvPr>
        </p:nvSpPr>
        <p:spPr>
          <a:xfrm>
            <a:off x="642938" y="1214438"/>
            <a:ext cx="8175625" cy="5087937"/>
          </a:xfrm>
        </p:spPr>
        <p:txBody>
          <a:bodyPr/>
          <a:lstStyle/>
          <a:p>
            <a:pPr eaLnBrk="1" hangingPunct="1"/>
            <a:r>
              <a:rPr lang="en-US" altLang="zh-CN" sz="2400" b="1" dirty="0" smtClean="0">
                <a:solidFill>
                  <a:srgbClr val="000000"/>
                </a:solidFill>
                <a:effectLst/>
                <a:latin typeface="Comic Sans MS" panose="030F0702030302020204" pitchFamily="66" charset="0"/>
              </a:rPr>
              <a:t>1950s to 1960s: Computer Architecture Course:</a:t>
            </a:r>
            <a:endParaRPr lang="en-US" altLang="zh-CN" sz="2400" b="1" dirty="0" smtClean="0">
              <a:solidFill>
                <a:srgbClr val="FFFFFF"/>
              </a:solidFill>
              <a:effectLst/>
              <a:latin typeface="Comic Sans MS" panose="030F0702030302020204" pitchFamily="66" charset="0"/>
            </a:endParaRPr>
          </a:p>
          <a:p>
            <a:pPr lvl="1" eaLnBrk="1" hangingPunct="1"/>
            <a:r>
              <a:rPr lang="en-US" altLang="zh-CN" sz="2000" b="1" dirty="0" smtClean="0">
                <a:solidFill>
                  <a:srgbClr val="000000"/>
                </a:solidFill>
                <a:effectLst/>
                <a:latin typeface="Comic Sans MS" panose="030F0702030302020204" pitchFamily="66" charset="0"/>
              </a:rPr>
              <a:t> </a:t>
            </a:r>
            <a:r>
              <a:rPr lang="zh-CN" altLang="en-US" sz="2000" b="1" dirty="0" smtClean="0">
                <a:solidFill>
                  <a:srgbClr val="000000"/>
                </a:solidFill>
                <a:effectLst/>
                <a:latin typeface="Comic Sans MS" panose="030F0702030302020204" pitchFamily="66" charset="0"/>
              </a:rPr>
              <a:t>计算机算法</a:t>
            </a:r>
            <a:endParaRPr lang="en-US" altLang="zh-CN" sz="2000" b="1" dirty="0" smtClean="0">
              <a:solidFill>
                <a:srgbClr val="FFFFFF"/>
              </a:solidFill>
              <a:effectLst/>
              <a:latin typeface="Comic Sans MS" panose="030F0702030302020204" pitchFamily="66" charset="0"/>
            </a:endParaRPr>
          </a:p>
          <a:p>
            <a:pPr eaLnBrk="1" hangingPunct="1"/>
            <a:r>
              <a:rPr lang="en-US" altLang="zh-CN" sz="2400" b="1" dirty="0" smtClean="0">
                <a:solidFill>
                  <a:srgbClr val="000000"/>
                </a:solidFill>
                <a:effectLst/>
                <a:latin typeface="Comic Sans MS" panose="030F0702030302020204" pitchFamily="66" charset="0"/>
              </a:rPr>
              <a:t>1970s to mid 1980s:  Computer Architecture Course: </a:t>
            </a:r>
            <a:endParaRPr lang="en-US" altLang="zh-CN" sz="2400" b="1" dirty="0" smtClean="0">
              <a:solidFill>
                <a:srgbClr val="FFFFFF"/>
              </a:solidFill>
              <a:effectLst/>
              <a:latin typeface="Comic Sans MS" panose="030F0702030302020204" pitchFamily="66" charset="0"/>
            </a:endParaRPr>
          </a:p>
          <a:p>
            <a:pPr lvl="1" eaLnBrk="1" hangingPunct="1"/>
            <a:r>
              <a:rPr lang="zh-CN" altLang="en-US" sz="2000" b="1" dirty="0" smtClean="0">
                <a:solidFill>
                  <a:srgbClr val="0033FF"/>
                </a:solidFill>
                <a:effectLst/>
                <a:latin typeface="Comic Sans MS" panose="030F0702030302020204" pitchFamily="66" charset="0"/>
              </a:rPr>
              <a:t>指令系统设计，尤其是适应编译器的</a:t>
            </a:r>
            <a:r>
              <a:rPr lang="en-US" altLang="zh-CN" sz="2000" b="1" dirty="0" smtClean="0">
                <a:solidFill>
                  <a:srgbClr val="0033FF"/>
                </a:solidFill>
                <a:effectLst/>
                <a:latin typeface="Comic Sans MS" panose="030F0702030302020204" pitchFamily="66" charset="0"/>
              </a:rPr>
              <a:t>ISA</a:t>
            </a:r>
            <a:endParaRPr lang="en-US" altLang="zh-CN" sz="2000" b="1" dirty="0" smtClean="0">
              <a:solidFill>
                <a:srgbClr val="FFCC00"/>
              </a:solidFill>
              <a:effectLst/>
              <a:latin typeface="Comic Sans MS" panose="030F0702030302020204" pitchFamily="66" charset="0"/>
            </a:endParaRPr>
          </a:p>
          <a:p>
            <a:pPr eaLnBrk="1" hangingPunct="1"/>
            <a:r>
              <a:rPr lang="en-US" altLang="zh-CN" sz="2400" b="1" dirty="0" smtClean="0">
                <a:solidFill>
                  <a:srgbClr val="000000"/>
                </a:solidFill>
                <a:effectLst/>
                <a:latin typeface="Comic Sans MS" panose="030F0702030302020204" pitchFamily="66" charset="0"/>
              </a:rPr>
              <a:t>1990s: Computer Architecture Course:</a:t>
            </a:r>
            <a:endParaRPr lang="en-US" altLang="zh-CN" sz="2400" b="1" dirty="0" smtClean="0">
              <a:solidFill>
                <a:srgbClr val="FFFFFF"/>
              </a:solidFill>
              <a:effectLst/>
              <a:latin typeface="Comic Sans MS" panose="030F0702030302020204" pitchFamily="66" charset="0"/>
            </a:endParaRPr>
          </a:p>
          <a:p>
            <a:pPr lvl="1" eaLnBrk="1" hangingPunct="1"/>
            <a:r>
              <a:rPr lang="en-US" altLang="zh-CN" sz="2000" b="1" dirty="0" smtClean="0">
                <a:solidFill>
                  <a:srgbClr val="990000"/>
                </a:solidFill>
                <a:effectLst/>
                <a:latin typeface="Comic Sans MS" panose="030F0702030302020204" pitchFamily="66" charset="0"/>
              </a:rPr>
              <a:t>CPU</a:t>
            </a:r>
            <a:r>
              <a:rPr lang="zh-CN" altLang="en-US" sz="2000" b="1" dirty="0" smtClean="0">
                <a:solidFill>
                  <a:srgbClr val="990000"/>
                </a:solidFill>
                <a:effectLst/>
                <a:latin typeface="Comic Sans MS" panose="030F0702030302020204" pitchFamily="66" charset="0"/>
              </a:rPr>
              <a:t>、存储系统、</a:t>
            </a:r>
            <a:r>
              <a:rPr lang="en-US" altLang="zh-CN" sz="2000" b="1" dirty="0" smtClean="0">
                <a:solidFill>
                  <a:srgbClr val="990000"/>
                </a:solidFill>
                <a:effectLst/>
                <a:latin typeface="Comic Sans MS" panose="030F0702030302020204" pitchFamily="66" charset="0"/>
              </a:rPr>
              <a:t>I/O</a:t>
            </a:r>
            <a:r>
              <a:rPr lang="zh-CN" altLang="en-US" sz="2000" b="1" dirty="0" smtClean="0">
                <a:solidFill>
                  <a:srgbClr val="990000"/>
                </a:solidFill>
                <a:effectLst/>
                <a:latin typeface="Comic Sans MS" panose="030F0702030302020204" pitchFamily="66" charset="0"/>
              </a:rPr>
              <a:t>系统、多处理器、网络</a:t>
            </a:r>
            <a:endParaRPr lang="en-US" altLang="zh-CN" sz="2000" b="1" dirty="0" smtClean="0">
              <a:solidFill>
                <a:srgbClr val="66FFFF"/>
              </a:solidFill>
              <a:effectLst/>
              <a:latin typeface="Comic Sans MS" panose="030F0702030302020204" pitchFamily="66" charset="0"/>
            </a:endParaRPr>
          </a:p>
          <a:p>
            <a:pPr eaLnBrk="1" hangingPunct="1"/>
            <a:r>
              <a:rPr lang="en-US" altLang="zh-CN" sz="2400" b="1" dirty="0" smtClean="0">
                <a:solidFill>
                  <a:srgbClr val="000000"/>
                </a:solidFill>
                <a:effectLst/>
                <a:latin typeface="Comic Sans MS" panose="030F0702030302020204" pitchFamily="66" charset="0"/>
              </a:rPr>
              <a:t>2010s: Computer Architecture Course: </a:t>
            </a:r>
            <a:endParaRPr lang="en-US" altLang="zh-CN" sz="2400" b="1" dirty="0" smtClean="0">
              <a:solidFill>
                <a:srgbClr val="FFFFFF"/>
              </a:solidFill>
              <a:effectLst/>
              <a:latin typeface="Comic Sans MS" panose="030F0702030302020204" pitchFamily="66" charset="0"/>
            </a:endParaRPr>
          </a:p>
          <a:p>
            <a:pPr lvl="1" eaLnBrk="1" hangingPunct="1"/>
            <a:r>
              <a:rPr lang="zh-CN" altLang="en-US" sz="2000" b="1" dirty="0" smtClean="0">
                <a:solidFill>
                  <a:srgbClr val="0000FF"/>
                </a:solidFill>
                <a:effectLst/>
                <a:latin typeface="Comic Sans MS" panose="030F0702030302020204" pitchFamily="66" charset="0"/>
              </a:rPr>
              <a:t>多核</a:t>
            </a:r>
            <a:endParaRPr lang="en-US" altLang="zh-CN" sz="2000" b="1" dirty="0" smtClean="0">
              <a:solidFill>
                <a:srgbClr val="FFFF00"/>
              </a:solidFill>
              <a:effectLst/>
              <a:latin typeface="Comic Sans MS" panose="030F0702030302020204" pitchFamily="66" charset="0"/>
            </a:endParaRPr>
          </a:p>
          <a:p>
            <a:pPr lvl="1" eaLnBrk="1" hangingPunct="1"/>
            <a:r>
              <a:rPr lang="zh-CN" altLang="en-US" sz="2000" b="1" dirty="0" smtClean="0">
                <a:solidFill>
                  <a:srgbClr val="000000"/>
                </a:solidFill>
                <a:effectLst/>
                <a:latin typeface="Comic Sans MS" panose="030F0702030302020204" pitchFamily="66" charset="0"/>
              </a:rPr>
              <a:t>功率监控设计（</a:t>
            </a:r>
            <a:r>
              <a:rPr lang="en-US" altLang="zh-CN" sz="2000" b="1" dirty="0" smtClean="0">
                <a:solidFill>
                  <a:srgbClr val="000000"/>
                </a:solidFill>
                <a:effectLst/>
                <a:latin typeface="Comic Sans MS" panose="030F0702030302020204" pitchFamily="66" charset="0"/>
              </a:rPr>
              <a:t>Power-aware design</a:t>
            </a:r>
            <a:r>
              <a:rPr lang="zh-CN" altLang="en-US" sz="2000" b="1" dirty="0" smtClean="0">
                <a:solidFill>
                  <a:srgbClr val="000000"/>
                </a:solidFill>
                <a:effectLst/>
                <a:latin typeface="Comic Sans MS" panose="030F0702030302020204" pitchFamily="66" charset="0"/>
              </a:rPr>
              <a:t>）</a:t>
            </a:r>
            <a:r>
              <a:rPr lang="en-US" altLang="zh-CN" sz="2000" b="1" dirty="0" smtClean="0">
                <a:solidFill>
                  <a:srgbClr val="000000"/>
                </a:solidFill>
                <a:effectLst/>
                <a:latin typeface="Comic Sans MS" panose="030F0702030302020204" pitchFamily="66" charset="0"/>
              </a:rPr>
              <a:t>, </a:t>
            </a:r>
            <a:r>
              <a:rPr lang="zh-CN" altLang="en-US" sz="2000" b="1" dirty="0" smtClean="0">
                <a:solidFill>
                  <a:srgbClr val="000000"/>
                </a:solidFill>
                <a:effectLst/>
                <a:latin typeface="Comic Sans MS" panose="030F0702030302020204" pitchFamily="66" charset="0"/>
              </a:rPr>
              <a:t>可重构的（</a:t>
            </a:r>
            <a:r>
              <a:rPr lang="en-US" altLang="zh-CN" sz="2000" b="1" dirty="0" smtClean="0">
                <a:solidFill>
                  <a:srgbClr val="000000"/>
                </a:solidFill>
                <a:effectLst/>
                <a:latin typeface="Comic Sans MS" panose="030F0702030302020204" pitchFamily="66" charset="0"/>
              </a:rPr>
              <a:t>reconfigurable </a:t>
            </a:r>
            <a:r>
              <a:rPr lang="zh-CN" altLang="en-US" sz="2000" b="1" dirty="0" smtClean="0">
                <a:solidFill>
                  <a:srgbClr val="000000"/>
                </a:solidFill>
                <a:effectLst/>
                <a:latin typeface="Comic Sans MS" panose="030F0702030302020204" pitchFamily="66" charset="0"/>
              </a:rPr>
              <a:t>）</a:t>
            </a:r>
            <a:endParaRPr lang="en-US" altLang="zh-CN" b="1" dirty="0" smtClean="0">
              <a:solidFill>
                <a:srgbClr val="000000"/>
              </a:solidFill>
              <a:effectLst/>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488950" y="188913"/>
            <a:ext cx="8229600" cy="1143000"/>
          </a:xfrm>
        </p:spPr>
        <p:txBody>
          <a:bodyPr/>
          <a:lstStyle/>
          <a:p>
            <a:pPr eaLnBrk="1" hangingPunct="1">
              <a:defRPr/>
            </a:pPr>
            <a:r>
              <a:rPr lang="zh-CN" altLang="en-US" dirty="0" smtClean="0">
                <a:solidFill>
                  <a:srgbClr val="1A1A00"/>
                </a:solidFill>
              </a:rPr>
              <a:t>计算机系统结构的现代定义</a:t>
            </a:r>
            <a:endParaRPr lang="en-US" altLang="zh-CN" dirty="0" smtClean="0">
              <a:solidFill>
                <a:srgbClr val="1A1A00"/>
              </a:solidFill>
            </a:endParaRPr>
          </a:p>
        </p:txBody>
      </p:sp>
      <p:sp>
        <p:nvSpPr>
          <p:cNvPr id="60419" name="Rectangle 3"/>
          <p:cNvSpPr>
            <a:spLocks noGrp="1" noChangeArrowheads="1"/>
          </p:cNvSpPr>
          <p:nvPr>
            <p:ph idx="1"/>
          </p:nvPr>
        </p:nvSpPr>
        <p:spPr>
          <a:xfrm>
            <a:off x="565150" y="1268413"/>
            <a:ext cx="8077200" cy="4876800"/>
          </a:xfrm>
        </p:spPr>
        <p:txBody>
          <a:bodyPr/>
          <a:lstStyle/>
          <a:p>
            <a:pPr eaLnBrk="1" hangingPunct="1">
              <a:lnSpc>
                <a:spcPts val="4000"/>
              </a:lnSpc>
              <a:defRPr/>
            </a:pPr>
            <a:r>
              <a:rPr lang="zh-CN" altLang="en-US" sz="2800" b="1" i="1" u="sng" dirty="0" smtClean="0">
                <a:solidFill>
                  <a:srgbClr val="0000FF"/>
                </a:solidFill>
                <a:effectLst/>
              </a:rPr>
              <a:t>计算机系统结构（现代定义）：</a:t>
            </a:r>
            <a:r>
              <a:rPr lang="zh-CN" altLang="en-US" sz="2800" b="1" dirty="0" smtClean="0">
                <a:solidFill>
                  <a:srgbClr val="000000"/>
                </a:solidFill>
                <a:effectLst/>
              </a:rPr>
              <a:t>是在满足功能、性能和价格目标的条件下，</a:t>
            </a:r>
            <a:r>
              <a:rPr lang="zh-CN" altLang="en-US" sz="2800" b="1" dirty="0" smtClean="0">
                <a:solidFill>
                  <a:srgbClr val="FF00FF"/>
                </a:solidFill>
                <a:effectLst/>
              </a:rPr>
              <a:t>设计、选择和互连</a:t>
            </a:r>
            <a:endParaRPr lang="en-US" altLang="zh-CN" sz="2800" b="1" dirty="0" smtClean="0">
              <a:solidFill>
                <a:srgbClr val="00FF00"/>
              </a:solidFill>
              <a:effectLst/>
            </a:endParaRPr>
          </a:p>
          <a:p>
            <a:pPr marL="0" indent="0" eaLnBrk="1" hangingPunct="1">
              <a:lnSpc>
                <a:spcPts val="4000"/>
              </a:lnSpc>
              <a:buFont typeface="Wingdings" panose="05000000000000000000" pitchFamily="2" charset="2"/>
              <a:buNone/>
              <a:defRPr/>
            </a:pPr>
            <a:r>
              <a:rPr lang="zh-CN" altLang="en-US" sz="2800" b="1" dirty="0" smtClean="0">
                <a:solidFill>
                  <a:srgbClr val="003FFF"/>
                </a:solidFill>
                <a:effectLst/>
              </a:rPr>
              <a:t>硬件部件</a:t>
            </a:r>
            <a:r>
              <a:rPr lang="zh-CN" altLang="en-US" sz="2800" b="1" dirty="0" smtClean="0">
                <a:solidFill>
                  <a:srgbClr val="000000"/>
                </a:solidFill>
                <a:effectLst/>
              </a:rPr>
              <a:t>构成计算机。</a:t>
            </a:r>
            <a:r>
              <a:rPr lang="en-US" altLang="zh-CN" sz="2800" b="1" dirty="0" smtClean="0">
                <a:solidFill>
                  <a:srgbClr val="000000"/>
                </a:solidFill>
                <a:effectLst/>
              </a:rPr>
              <a:t> </a:t>
            </a:r>
            <a:endParaRPr lang="en-US" altLang="zh-CN" sz="2800" b="1" dirty="0" smtClean="0">
              <a:solidFill>
                <a:srgbClr val="FFFFFF"/>
              </a:solidFill>
              <a:effectLst/>
            </a:endParaRPr>
          </a:p>
          <a:p>
            <a:pPr eaLnBrk="1" hangingPunct="1">
              <a:lnSpc>
                <a:spcPct val="90000"/>
              </a:lnSpc>
              <a:defRPr/>
            </a:pPr>
            <a:r>
              <a:rPr lang="zh-CN" altLang="en-US" sz="2800" b="1" dirty="0" smtClean="0">
                <a:solidFill>
                  <a:srgbClr val="0000FF"/>
                </a:solidFill>
                <a:effectLst/>
              </a:rPr>
              <a:t>系统结构覆盖：</a:t>
            </a:r>
            <a:endParaRPr lang="en-US" altLang="zh-CN" sz="2800" b="1" dirty="0" smtClean="0">
              <a:solidFill>
                <a:srgbClr val="FFFF00"/>
              </a:solidFill>
              <a:effectLst/>
            </a:endParaRPr>
          </a:p>
          <a:p>
            <a:pPr lvl="1" eaLnBrk="1" hangingPunct="1">
              <a:lnSpc>
                <a:spcPct val="90000"/>
              </a:lnSpc>
              <a:defRPr/>
            </a:pPr>
            <a:r>
              <a:rPr lang="zh-CN" altLang="en-US" sz="2400" b="1" dirty="0" smtClean="0">
                <a:solidFill>
                  <a:srgbClr val="0033FF"/>
                </a:solidFill>
                <a:effectLst/>
              </a:rPr>
              <a:t>指令系统设计</a:t>
            </a:r>
            <a:r>
              <a:rPr lang="zh-CN" altLang="en-US" sz="2400" b="1" i="1" dirty="0" smtClean="0">
                <a:solidFill>
                  <a:srgbClr val="000000"/>
                </a:solidFill>
                <a:effectLst/>
              </a:rPr>
              <a:t>（系统结构的原始定义）</a:t>
            </a:r>
            <a:endParaRPr lang="en-US" altLang="zh-CN" sz="2400" b="1" i="1" dirty="0" smtClean="0">
              <a:solidFill>
                <a:srgbClr val="FFFFFF"/>
              </a:solidFill>
              <a:effectLst/>
            </a:endParaRPr>
          </a:p>
          <a:p>
            <a:pPr lvl="1" eaLnBrk="1" hangingPunct="1">
              <a:lnSpc>
                <a:spcPct val="90000"/>
              </a:lnSpc>
              <a:defRPr/>
            </a:pPr>
            <a:r>
              <a:rPr lang="zh-CN" altLang="en-US" sz="2400" b="1" dirty="0" smtClean="0">
                <a:solidFill>
                  <a:srgbClr val="0033FF"/>
                </a:solidFill>
                <a:effectLst/>
              </a:rPr>
              <a:t>组成（</a:t>
            </a:r>
            <a:r>
              <a:rPr lang="en-US" altLang="zh-CN" sz="2400" b="1" dirty="0" smtClean="0">
                <a:solidFill>
                  <a:srgbClr val="0033FF"/>
                </a:solidFill>
                <a:effectLst/>
              </a:rPr>
              <a:t>Organization</a:t>
            </a:r>
            <a:r>
              <a:rPr lang="zh-CN" altLang="en-US" sz="2400" b="1" dirty="0" smtClean="0">
                <a:solidFill>
                  <a:srgbClr val="0033FF"/>
                </a:solidFill>
                <a:effectLst/>
              </a:rPr>
              <a:t>）</a:t>
            </a:r>
            <a:r>
              <a:rPr lang="en-US" altLang="zh-CN" sz="2400" b="1" dirty="0" smtClean="0">
                <a:solidFill>
                  <a:srgbClr val="000000"/>
                </a:solidFill>
                <a:effectLst/>
              </a:rPr>
              <a:t>:</a:t>
            </a:r>
            <a:r>
              <a:rPr lang="zh-CN" altLang="en-US" sz="2400" b="1" dirty="0" smtClean="0">
                <a:solidFill>
                  <a:srgbClr val="000000"/>
                </a:solidFill>
                <a:effectLst/>
              </a:rPr>
              <a:t>计算机设计方面的高层次</a:t>
            </a:r>
            <a:endParaRPr lang="en-US" altLang="zh-CN" sz="2400" b="1" dirty="0" smtClean="0">
              <a:solidFill>
                <a:srgbClr val="FFFFFF"/>
              </a:solidFill>
              <a:effectLst/>
            </a:endParaRPr>
          </a:p>
          <a:p>
            <a:pPr lvl="2" eaLnBrk="1" hangingPunct="1">
              <a:lnSpc>
                <a:spcPct val="90000"/>
              </a:lnSpc>
              <a:defRPr/>
            </a:pPr>
            <a:r>
              <a:rPr lang="en-US" altLang="zh-CN" sz="2000" b="1" dirty="0" smtClean="0">
                <a:solidFill>
                  <a:srgbClr val="000000"/>
                </a:solidFill>
                <a:effectLst/>
              </a:rPr>
              <a:t>CPU</a:t>
            </a:r>
            <a:r>
              <a:rPr lang="zh-CN" altLang="en-US" sz="2000" b="1" dirty="0" smtClean="0">
                <a:solidFill>
                  <a:srgbClr val="000000"/>
                </a:solidFill>
                <a:effectLst/>
              </a:rPr>
              <a:t>内部结构、存储器、</a:t>
            </a:r>
            <a:r>
              <a:rPr lang="en-US" altLang="zh-CN" sz="2000" b="1" dirty="0" smtClean="0">
                <a:solidFill>
                  <a:srgbClr val="000000"/>
                </a:solidFill>
                <a:effectLst/>
              </a:rPr>
              <a:t>I/O</a:t>
            </a:r>
            <a:r>
              <a:rPr lang="zh-CN" altLang="en-US" sz="2000" b="1" dirty="0" smtClean="0">
                <a:solidFill>
                  <a:srgbClr val="000000"/>
                </a:solidFill>
                <a:effectLst/>
              </a:rPr>
              <a:t>系统、多处理器、网络</a:t>
            </a:r>
            <a:endParaRPr lang="en-US" altLang="zh-CN" sz="2000" b="1" dirty="0" smtClean="0">
              <a:solidFill>
                <a:srgbClr val="FFFFFF"/>
              </a:solidFill>
              <a:effectLst/>
            </a:endParaRPr>
          </a:p>
          <a:p>
            <a:pPr lvl="1" eaLnBrk="1" hangingPunct="1">
              <a:lnSpc>
                <a:spcPct val="90000"/>
              </a:lnSpc>
              <a:defRPr/>
            </a:pPr>
            <a:r>
              <a:rPr lang="zh-CN" altLang="en-US" sz="2400" b="1" dirty="0" smtClean="0">
                <a:solidFill>
                  <a:srgbClr val="000000"/>
                </a:solidFill>
                <a:effectLst/>
              </a:rPr>
              <a:t>硬件</a:t>
            </a:r>
            <a:r>
              <a:rPr lang="en-US" altLang="zh-CN" sz="2400" b="1" dirty="0" smtClean="0">
                <a:solidFill>
                  <a:srgbClr val="000000"/>
                </a:solidFill>
                <a:effectLst/>
              </a:rPr>
              <a:t>: </a:t>
            </a:r>
            <a:r>
              <a:rPr lang="zh-CN" altLang="en-US" sz="2400" b="1" dirty="0" smtClean="0">
                <a:solidFill>
                  <a:srgbClr val="000000"/>
                </a:solidFill>
                <a:effectLst/>
              </a:rPr>
              <a:t>计算机的具体实现技术</a:t>
            </a:r>
            <a:endParaRPr lang="en-US" altLang="zh-CN" sz="2400" b="1" dirty="0" smtClean="0">
              <a:solidFill>
                <a:srgbClr val="FFFFFF"/>
              </a:solidFill>
              <a:effectLst/>
            </a:endParaRPr>
          </a:p>
          <a:p>
            <a:pPr lvl="2" eaLnBrk="1" hangingPunct="1">
              <a:lnSpc>
                <a:spcPct val="90000"/>
              </a:lnSpc>
              <a:defRPr/>
            </a:pPr>
            <a:r>
              <a:rPr lang="zh-CN" altLang="en-US" sz="2000" b="1" dirty="0" smtClean="0">
                <a:solidFill>
                  <a:srgbClr val="000000"/>
                </a:solidFill>
                <a:effectLst/>
              </a:rPr>
              <a:t>详细逻辑设计、封装、冷却系统、板级设计，功耗等</a:t>
            </a:r>
            <a:endParaRPr lang="en-US" altLang="zh-CN" sz="2000" b="1" dirty="0" smtClean="0">
              <a:solidFill>
                <a:srgbClr val="000000"/>
              </a:solidFill>
              <a:effectLst/>
            </a:endParaRPr>
          </a:p>
        </p:txBody>
      </p:sp>
      <p:sp>
        <p:nvSpPr>
          <p:cNvPr id="81925" name="矩形 1"/>
          <p:cNvSpPr>
            <a:spLocks noChangeArrowheads="1"/>
          </p:cNvSpPr>
          <p:nvPr/>
        </p:nvSpPr>
        <p:spPr bwMode="auto">
          <a:xfrm>
            <a:off x="0" y="5516563"/>
            <a:ext cx="9055100" cy="979487"/>
          </a:xfrm>
          <a:prstGeom prst="rect">
            <a:avLst/>
          </a:prstGeom>
          <a:noFill/>
          <a:ln>
            <a:noFill/>
          </a:ln>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20000"/>
              </a:lnSpc>
              <a:spcBef>
                <a:spcPct val="0"/>
              </a:spcBef>
              <a:buClrTx/>
              <a:buSzTx/>
              <a:buFontTx/>
              <a:buNone/>
            </a:pPr>
            <a:r>
              <a:rPr lang="zh-CN" altLang="en-US" sz="1800" b="1" dirty="0">
                <a:solidFill>
                  <a:srgbClr val="3FFFFF"/>
                </a:solidFill>
              </a:rPr>
              <a:t>          </a:t>
            </a:r>
            <a:r>
              <a:rPr lang="zh-CN" altLang="en-US" sz="2400" b="1" dirty="0"/>
              <a:t>当前计算机系统设计涉及多方面技术，从</a:t>
            </a:r>
            <a:r>
              <a:rPr lang="zh-CN" altLang="en-US" sz="2400" b="1" dirty="0">
                <a:solidFill>
                  <a:srgbClr val="00B050"/>
                </a:solidFill>
              </a:rPr>
              <a:t>编译器、操作系统</a:t>
            </a:r>
            <a:r>
              <a:rPr lang="zh-CN" altLang="en-US" sz="2400" b="1" dirty="0"/>
              <a:t>到</a:t>
            </a:r>
            <a:r>
              <a:rPr lang="zh-CN" altLang="en-US" sz="2400" b="1" dirty="0">
                <a:solidFill>
                  <a:srgbClr val="00B050"/>
                </a:solidFill>
              </a:rPr>
              <a:t>指令系统、组成逻辑、实现</a:t>
            </a:r>
            <a:r>
              <a:rPr lang="zh-CN" altLang="en-US" sz="2400" b="1" dirty="0"/>
              <a:t>技术及</a:t>
            </a:r>
            <a:r>
              <a:rPr lang="zh-CN" altLang="en-US" sz="2400" b="1" dirty="0">
                <a:solidFill>
                  <a:srgbClr val="00B050"/>
                </a:solidFill>
              </a:rPr>
              <a:t>功耗、成本、可靠性等</a:t>
            </a:r>
            <a:r>
              <a:rPr lang="zh-CN" altLang="en-US" sz="2400" b="1" dirty="0"/>
              <a:t>设计。</a:t>
            </a:r>
            <a:endParaRPr lang="zh-CN" altLang="en-US" sz="2400" b="1"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defRPr/>
            </a:pPr>
            <a:r>
              <a:rPr lang="zh-CN" altLang="en-US" dirty="0" smtClean="0">
                <a:solidFill>
                  <a:srgbClr val="1A1A00"/>
                </a:solidFill>
              </a:rPr>
              <a:t>计算机系统结构的课题</a:t>
            </a:r>
            <a:r>
              <a:rPr lang="zh-CN" altLang="en-US" sz="2800" dirty="0" smtClean="0">
                <a:solidFill>
                  <a:srgbClr val="1A1A00"/>
                </a:solidFill>
              </a:rPr>
              <a:t>（单处理器）</a:t>
            </a:r>
            <a:endParaRPr lang="en-US" altLang="zh-CN" sz="2800" dirty="0" smtClean="0">
              <a:solidFill>
                <a:srgbClr val="1A1A00"/>
              </a:solidFill>
            </a:endParaRPr>
          </a:p>
        </p:txBody>
      </p:sp>
      <p:grpSp>
        <p:nvGrpSpPr>
          <p:cNvPr id="82947" name="Group 3"/>
          <p:cNvGrpSpPr/>
          <p:nvPr/>
        </p:nvGrpSpPr>
        <p:grpSpPr bwMode="auto">
          <a:xfrm>
            <a:off x="179388" y="1628775"/>
            <a:ext cx="7920037" cy="4983163"/>
            <a:chOff x="275" y="750"/>
            <a:chExt cx="4989" cy="3470"/>
          </a:xfrm>
        </p:grpSpPr>
        <p:sp>
          <p:nvSpPr>
            <p:cNvPr id="82953" name="Line 4"/>
            <p:cNvSpPr>
              <a:spLocks noChangeShapeType="1"/>
            </p:cNvSpPr>
            <p:nvPr/>
          </p:nvSpPr>
          <p:spPr bwMode="auto">
            <a:xfrm flipV="1">
              <a:off x="1204" y="2684"/>
              <a:ext cx="320" cy="59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4" name="Line 5"/>
            <p:cNvSpPr>
              <a:spLocks noChangeShapeType="1"/>
            </p:cNvSpPr>
            <p:nvPr/>
          </p:nvSpPr>
          <p:spPr bwMode="auto">
            <a:xfrm>
              <a:off x="1532" y="2688"/>
              <a:ext cx="157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5" name="Line 6"/>
            <p:cNvSpPr>
              <a:spLocks noChangeShapeType="1"/>
            </p:cNvSpPr>
            <p:nvPr/>
          </p:nvSpPr>
          <p:spPr bwMode="auto">
            <a:xfrm flipH="1">
              <a:off x="2772" y="2732"/>
              <a:ext cx="352" cy="56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6" name="Rectangle 7"/>
            <p:cNvSpPr>
              <a:spLocks noChangeArrowheads="1"/>
            </p:cNvSpPr>
            <p:nvPr/>
          </p:nvSpPr>
          <p:spPr bwMode="auto">
            <a:xfrm>
              <a:off x="1196" y="3268"/>
              <a:ext cx="1576" cy="144"/>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57" name="Line 8"/>
            <p:cNvSpPr>
              <a:spLocks noChangeShapeType="1"/>
            </p:cNvSpPr>
            <p:nvPr/>
          </p:nvSpPr>
          <p:spPr bwMode="auto">
            <a:xfrm>
              <a:off x="3112" y="2716"/>
              <a:ext cx="0" cy="20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8" name="Line 9"/>
            <p:cNvSpPr>
              <a:spLocks noChangeShapeType="1"/>
            </p:cNvSpPr>
            <p:nvPr/>
          </p:nvSpPr>
          <p:spPr bwMode="auto">
            <a:xfrm flipH="1">
              <a:off x="2780" y="2924"/>
              <a:ext cx="336" cy="52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9" name="Rectangle 10"/>
            <p:cNvSpPr>
              <a:spLocks noChangeArrowheads="1"/>
            </p:cNvSpPr>
            <p:nvPr/>
          </p:nvSpPr>
          <p:spPr bwMode="auto">
            <a:xfrm>
              <a:off x="1557" y="3248"/>
              <a:ext cx="103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400" b="1">
                  <a:solidFill>
                    <a:srgbClr val="990000"/>
                  </a:solidFill>
                  <a:latin typeface="Comic Sans MS" panose="030F0702030302020204" pitchFamily="66" charset="0"/>
                </a:rPr>
                <a:t>指令系统结构 </a:t>
              </a:r>
              <a:r>
                <a:rPr kumimoji="1" lang="en-US" altLang="zh-CN" sz="1400" b="1">
                  <a:solidFill>
                    <a:srgbClr val="990000"/>
                  </a:solidFill>
                  <a:latin typeface="Comic Sans MS" panose="030F0702030302020204" pitchFamily="66" charset="0"/>
                </a:rPr>
                <a:t>ISA</a:t>
              </a:r>
              <a:endParaRPr kumimoji="1" lang="en-US" altLang="zh-CN" sz="1400" b="1">
                <a:solidFill>
                  <a:srgbClr val="990000"/>
                </a:solidFill>
                <a:latin typeface="Comic Sans MS" panose="030F0702030302020204" pitchFamily="66" charset="0"/>
              </a:endParaRPr>
            </a:p>
          </p:txBody>
        </p:sp>
        <p:sp>
          <p:nvSpPr>
            <p:cNvPr id="82960" name="Rectangle 11"/>
            <p:cNvSpPr>
              <a:spLocks noChangeArrowheads="1"/>
            </p:cNvSpPr>
            <p:nvPr/>
          </p:nvSpPr>
          <p:spPr bwMode="auto">
            <a:xfrm>
              <a:off x="1172" y="3490"/>
              <a:ext cx="1545"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800" b="1">
                  <a:solidFill>
                    <a:srgbClr val="0000FF"/>
                  </a:solidFill>
                  <a:latin typeface="Comic Sans MS" panose="030F0702030302020204" pitchFamily="66" charset="0"/>
                </a:rPr>
                <a:t>流水线，冒险处理</a:t>
              </a:r>
              <a:r>
                <a:rPr kumimoji="1" lang="en-US" altLang="zh-CN" sz="1800" b="1">
                  <a:solidFill>
                    <a:srgbClr val="000000"/>
                  </a:solidFill>
                  <a:latin typeface="Comic Sans MS" panose="030F0702030302020204" pitchFamily="66" charset="0"/>
                </a:rPr>
                <a:t>,</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FF00FF"/>
                  </a:solidFill>
                  <a:latin typeface="Comic Sans MS" panose="030F0702030302020204" pitchFamily="66" charset="0"/>
                </a:rPr>
                <a:t>超标量，指令调度</a:t>
              </a:r>
              <a:r>
                <a:rPr kumimoji="1" lang="en-US" altLang="zh-CN" sz="1800" b="1">
                  <a:solidFill>
                    <a:srgbClr val="FF00FF"/>
                  </a:solidFill>
                  <a:latin typeface="Comic Sans MS" panose="030F0702030302020204" pitchFamily="66" charset="0"/>
                </a:rPr>
                <a:t>, </a:t>
              </a:r>
              <a:endParaRPr kumimoji="1" lang="en-US" altLang="zh-CN" sz="1800" b="1">
                <a:solidFill>
                  <a:srgbClr val="00FF00"/>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FF00FF"/>
                  </a:solidFill>
                  <a:latin typeface="Comic Sans MS" panose="030F0702030302020204" pitchFamily="66" charset="0"/>
                </a:rPr>
                <a:t>转移预测，推测执行</a:t>
              </a:r>
              <a:r>
                <a:rPr kumimoji="1" lang="zh-CN" altLang="en-US" sz="1800" b="1">
                  <a:solidFill>
                    <a:srgbClr val="000000"/>
                  </a:solidFill>
                  <a:latin typeface="Comic Sans MS" panose="030F0702030302020204" pitchFamily="66" charset="0"/>
                </a:rPr>
                <a:t>，</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向量，优化编译</a:t>
              </a:r>
              <a:endParaRPr kumimoji="1" lang="en-US" altLang="zh-CN" sz="1800" b="1">
                <a:solidFill>
                  <a:srgbClr val="000000"/>
                </a:solidFill>
                <a:latin typeface="Comic Sans MS" panose="030F0702030302020204" pitchFamily="66" charset="0"/>
              </a:endParaRPr>
            </a:p>
          </p:txBody>
        </p:sp>
        <p:sp>
          <p:nvSpPr>
            <p:cNvPr id="82961" name="Rectangle 12"/>
            <p:cNvSpPr>
              <a:spLocks noChangeArrowheads="1"/>
            </p:cNvSpPr>
            <p:nvPr/>
          </p:nvSpPr>
          <p:spPr bwMode="auto">
            <a:xfrm>
              <a:off x="3140" y="2890"/>
              <a:ext cx="66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访问，</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保护</a:t>
              </a:r>
              <a:r>
                <a:rPr kumimoji="1" lang="en-US" altLang="zh-CN" sz="1800" b="1">
                  <a:solidFill>
                    <a:srgbClr val="000000"/>
                  </a:solidFill>
                  <a:latin typeface="Comic Sans MS" panose="030F0702030302020204" pitchFamily="66" charset="0"/>
                </a:rPr>
                <a:t>,</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异常处理</a:t>
              </a:r>
              <a:endParaRPr kumimoji="1" lang="en-US" altLang="zh-CN" sz="1800" b="1">
                <a:solidFill>
                  <a:srgbClr val="000000"/>
                </a:solidFill>
                <a:latin typeface="Comic Sans MS" panose="030F0702030302020204" pitchFamily="66" charset="0"/>
              </a:endParaRPr>
            </a:p>
          </p:txBody>
        </p:sp>
        <p:sp>
          <p:nvSpPr>
            <p:cNvPr id="82962" name="Rectangle 13"/>
            <p:cNvSpPr>
              <a:spLocks noChangeArrowheads="1"/>
            </p:cNvSpPr>
            <p:nvPr/>
          </p:nvSpPr>
          <p:spPr bwMode="auto">
            <a:xfrm>
              <a:off x="1532" y="2756"/>
              <a:ext cx="1288" cy="328"/>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63" name="Rectangle 14"/>
            <p:cNvSpPr>
              <a:spLocks noChangeArrowheads="1"/>
            </p:cNvSpPr>
            <p:nvPr/>
          </p:nvSpPr>
          <p:spPr bwMode="auto">
            <a:xfrm>
              <a:off x="1780" y="2842"/>
              <a:ext cx="71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en-US" altLang="zh-CN" sz="1800" b="1">
                  <a:solidFill>
                    <a:srgbClr val="000000"/>
                  </a:solidFill>
                  <a:latin typeface="Comic Sans MS" panose="030F0702030302020204" pitchFamily="66" charset="0"/>
                </a:rPr>
                <a:t>L1 Cache</a:t>
              </a:r>
              <a:endParaRPr kumimoji="1" lang="en-US" altLang="zh-CN" sz="1800" b="1">
                <a:solidFill>
                  <a:srgbClr val="000000"/>
                </a:solidFill>
                <a:latin typeface="Comic Sans MS" panose="030F0702030302020204" pitchFamily="66" charset="0"/>
              </a:endParaRPr>
            </a:p>
          </p:txBody>
        </p:sp>
        <p:sp>
          <p:nvSpPr>
            <p:cNvPr id="82964" name="Rectangle 15"/>
            <p:cNvSpPr>
              <a:spLocks noChangeArrowheads="1"/>
            </p:cNvSpPr>
            <p:nvPr/>
          </p:nvSpPr>
          <p:spPr bwMode="auto">
            <a:xfrm>
              <a:off x="1300" y="2028"/>
              <a:ext cx="2096" cy="552"/>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65" name="Rectangle 16"/>
            <p:cNvSpPr>
              <a:spLocks noChangeArrowheads="1"/>
            </p:cNvSpPr>
            <p:nvPr/>
          </p:nvSpPr>
          <p:spPr bwMode="auto">
            <a:xfrm>
              <a:off x="1892" y="2171"/>
              <a:ext cx="72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en-US" altLang="zh-CN" sz="1800" b="1">
                  <a:solidFill>
                    <a:srgbClr val="000000"/>
                  </a:solidFill>
                  <a:latin typeface="Comic Sans MS" panose="030F0702030302020204" pitchFamily="66" charset="0"/>
                </a:rPr>
                <a:t>L2 Cache</a:t>
              </a:r>
              <a:endParaRPr kumimoji="1" lang="en-US" altLang="zh-CN" sz="1800" b="1">
                <a:solidFill>
                  <a:srgbClr val="000000"/>
                </a:solidFill>
                <a:latin typeface="Comic Sans MS" panose="030F0702030302020204" pitchFamily="66" charset="0"/>
              </a:endParaRPr>
            </a:p>
          </p:txBody>
        </p:sp>
        <p:sp>
          <p:nvSpPr>
            <p:cNvPr id="82966" name="Rectangle 17"/>
            <p:cNvSpPr>
              <a:spLocks noChangeArrowheads="1"/>
            </p:cNvSpPr>
            <p:nvPr/>
          </p:nvSpPr>
          <p:spPr bwMode="auto">
            <a:xfrm>
              <a:off x="956" y="1404"/>
              <a:ext cx="2776" cy="520"/>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67" name="Rectangle 18"/>
            <p:cNvSpPr>
              <a:spLocks noChangeArrowheads="1"/>
            </p:cNvSpPr>
            <p:nvPr/>
          </p:nvSpPr>
          <p:spPr bwMode="auto">
            <a:xfrm>
              <a:off x="2060" y="1570"/>
              <a:ext cx="50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en-US" altLang="zh-CN" sz="1800" b="1">
                  <a:solidFill>
                    <a:srgbClr val="000000"/>
                  </a:solidFill>
                  <a:latin typeface="Comic Sans MS" panose="030F0702030302020204" pitchFamily="66" charset="0"/>
                </a:rPr>
                <a:t>DRAM</a:t>
              </a:r>
              <a:endParaRPr kumimoji="1" lang="en-US" altLang="zh-CN" sz="1800" b="1">
                <a:solidFill>
                  <a:srgbClr val="000000"/>
                </a:solidFill>
                <a:latin typeface="Comic Sans MS" panose="030F0702030302020204" pitchFamily="66" charset="0"/>
              </a:endParaRPr>
            </a:p>
          </p:txBody>
        </p:sp>
        <p:sp>
          <p:nvSpPr>
            <p:cNvPr id="82968" name="Rectangle 19"/>
            <p:cNvSpPr>
              <a:spLocks noChangeArrowheads="1"/>
            </p:cNvSpPr>
            <p:nvPr/>
          </p:nvSpPr>
          <p:spPr bwMode="auto">
            <a:xfrm>
              <a:off x="676" y="1020"/>
              <a:ext cx="4096" cy="264"/>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69" name="Rectangle 20"/>
            <p:cNvSpPr>
              <a:spLocks noChangeArrowheads="1"/>
            </p:cNvSpPr>
            <p:nvPr/>
          </p:nvSpPr>
          <p:spPr bwMode="auto">
            <a:xfrm>
              <a:off x="2012" y="1066"/>
              <a:ext cx="198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磁盘、只写一次存储器、磁带</a:t>
              </a:r>
              <a:endParaRPr kumimoji="1" lang="en-US" altLang="zh-CN" sz="1800" b="1">
                <a:solidFill>
                  <a:srgbClr val="000000"/>
                </a:solidFill>
                <a:latin typeface="Comic Sans MS" panose="030F0702030302020204" pitchFamily="66" charset="0"/>
              </a:endParaRPr>
            </a:p>
          </p:txBody>
        </p:sp>
        <p:sp>
          <p:nvSpPr>
            <p:cNvPr id="82970" name="Rectangle 21"/>
            <p:cNvSpPr>
              <a:spLocks noChangeArrowheads="1"/>
            </p:cNvSpPr>
            <p:nvPr/>
          </p:nvSpPr>
          <p:spPr bwMode="auto">
            <a:xfrm>
              <a:off x="3468" y="2032"/>
              <a:ext cx="583"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一致性</a:t>
              </a:r>
              <a:r>
                <a:rPr kumimoji="1" lang="en-US" altLang="zh-CN" sz="1800" b="1">
                  <a:solidFill>
                    <a:srgbClr val="000000"/>
                  </a:solidFill>
                  <a:latin typeface="Comic Sans MS" panose="030F0702030302020204" pitchFamily="66" charset="0"/>
                </a:rPr>
                <a:t>,</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带宽</a:t>
              </a:r>
              <a:r>
                <a:rPr kumimoji="1" lang="en-US" altLang="zh-CN" sz="1800" b="1">
                  <a:solidFill>
                    <a:srgbClr val="000000"/>
                  </a:solidFill>
                  <a:latin typeface="Comic Sans MS" panose="030F0702030302020204" pitchFamily="66" charset="0"/>
                </a:rPr>
                <a:t>,</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延迟</a:t>
              </a:r>
              <a:endParaRPr kumimoji="1" lang="en-US" altLang="zh-CN" sz="1800" b="1">
                <a:solidFill>
                  <a:srgbClr val="000000"/>
                </a:solidFill>
                <a:latin typeface="Comic Sans MS" panose="030F0702030302020204" pitchFamily="66" charset="0"/>
              </a:endParaRPr>
            </a:p>
          </p:txBody>
        </p:sp>
        <p:sp>
          <p:nvSpPr>
            <p:cNvPr id="82971" name="Rectangle 22"/>
            <p:cNvSpPr>
              <a:spLocks noChangeArrowheads="1"/>
            </p:cNvSpPr>
            <p:nvPr/>
          </p:nvSpPr>
          <p:spPr bwMode="auto">
            <a:xfrm>
              <a:off x="3740" y="1418"/>
              <a:ext cx="959"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新兴技术</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交叉存取技术</a:t>
              </a:r>
              <a:endParaRPr kumimoji="1" lang="en-US" altLang="zh-CN" sz="18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1800" b="1">
                  <a:solidFill>
                    <a:srgbClr val="000000"/>
                  </a:solidFill>
                  <a:latin typeface="Comic Sans MS" panose="030F0702030302020204" pitchFamily="66" charset="0"/>
                </a:rPr>
                <a:t>总线协议</a:t>
              </a:r>
              <a:endParaRPr kumimoji="1" lang="en-US" altLang="zh-CN" sz="1800" b="1">
                <a:solidFill>
                  <a:srgbClr val="000000"/>
                </a:solidFill>
                <a:latin typeface="Comic Sans MS" panose="030F0702030302020204" pitchFamily="66" charset="0"/>
              </a:endParaRPr>
            </a:p>
          </p:txBody>
        </p:sp>
        <p:sp>
          <p:nvSpPr>
            <p:cNvPr id="82972" name="Rectangle 23"/>
            <p:cNvSpPr>
              <a:spLocks noChangeArrowheads="1"/>
            </p:cNvSpPr>
            <p:nvPr/>
          </p:nvSpPr>
          <p:spPr bwMode="auto">
            <a:xfrm>
              <a:off x="4804" y="1074"/>
              <a:ext cx="4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en-US" altLang="zh-CN" sz="1800" b="1">
                  <a:solidFill>
                    <a:srgbClr val="000000"/>
                  </a:solidFill>
                  <a:latin typeface="Comic Sans MS" panose="030F0702030302020204" pitchFamily="66" charset="0"/>
                </a:rPr>
                <a:t>RAID</a:t>
              </a:r>
              <a:endParaRPr kumimoji="1" lang="en-US" altLang="zh-CN" sz="1800" b="1">
                <a:solidFill>
                  <a:srgbClr val="000000"/>
                </a:solidFill>
                <a:latin typeface="Comic Sans MS" panose="030F0702030302020204" pitchFamily="66" charset="0"/>
              </a:endParaRPr>
            </a:p>
          </p:txBody>
        </p:sp>
        <p:sp>
          <p:nvSpPr>
            <p:cNvPr id="82973" name="Rectangle 24"/>
            <p:cNvSpPr>
              <a:spLocks noChangeArrowheads="1"/>
            </p:cNvSpPr>
            <p:nvPr/>
          </p:nvSpPr>
          <p:spPr bwMode="auto">
            <a:xfrm>
              <a:off x="772" y="2978"/>
              <a:ext cx="43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en-US" altLang="zh-CN" sz="1800" b="1">
                  <a:solidFill>
                    <a:srgbClr val="000000"/>
                  </a:solidFill>
                  <a:latin typeface="Comic Sans MS" panose="030F0702030302020204" pitchFamily="66" charset="0"/>
                </a:rPr>
                <a:t>VLSI</a:t>
              </a:r>
              <a:endParaRPr kumimoji="1" lang="en-US" altLang="zh-CN" sz="1800" b="1">
                <a:solidFill>
                  <a:srgbClr val="000000"/>
                </a:solidFill>
                <a:latin typeface="Comic Sans MS" panose="030F0702030302020204" pitchFamily="66" charset="0"/>
              </a:endParaRPr>
            </a:p>
          </p:txBody>
        </p:sp>
        <p:sp>
          <p:nvSpPr>
            <p:cNvPr id="82974" name="Rectangle 25"/>
            <p:cNvSpPr>
              <a:spLocks noChangeArrowheads="1"/>
            </p:cNvSpPr>
            <p:nvPr/>
          </p:nvSpPr>
          <p:spPr bwMode="auto">
            <a:xfrm>
              <a:off x="611" y="750"/>
              <a:ext cx="150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1800" b="1">
                  <a:solidFill>
                    <a:srgbClr val="0000FF"/>
                  </a:solidFill>
                  <a:latin typeface="Comic Sans MS" panose="030F0702030302020204" pitchFamily="66" charset="0"/>
                </a:rPr>
                <a:t>输入</a:t>
              </a:r>
              <a:r>
                <a:rPr kumimoji="1" lang="en-US" altLang="zh-CN" sz="1800" b="1">
                  <a:solidFill>
                    <a:srgbClr val="0000FF"/>
                  </a:solidFill>
                  <a:latin typeface="Comic Sans MS" panose="030F0702030302020204" pitchFamily="66" charset="0"/>
                </a:rPr>
                <a:t>/</a:t>
              </a:r>
              <a:r>
                <a:rPr kumimoji="1" lang="zh-CN" altLang="en-US" sz="1800" b="1">
                  <a:solidFill>
                    <a:srgbClr val="0000FF"/>
                  </a:solidFill>
                  <a:latin typeface="Comic Sans MS" panose="030F0702030302020204" pitchFamily="66" charset="0"/>
                </a:rPr>
                <a:t>输出和外存储器</a:t>
              </a:r>
              <a:endParaRPr kumimoji="1" lang="en-US" altLang="zh-CN" sz="1800" b="1">
                <a:solidFill>
                  <a:srgbClr val="0000FF"/>
                </a:solidFill>
                <a:latin typeface="Comic Sans MS" panose="030F0702030302020204" pitchFamily="66" charset="0"/>
              </a:endParaRPr>
            </a:p>
          </p:txBody>
        </p:sp>
        <p:sp>
          <p:nvSpPr>
            <p:cNvPr id="82975" name="Rectangle 26"/>
            <p:cNvSpPr>
              <a:spLocks noChangeArrowheads="1"/>
            </p:cNvSpPr>
            <p:nvPr/>
          </p:nvSpPr>
          <p:spPr bwMode="auto">
            <a:xfrm>
              <a:off x="275" y="2094"/>
              <a:ext cx="70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1800" b="1">
                  <a:solidFill>
                    <a:srgbClr val="0000FF"/>
                  </a:solidFill>
                  <a:latin typeface="Comic Sans MS" panose="030F0702030302020204" pitchFamily="66" charset="0"/>
                </a:rPr>
                <a:t>存储器</a:t>
              </a:r>
              <a:endParaRPr kumimoji="1" lang="en-US" altLang="zh-CN" sz="1800" b="1">
                <a:solidFill>
                  <a:srgbClr val="FFFF00"/>
                </a:solidFill>
                <a:latin typeface="Comic Sans MS" panose="030F0702030302020204" pitchFamily="66" charset="0"/>
              </a:endParaRPr>
            </a:p>
            <a:p>
              <a:pPr>
                <a:spcBef>
                  <a:spcPct val="0"/>
                </a:spcBef>
                <a:buClrTx/>
                <a:buSzTx/>
                <a:buFontTx/>
                <a:buNone/>
              </a:pPr>
              <a:r>
                <a:rPr kumimoji="1" lang="zh-CN" altLang="en-US" sz="1800" b="1">
                  <a:solidFill>
                    <a:srgbClr val="0000FF"/>
                  </a:solidFill>
                  <a:latin typeface="Comic Sans MS" panose="030F0702030302020204" pitchFamily="66" charset="0"/>
                </a:rPr>
                <a:t>层次结构</a:t>
              </a:r>
              <a:endParaRPr kumimoji="1" lang="en-US" altLang="zh-CN" sz="1800" b="1">
                <a:solidFill>
                  <a:srgbClr val="0000FF"/>
                </a:solidFill>
                <a:latin typeface="Comic Sans MS" panose="030F0702030302020204" pitchFamily="66" charset="0"/>
              </a:endParaRPr>
            </a:p>
          </p:txBody>
        </p:sp>
        <p:sp>
          <p:nvSpPr>
            <p:cNvPr id="82976" name="Line 27"/>
            <p:cNvSpPr>
              <a:spLocks noChangeShapeType="1"/>
            </p:cNvSpPr>
            <p:nvPr/>
          </p:nvSpPr>
          <p:spPr bwMode="auto">
            <a:xfrm flipV="1">
              <a:off x="528" y="1292"/>
              <a:ext cx="0" cy="824"/>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7" name="Line 28"/>
            <p:cNvSpPr>
              <a:spLocks noChangeShapeType="1"/>
            </p:cNvSpPr>
            <p:nvPr/>
          </p:nvSpPr>
          <p:spPr bwMode="auto">
            <a:xfrm>
              <a:off x="528" y="2500"/>
              <a:ext cx="0" cy="61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8" name="Rectangle 29"/>
            <p:cNvSpPr>
              <a:spLocks noChangeArrowheads="1"/>
            </p:cNvSpPr>
            <p:nvPr/>
          </p:nvSpPr>
          <p:spPr bwMode="auto">
            <a:xfrm>
              <a:off x="2811" y="3609"/>
              <a:ext cx="143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1800" b="1">
                  <a:solidFill>
                    <a:srgbClr val="0000FF"/>
                  </a:solidFill>
                  <a:latin typeface="Comic Sans MS" panose="030F0702030302020204" pitchFamily="66" charset="0"/>
                </a:rPr>
                <a:t>流水线和</a:t>
              </a:r>
              <a:r>
                <a:rPr kumimoji="1" lang="zh-CN" altLang="en-US" sz="1800" b="1">
                  <a:solidFill>
                    <a:srgbClr val="FF00FF"/>
                  </a:solidFill>
                  <a:latin typeface="Comic Sans MS" panose="030F0702030302020204" pitchFamily="66" charset="0"/>
                </a:rPr>
                <a:t>指令级并行</a:t>
              </a:r>
              <a:endParaRPr kumimoji="1" lang="en-US" altLang="zh-CN" sz="1800" b="1">
                <a:solidFill>
                  <a:srgbClr val="FF00FF"/>
                </a:solidFill>
                <a:latin typeface="Comic Sans MS" panose="030F0702030302020204" pitchFamily="66" charset="0"/>
              </a:endParaRPr>
            </a:p>
          </p:txBody>
        </p:sp>
      </p:grpSp>
      <p:sp>
        <p:nvSpPr>
          <p:cNvPr id="82948" name="椭圆 31"/>
          <p:cNvSpPr>
            <a:spLocks noChangeArrowheads="1"/>
          </p:cNvSpPr>
          <p:nvPr/>
        </p:nvSpPr>
        <p:spPr bwMode="auto">
          <a:xfrm>
            <a:off x="957263" y="4451350"/>
            <a:ext cx="5143500" cy="2208213"/>
          </a:xfrm>
          <a:prstGeom prst="ellipse">
            <a:avLst/>
          </a:prstGeom>
          <a:noFill/>
          <a:ln w="9525" algn="ctr">
            <a:solidFill>
              <a:srgbClr val="0000FF"/>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cxnSp>
        <p:nvCxnSpPr>
          <p:cNvPr id="82949" name="直接箭头连接符 33"/>
          <p:cNvCxnSpPr>
            <a:cxnSpLocks noChangeShapeType="1"/>
          </p:cNvCxnSpPr>
          <p:nvPr/>
        </p:nvCxnSpPr>
        <p:spPr bwMode="auto">
          <a:xfrm>
            <a:off x="5376863" y="6419850"/>
            <a:ext cx="709612" cy="187325"/>
          </a:xfrm>
          <a:prstGeom prst="straightConnector1">
            <a:avLst/>
          </a:prstGeom>
          <a:noFill/>
          <a:ln w="9525" algn="ctr">
            <a:solidFill>
              <a:srgbClr val="0000FF"/>
            </a:solidFill>
            <a:round/>
            <a:tailEnd type="arrow" w="med" len="med"/>
          </a:ln>
          <a:extLst>
            <a:ext uri="{909E8E84-426E-40DD-AFC4-6F175D3DCCD1}">
              <a14:hiddenFill xmlns:a14="http://schemas.microsoft.com/office/drawing/2010/main">
                <a:noFill/>
              </a14:hiddenFill>
            </a:ext>
          </a:extLst>
        </p:spPr>
      </p:cxnSp>
      <p:sp>
        <p:nvSpPr>
          <p:cNvPr id="82950" name="TextBox 34"/>
          <p:cNvSpPr txBox="1">
            <a:spLocks noChangeArrowheads="1"/>
          </p:cNvSpPr>
          <p:nvPr/>
        </p:nvSpPr>
        <p:spPr bwMode="auto">
          <a:xfrm>
            <a:off x="6173788" y="6421438"/>
            <a:ext cx="200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003FFF"/>
                </a:solidFill>
              </a:rPr>
              <a:t>微处理器</a:t>
            </a:r>
            <a:endParaRPr lang="zh-CN" altLang="en-US" sz="1800" b="1">
              <a:solidFill>
                <a:srgbClr val="003FFF"/>
              </a:solidFill>
            </a:endParaRPr>
          </a:p>
        </p:txBody>
      </p:sp>
      <p:sp>
        <p:nvSpPr>
          <p:cNvPr id="82952" name="右大括号 4"/>
          <p:cNvSpPr/>
          <p:nvPr/>
        </p:nvSpPr>
        <p:spPr bwMode="auto">
          <a:xfrm>
            <a:off x="3883025" y="5564188"/>
            <a:ext cx="273050" cy="706437"/>
          </a:xfrm>
          <a:prstGeom prst="rightBrace">
            <a:avLst>
              <a:gd name="adj1" fmla="val 8337"/>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214313" y="357188"/>
            <a:ext cx="933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000" b="1" dirty="0">
                <a:solidFill>
                  <a:srgbClr val="331300"/>
                </a:solidFill>
                <a:latin typeface="Times New Roman" panose="02020603050405020304" pitchFamily="18" charset="0"/>
              </a:rPr>
              <a:t>         第</a:t>
            </a:r>
            <a:r>
              <a:rPr lang="en-US" altLang="zh-CN" sz="4000" b="1" dirty="0">
                <a:solidFill>
                  <a:srgbClr val="331300"/>
                </a:solidFill>
                <a:latin typeface="Times New Roman" panose="02020603050405020304" pitchFamily="18" charset="0"/>
              </a:rPr>
              <a:t>1</a:t>
            </a:r>
            <a:r>
              <a:rPr lang="zh-CN" altLang="en-US" sz="4000" b="1" dirty="0">
                <a:solidFill>
                  <a:srgbClr val="331300"/>
                </a:solidFill>
                <a:latin typeface="Times New Roman" panose="02020603050405020304" pitchFamily="18" charset="0"/>
              </a:rPr>
              <a:t>章  量化设计与分析基础</a:t>
            </a:r>
            <a:endParaRPr lang="zh-CN" altLang="en-US" sz="4000" b="1" dirty="0">
              <a:solidFill>
                <a:srgbClr val="331300"/>
              </a:solidFill>
              <a:latin typeface="Times New Roman" panose="02020603050405020304" pitchFamily="18" charset="0"/>
            </a:endParaRPr>
          </a:p>
        </p:txBody>
      </p:sp>
      <p:sp>
        <p:nvSpPr>
          <p:cNvPr id="11" name="Rectangle 3"/>
          <p:cNvSpPr txBox="1">
            <a:spLocks noChangeArrowheads="1"/>
          </p:cNvSpPr>
          <p:nvPr/>
        </p:nvSpPr>
        <p:spPr>
          <a:xfrm>
            <a:off x="214313" y="1214438"/>
            <a:ext cx="8534400" cy="5199062"/>
          </a:xfrm>
          <a:prstGeom prst="rect">
            <a:avLst/>
          </a:prstGeom>
        </p:spPr>
        <p:txBody>
          <a:bodyPr/>
          <a:lstStyle/>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3FFF"/>
                </a:solidFill>
                <a:latin typeface="Comic Sans MS" panose="030F0702030302020204" pitchFamily="66" charset="0"/>
                <a:ea typeface="+mn-ea"/>
              </a:rPr>
              <a:t>1.1  </a:t>
            </a:r>
            <a:r>
              <a:rPr lang="zh-CN" altLang="en-US" sz="2800" b="1" kern="0" dirty="0">
                <a:solidFill>
                  <a:srgbClr val="003FFF"/>
                </a:solidFill>
                <a:latin typeface="Comic Sans MS" panose="030F0702030302020204" pitchFamily="66" charset="0"/>
                <a:ea typeface="+mn-ea"/>
              </a:rPr>
              <a:t>引言</a:t>
            </a:r>
            <a:endParaRPr lang="en-US" altLang="zh-CN" sz="2800" b="1" kern="0" dirty="0">
              <a:solidFill>
                <a:srgbClr val="003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1.2  </a:t>
            </a:r>
            <a:r>
              <a:rPr lang="zh-CN" altLang="en-US" sz="2800" b="1" kern="0" dirty="0">
                <a:solidFill>
                  <a:srgbClr val="000000"/>
                </a:solidFill>
                <a:latin typeface="Comic Sans MS" panose="030F0702030302020204" pitchFamily="66" charset="0"/>
                <a:ea typeface="+mn-ea"/>
              </a:rPr>
              <a:t>计算机的分类</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1.3  </a:t>
            </a:r>
            <a:r>
              <a:rPr lang="zh-CN" altLang="en-US" sz="2800" b="1" kern="0" dirty="0">
                <a:solidFill>
                  <a:srgbClr val="000000"/>
                </a:solidFill>
                <a:latin typeface="Comic Sans MS" panose="030F0702030302020204" pitchFamily="66" charset="0"/>
                <a:ea typeface="+mn-ea"/>
              </a:rPr>
              <a:t>计算机系统结构定义和计算机的设计任务</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1.4  </a:t>
            </a:r>
            <a:r>
              <a:rPr lang="zh-CN" altLang="en-US" sz="2800" b="1" kern="0" dirty="0">
                <a:solidFill>
                  <a:srgbClr val="000000"/>
                </a:solidFill>
                <a:latin typeface="Comic Sans MS" panose="030F0702030302020204" pitchFamily="66" charset="0"/>
                <a:ea typeface="+mn-ea"/>
              </a:rPr>
              <a:t>实现技术的趋势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1.5  </a:t>
            </a:r>
            <a:r>
              <a:rPr lang="zh-CN" altLang="en-US" sz="2800" b="1" kern="0" dirty="0">
                <a:solidFill>
                  <a:srgbClr val="000000"/>
                </a:solidFill>
                <a:latin typeface="Comic Sans MS" panose="030F0702030302020204" pitchFamily="66" charset="0"/>
                <a:ea typeface="+mn-ea"/>
              </a:rPr>
              <a:t>集成电路功耗的趋势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1.6  </a:t>
            </a:r>
            <a:r>
              <a:rPr lang="zh-CN" altLang="en-US" sz="2800" b="1" kern="0" dirty="0">
                <a:solidFill>
                  <a:srgbClr val="000000"/>
                </a:solidFill>
                <a:latin typeface="Comic Sans MS" panose="030F0702030302020204" pitchFamily="66" charset="0"/>
                <a:ea typeface="+mn-ea"/>
              </a:rPr>
              <a:t>成本的趋势</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1.7  </a:t>
            </a:r>
            <a:r>
              <a:rPr lang="zh-CN" altLang="en-US" sz="2800" b="1" kern="0" dirty="0">
                <a:solidFill>
                  <a:srgbClr val="000000"/>
                </a:solidFill>
                <a:latin typeface="Comic Sans MS" panose="030F0702030302020204" pitchFamily="66" charset="0"/>
                <a:ea typeface="+mn-ea"/>
              </a:rPr>
              <a:t>可靠性</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1.8  </a:t>
            </a:r>
            <a:r>
              <a:rPr lang="zh-CN" altLang="en-US" sz="2800" b="1" kern="0" dirty="0">
                <a:solidFill>
                  <a:srgbClr val="000000"/>
                </a:solidFill>
                <a:latin typeface="Comic Sans MS" panose="030F0702030302020204" pitchFamily="66" charset="0"/>
                <a:ea typeface="+mn-ea"/>
              </a:rPr>
              <a:t>测量、报告和总结计算机性能</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1.9  </a:t>
            </a:r>
            <a:r>
              <a:rPr lang="zh-CN" altLang="en-US" sz="2800" b="1" kern="0" dirty="0">
                <a:solidFill>
                  <a:srgbClr val="000000"/>
                </a:solidFill>
                <a:latin typeface="Comic Sans MS" panose="030F0702030302020204" pitchFamily="66" charset="0"/>
                <a:ea typeface="+mn-ea"/>
              </a:rPr>
              <a:t>计算机设计的量化原则</a:t>
            </a:r>
            <a:endParaRPr lang="en-US" altLang="zh-CN" sz="2800" b="1" kern="0" dirty="0">
              <a:solidFill>
                <a:srgbClr val="FFFFFF"/>
              </a:solidFill>
              <a:latin typeface="Comic Sans MS" panose="030F0702030302020204" pitchFamily="66" charset="0"/>
              <a:ea typeface="+mn-ea"/>
            </a:endParaRPr>
          </a:p>
          <a:p>
            <a:pPr marL="342900" indent="-342900" eaLnBrk="1" hangingPunct="1">
              <a:lnSpc>
                <a:spcPct val="90000"/>
              </a:lnSpc>
              <a:spcBef>
                <a:spcPct val="20000"/>
              </a:spcBef>
              <a:buClr>
                <a:schemeClr val="hlink"/>
              </a:buClr>
              <a:buSzPct val="70000"/>
              <a:buFont typeface="Wingdings" panose="05000000000000000000" pitchFamily="2" charset="2"/>
              <a:buNone/>
              <a:defRPr/>
            </a:pPr>
            <a:r>
              <a:rPr lang="en-US" altLang="zh-CN" sz="2800" b="1" kern="0" dirty="0">
                <a:solidFill>
                  <a:srgbClr val="000000"/>
                </a:solidFill>
                <a:latin typeface="Comic Sans MS" panose="030F0702030302020204" pitchFamily="66" charset="0"/>
                <a:ea typeface="+mn-ea"/>
              </a:rPr>
              <a:t>1.10  </a:t>
            </a:r>
            <a:r>
              <a:rPr lang="zh-CN" altLang="en-US" sz="2800" b="1" kern="0" dirty="0">
                <a:solidFill>
                  <a:srgbClr val="000000"/>
                </a:solidFill>
                <a:latin typeface="Comic Sans MS" panose="030F0702030302020204" pitchFamily="66" charset="0"/>
                <a:ea typeface="+mn-ea"/>
              </a:rPr>
              <a:t>综合：性能和性价比</a:t>
            </a:r>
            <a:endParaRPr lang="en-US" altLang="zh-CN" sz="2800" b="1" kern="0" dirty="0">
              <a:solidFill>
                <a:srgbClr val="000000"/>
              </a:solidFill>
              <a:latin typeface="Comic Sans MS" panose="030F0702030302020204" pitchFamily="66" charset="0"/>
              <a:ea typeface="+mn-ea"/>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defRPr/>
            </a:pPr>
            <a:r>
              <a:rPr lang="zh-CN" altLang="en-US" dirty="0" smtClean="0">
                <a:solidFill>
                  <a:srgbClr val="1A1A00"/>
                </a:solidFill>
              </a:rPr>
              <a:t>计算机系统结构的课题</a:t>
            </a:r>
            <a:r>
              <a:rPr lang="zh-CN" altLang="en-US" sz="3200" dirty="0" smtClean="0">
                <a:solidFill>
                  <a:srgbClr val="1A1A00"/>
                </a:solidFill>
              </a:rPr>
              <a:t>（多处理器）</a:t>
            </a:r>
            <a:endParaRPr lang="en-US" altLang="zh-CN" sz="3200" dirty="0" smtClean="0">
              <a:solidFill>
                <a:srgbClr val="1A1A00"/>
              </a:solidFill>
            </a:endParaRPr>
          </a:p>
        </p:txBody>
      </p:sp>
      <p:sp>
        <p:nvSpPr>
          <p:cNvPr id="84995"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4A519BE3-2853-45D0-B25C-0A12BEFA2671}"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grpSp>
        <p:nvGrpSpPr>
          <p:cNvPr id="84996" name="Group 3"/>
          <p:cNvGrpSpPr/>
          <p:nvPr/>
        </p:nvGrpSpPr>
        <p:grpSpPr bwMode="auto">
          <a:xfrm>
            <a:off x="968375" y="2062163"/>
            <a:ext cx="6519863" cy="3833812"/>
            <a:chOff x="696" y="1040"/>
            <a:chExt cx="4107" cy="2415"/>
          </a:xfrm>
        </p:grpSpPr>
        <p:sp>
          <p:nvSpPr>
            <p:cNvPr id="84997" name="Rectangle 4"/>
            <p:cNvSpPr>
              <a:spLocks noChangeArrowheads="1"/>
            </p:cNvSpPr>
            <p:nvPr/>
          </p:nvSpPr>
          <p:spPr bwMode="auto">
            <a:xfrm>
              <a:off x="3332" y="1364"/>
              <a:ext cx="215" cy="19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M</a:t>
              </a:r>
              <a:endParaRPr kumimoji="1" lang="en-US" altLang="zh-CN" sz="1800" b="1">
                <a:solidFill>
                  <a:srgbClr val="000000"/>
                </a:solidFill>
                <a:latin typeface="Comic Sans MS" panose="030F0702030302020204" pitchFamily="66" charset="0"/>
              </a:endParaRPr>
            </a:p>
          </p:txBody>
        </p:sp>
        <p:sp>
          <p:nvSpPr>
            <p:cNvPr id="84998" name="Line 5"/>
            <p:cNvSpPr>
              <a:spLocks noChangeShapeType="1"/>
            </p:cNvSpPr>
            <p:nvPr/>
          </p:nvSpPr>
          <p:spPr bwMode="auto">
            <a:xfrm>
              <a:off x="3432"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9" name="Rectangle 6" descr="25%"/>
            <p:cNvSpPr>
              <a:spLocks noChangeArrowheads="1"/>
            </p:cNvSpPr>
            <p:nvPr/>
          </p:nvSpPr>
          <p:spPr bwMode="auto">
            <a:xfrm>
              <a:off x="696" y="1744"/>
              <a:ext cx="2928" cy="528"/>
            </a:xfrm>
            <a:prstGeom prst="rect">
              <a:avLst/>
            </a:prstGeom>
            <a:pattFill prst="pct25">
              <a:fgClr>
                <a:srgbClr val="FF6633"/>
              </a:fgClr>
              <a:bgClr>
                <a:srgbClr val="FFCC66"/>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5000" name="Rectangle 7"/>
            <p:cNvSpPr>
              <a:spLocks noChangeArrowheads="1"/>
            </p:cNvSpPr>
            <p:nvPr/>
          </p:nvSpPr>
          <p:spPr bwMode="auto">
            <a:xfrm>
              <a:off x="1520" y="1952"/>
              <a:ext cx="18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Interconnection Network</a:t>
              </a:r>
              <a:endParaRPr kumimoji="1" lang="en-US" altLang="zh-CN" sz="1800" b="1">
                <a:solidFill>
                  <a:srgbClr val="000000"/>
                </a:solidFill>
                <a:latin typeface="Comic Sans MS" panose="030F0702030302020204" pitchFamily="66" charset="0"/>
              </a:endParaRPr>
            </a:p>
          </p:txBody>
        </p:sp>
        <p:sp useBgFill="1">
          <p:nvSpPr>
            <p:cNvPr id="85001" name="Rectangle 8"/>
            <p:cNvSpPr>
              <a:spLocks noChangeArrowheads="1"/>
            </p:cNvSpPr>
            <p:nvPr/>
          </p:nvSpPr>
          <p:spPr bwMode="auto">
            <a:xfrm>
              <a:off x="1076" y="1940"/>
              <a:ext cx="188" cy="199"/>
            </a:xfrm>
            <a:prstGeom prst="rect">
              <a:avLst/>
            </a:prstGeom>
            <a:ln w="12700">
              <a:solidFill>
                <a:srgbClr val="000000"/>
              </a:solidFill>
              <a:miter lim="800000"/>
            </a:ln>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S</a:t>
              </a:r>
              <a:endParaRPr kumimoji="1" lang="en-US" altLang="zh-CN" sz="1800" b="1">
                <a:solidFill>
                  <a:srgbClr val="000000"/>
                </a:solidFill>
                <a:latin typeface="Comic Sans MS" panose="030F0702030302020204" pitchFamily="66" charset="0"/>
              </a:endParaRPr>
            </a:p>
          </p:txBody>
        </p:sp>
        <p:sp>
          <p:nvSpPr>
            <p:cNvPr id="85002" name="Line 9"/>
            <p:cNvSpPr>
              <a:spLocks noChangeShapeType="1"/>
            </p:cNvSpPr>
            <p:nvPr/>
          </p:nvSpPr>
          <p:spPr bwMode="auto">
            <a:xfrm flipV="1">
              <a:off x="1276" y="1836"/>
              <a:ext cx="88"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3" name="Line 10"/>
            <p:cNvSpPr>
              <a:spLocks noChangeShapeType="1"/>
            </p:cNvSpPr>
            <p:nvPr/>
          </p:nvSpPr>
          <p:spPr bwMode="auto">
            <a:xfrm flipH="1" flipV="1">
              <a:off x="980" y="1836"/>
              <a:ext cx="56" cy="10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4" name="Line 11"/>
            <p:cNvSpPr>
              <a:spLocks noChangeShapeType="1"/>
            </p:cNvSpPr>
            <p:nvPr/>
          </p:nvSpPr>
          <p:spPr bwMode="auto">
            <a:xfrm flipH="1">
              <a:off x="980" y="2132"/>
              <a:ext cx="104" cy="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5" name="Line 12"/>
            <p:cNvSpPr>
              <a:spLocks noChangeShapeType="1"/>
            </p:cNvSpPr>
            <p:nvPr/>
          </p:nvSpPr>
          <p:spPr bwMode="auto">
            <a:xfrm>
              <a:off x="1276" y="2132"/>
              <a:ext cx="88" cy="8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6" name="Rectangle 13"/>
            <p:cNvSpPr>
              <a:spLocks noChangeArrowheads="1"/>
            </p:cNvSpPr>
            <p:nvPr/>
          </p:nvSpPr>
          <p:spPr bwMode="auto">
            <a:xfrm>
              <a:off x="3092" y="1364"/>
              <a:ext cx="159" cy="193"/>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P</a:t>
              </a:r>
              <a:endParaRPr kumimoji="1" lang="en-US" altLang="zh-CN" sz="1800" b="1">
                <a:solidFill>
                  <a:srgbClr val="000000"/>
                </a:solidFill>
                <a:latin typeface="Comic Sans MS" panose="030F0702030302020204" pitchFamily="66" charset="0"/>
              </a:endParaRPr>
            </a:p>
          </p:txBody>
        </p:sp>
        <p:sp>
          <p:nvSpPr>
            <p:cNvPr id="85007" name="Line 14"/>
            <p:cNvSpPr>
              <a:spLocks noChangeShapeType="1"/>
            </p:cNvSpPr>
            <p:nvPr/>
          </p:nvSpPr>
          <p:spPr bwMode="auto">
            <a:xfrm>
              <a:off x="3192"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8" name="Rectangle 15"/>
            <p:cNvSpPr>
              <a:spLocks noChangeArrowheads="1"/>
            </p:cNvSpPr>
            <p:nvPr/>
          </p:nvSpPr>
          <p:spPr bwMode="auto">
            <a:xfrm>
              <a:off x="2804" y="1364"/>
              <a:ext cx="215" cy="19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M</a:t>
              </a:r>
              <a:endParaRPr kumimoji="1" lang="en-US" altLang="zh-CN" sz="1800" b="1">
                <a:solidFill>
                  <a:srgbClr val="000000"/>
                </a:solidFill>
                <a:latin typeface="Comic Sans MS" panose="030F0702030302020204" pitchFamily="66" charset="0"/>
              </a:endParaRPr>
            </a:p>
          </p:txBody>
        </p:sp>
        <p:sp>
          <p:nvSpPr>
            <p:cNvPr id="85009" name="Line 16"/>
            <p:cNvSpPr>
              <a:spLocks noChangeShapeType="1"/>
            </p:cNvSpPr>
            <p:nvPr/>
          </p:nvSpPr>
          <p:spPr bwMode="auto">
            <a:xfrm>
              <a:off x="2904"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0" name="Rectangle 17"/>
            <p:cNvSpPr>
              <a:spLocks noChangeArrowheads="1"/>
            </p:cNvSpPr>
            <p:nvPr/>
          </p:nvSpPr>
          <p:spPr bwMode="auto">
            <a:xfrm>
              <a:off x="2564" y="1364"/>
              <a:ext cx="159" cy="193"/>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P</a:t>
              </a:r>
              <a:endParaRPr kumimoji="1" lang="en-US" altLang="zh-CN" sz="1800" b="1">
                <a:solidFill>
                  <a:srgbClr val="000000"/>
                </a:solidFill>
                <a:latin typeface="Comic Sans MS" panose="030F0702030302020204" pitchFamily="66" charset="0"/>
              </a:endParaRPr>
            </a:p>
          </p:txBody>
        </p:sp>
        <p:sp>
          <p:nvSpPr>
            <p:cNvPr id="85011" name="Line 18"/>
            <p:cNvSpPr>
              <a:spLocks noChangeShapeType="1"/>
            </p:cNvSpPr>
            <p:nvPr/>
          </p:nvSpPr>
          <p:spPr bwMode="auto">
            <a:xfrm>
              <a:off x="2664"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2" name="Rectangle 19"/>
            <p:cNvSpPr>
              <a:spLocks noChangeArrowheads="1"/>
            </p:cNvSpPr>
            <p:nvPr/>
          </p:nvSpPr>
          <p:spPr bwMode="auto">
            <a:xfrm>
              <a:off x="1556" y="1364"/>
              <a:ext cx="215" cy="19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M</a:t>
              </a:r>
              <a:endParaRPr kumimoji="1" lang="en-US" altLang="zh-CN" sz="1800" b="1">
                <a:solidFill>
                  <a:srgbClr val="000000"/>
                </a:solidFill>
                <a:latin typeface="Comic Sans MS" panose="030F0702030302020204" pitchFamily="66" charset="0"/>
              </a:endParaRPr>
            </a:p>
          </p:txBody>
        </p:sp>
        <p:sp>
          <p:nvSpPr>
            <p:cNvPr id="85013" name="Line 20"/>
            <p:cNvSpPr>
              <a:spLocks noChangeShapeType="1"/>
            </p:cNvSpPr>
            <p:nvPr/>
          </p:nvSpPr>
          <p:spPr bwMode="auto">
            <a:xfrm>
              <a:off x="1656"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4" name="Rectangle 21"/>
            <p:cNvSpPr>
              <a:spLocks noChangeArrowheads="1"/>
            </p:cNvSpPr>
            <p:nvPr/>
          </p:nvSpPr>
          <p:spPr bwMode="auto">
            <a:xfrm>
              <a:off x="1316" y="1364"/>
              <a:ext cx="159" cy="193"/>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P</a:t>
              </a:r>
              <a:endParaRPr kumimoji="1" lang="en-US" altLang="zh-CN" sz="1800" b="1">
                <a:solidFill>
                  <a:srgbClr val="000000"/>
                </a:solidFill>
                <a:latin typeface="Comic Sans MS" panose="030F0702030302020204" pitchFamily="66" charset="0"/>
              </a:endParaRPr>
            </a:p>
          </p:txBody>
        </p:sp>
        <p:sp>
          <p:nvSpPr>
            <p:cNvPr id="85015" name="Line 22"/>
            <p:cNvSpPr>
              <a:spLocks noChangeShapeType="1"/>
            </p:cNvSpPr>
            <p:nvPr/>
          </p:nvSpPr>
          <p:spPr bwMode="auto">
            <a:xfrm>
              <a:off x="1416"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6" name="Rectangle 23"/>
            <p:cNvSpPr>
              <a:spLocks noChangeArrowheads="1"/>
            </p:cNvSpPr>
            <p:nvPr/>
          </p:nvSpPr>
          <p:spPr bwMode="auto">
            <a:xfrm>
              <a:off x="1028" y="1364"/>
              <a:ext cx="215" cy="19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M</a:t>
              </a:r>
              <a:endParaRPr kumimoji="1" lang="en-US" altLang="zh-CN" sz="1800" b="1">
                <a:solidFill>
                  <a:srgbClr val="000000"/>
                </a:solidFill>
                <a:latin typeface="Comic Sans MS" panose="030F0702030302020204" pitchFamily="66" charset="0"/>
              </a:endParaRPr>
            </a:p>
          </p:txBody>
        </p:sp>
        <p:sp>
          <p:nvSpPr>
            <p:cNvPr id="85017" name="Line 24"/>
            <p:cNvSpPr>
              <a:spLocks noChangeShapeType="1"/>
            </p:cNvSpPr>
            <p:nvPr/>
          </p:nvSpPr>
          <p:spPr bwMode="auto">
            <a:xfrm>
              <a:off x="1128"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8" name="Rectangle 25"/>
            <p:cNvSpPr>
              <a:spLocks noChangeArrowheads="1"/>
            </p:cNvSpPr>
            <p:nvPr/>
          </p:nvSpPr>
          <p:spPr bwMode="auto">
            <a:xfrm>
              <a:off x="788" y="1364"/>
              <a:ext cx="159" cy="193"/>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2000"/>
                </a:lnSpc>
                <a:spcBef>
                  <a:spcPct val="0"/>
                </a:spcBef>
                <a:buClrTx/>
                <a:buSzTx/>
                <a:buFontTx/>
                <a:buNone/>
              </a:pPr>
              <a:r>
                <a:rPr kumimoji="1" lang="en-US" altLang="zh-CN" sz="1800" b="1">
                  <a:solidFill>
                    <a:srgbClr val="000000"/>
                  </a:solidFill>
                  <a:latin typeface="Comic Sans MS" panose="030F0702030302020204" pitchFamily="66" charset="0"/>
                </a:rPr>
                <a:t>P</a:t>
              </a:r>
              <a:endParaRPr kumimoji="1" lang="en-US" altLang="zh-CN" sz="1800" b="1">
                <a:solidFill>
                  <a:srgbClr val="000000"/>
                </a:solidFill>
                <a:latin typeface="Comic Sans MS" panose="030F0702030302020204" pitchFamily="66" charset="0"/>
              </a:endParaRPr>
            </a:p>
          </p:txBody>
        </p:sp>
        <p:sp>
          <p:nvSpPr>
            <p:cNvPr id="85019" name="Line 26"/>
            <p:cNvSpPr>
              <a:spLocks noChangeShapeType="1"/>
            </p:cNvSpPr>
            <p:nvPr/>
          </p:nvSpPr>
          <p:spPr bwMode="auto">
            <a:xfrm>
              <a:off x="888" y="1556"/>
              <a:ext cx="0" cy="1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0" name="Rectangle 27"/>
            <p:cNvSpPr>
              <a:spLocks noChangeArrowheads="1"/>
            </p:cNvSpPr>
            <p:nvPr/>
          </p:nvSpPr>
          <p:spPr bwMode="auto">
            <a:xfrm>
              <a:off x="2000" y="1472"/>
              <a:ext cx="63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5000"/>
                </a:lnSpc>
                <a:spcBef>
                  <a:spcPct val="0"/>
                </a:spcBef>
                <a:buClrTx/>
                <a:buSzTx/>
                <a:buFontTx/>
                <a:buNone/>
              </a:pPr>
              <a:r>
                <a:rPr kumimoji="1" lang="en-US" altLang="zh-CN" sz="1800" b="1">
                  <a:solidFill>
                    <a:srgbClr val="000000"/>
                  </a:solidFill>
                  <a:latin typeface="Comic Sans MS" panose="030F0702030302020204" pitchFamily="66" charset="0"/>
                </a:rPr>
                <a:t>° ° °</a:t>
              </a:r>
              <a:endParaRPr kumimoji="1" lang="en-US" altLang="zh-CN" sz="1800" b="1">
                <a:solidFill>
                  <a:srgbClr val="000000"/>
                </a:solidFill>
                <a:latin typeface="Comic Sans MS" panose="030F0702030302020204" pitchFamily="66" charset="0"/>
              </a:endParaRPr>
            </a:p>
          </p:txBody>
        </p:sp>
        <p:sp>
          <p:nvSpPr>
            <p:cNvPr id="85021" name="Rectangle 28"/>
            <p:cNvSpPr>
              <a:spLocks noChangeArrowheads="1"/>
            </p:cNvSpPr>
            <p:nvPr/>
          </p:nvSpPr>
          <p:spPr bwMode="auto">
            <a:xfrm>
              <a:off x="3656" y="2376"/>
              <a:ext cx="944"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拓扑结构</a:t>
              </a:r>
              <a:r>
                <a:rPr kumimoji="1" lang="en-US" altLang="zh-CN" sz="2400" b="1">
                  <a:solidFill>
                    <a:srgbClr val="000000"/>
                  </a:solidFill>
                  <a:latin typeface="Comic Sans MS" panose="030F0702030302020204" pitchFamily="66" charset="0"/>
                </a:rPr>
                <a:t>,</a:t>
              </a:r>
              <a:endParaRPr kumimoji="1" lang="en-US" altLang="zh-CN" sz="24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路由</a:t>
              </a:r>
              <a:r>
                <a:rPr kumimoji="1" lang="en-US" altLang="zh-CN" sz="2400" b="1">
                  <a:solidFill>
                    <a:srgbClr val="000000"/>
                  </a:solidFill>
                  <a:latin typeface="Comic Sans MS" panose="030F0702030302020204" pitchFamily="66" charset="0"/>
                </a:rPr>
                <a:t>,</a:t>
              </a:r>
              <a:endParaRPr kumimoji="1" lang="en-US" altLang="zh-CN" sz="24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带宽</a:t>
              </a:r>
              <a:r>
                <a:rPr kumimoji="1" lang="en-US" altLang="zh-CN" sz="2400" b="1">
                  <a:solidFill>
                    <a:srgbClr val="000000"/>
                  </a:solidFill>
                  <a:latin typeface="Comic Sans MS" panose="030F0702030302020204" pitchFamily="66" charset="0"/>
                </a:rPr>
                <a:t>,</a:t>
              </a:r>
              <a:endParaRPr kumimoji="1" lang="en-US" altLang="zh-CN" sz="24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延迟</a:t>
              </a:r>
              <a:r>
                <a:rPr kumimoji="1" lang="en-US" altLang="zh-CN" sz="2400" b="1">
                  <a:solidFill>
                    <a:srgbClr val="000000"/>
                  </a:solidFill>
                  <a:latin typeface="Comic Sans MS" panose="030F0702030302020204" pitchFamily="66" charset="0"/>
                </a:rPr>
                <a:t>,</a:t>
              </a:r>
              <a:endParaRPr kumimoji="1" lang="en-US" altLang="zh-CN" sz="2400" b="1">
                <a:solidFill>
                  <a:srgbClr val="FFFFFF"/>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可靠性</a:t>
              </a:r>
              <a:endParaRPr kumimoji="1" lang="en-US" altLang="zh-CN" sz="2400" b="1">
                <a:solidFill>
                  <a:srgbClr val="000000"/>
                </a:solidFill>
                <a:latin typeface="Comic Sans MS" panose="030F0702030302020204" pitchFamily="66" charset="0"/>
              </a:endParaRPr>
            </a:p>
          </p:txBody>
        </p:sp>
        <p:sp>
          <p:nvSpPr>
            <p:cNvPr id="85022" name="Rectangle 29"/>
            <p:cNvSpPr>
              <a:spLocks noChangeArrowheads="1"/>
            </p:cNvSpPr>
            <p:nvPr/>
          </p:nvSpPr>
          <p:spPr bwMode="auto">
            <a:xfrm>
              <a:off x="3664" y="1896"/>
              <a:ext cx="86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2400" b="1">
                  <a:solidFill>
                    <a:srgbClr val="000000"/>
                  </a:solidFill>
                  <a:latin typeface="Comic Sans MS" panose="030F0702030302020204" pitchFamily="66" charset="0"/>
                </a:rPr>
                <a:t>网络接口</a:t>
              </a:r>
              <a:endParaRPr kumimoji="1" lang="en-US" altLang="zh-CN" sz="2400" b="1">
                <a:solidFill>
                  <a:srgbClr val="000000"/>
                </a:solidFill>
                <a:latin typeface="Comic Sans MS" panose="030F0702030302020204" pitchFamily="66" charset="0"/>
              </a:endParaRPr>
            </a:p>
          </p:txBody>
        </p:sp>
        <p:sp>
          <p:nvSpPr>
            <p:cNvPr id="85023" name="Rectangle 30"/>
            <p:cNvSpPr>
              <a:spLocks noChangeArrowheads="1"/>
            </p:cNvSpPr>
            <p:nvPr/>
          </p:nvSpPr>
          <p:spPr bwMode="auto">
            <a:xfrm>
              <a:off x="3664" y="1040"/>
              <a:ext cx="113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kumimoji="1" lang="zh-CN" altLang="en-US" sz="2400" b="1">
                  <a:solidFill>
                    <a:srgbClr val="FF00FF"/>
                  </a:solidFill>
                  <a:latin typeface="Comic Sans MS" panose="030F0702030302020204" pitchFamily="66" charset="0"/>
                </a:rPr>
                <a:t>共享存储器</a:t>
              </a:r>
              <a:r>
                <a:rPr kumimoji="1" lang="en-US" altLang="zh-CN" sz="2400" b="1">
                  <a:solidFill>
                    <a:srgbClr val="FF00FF"/>
                  </a:solidFill>
                  <a:latin typeface="Comic Sans MS" panose="030F0702030302020204" pitchFamily="66" charset="0"/>
                </a:rPr>
                <a:t>,</a:t>
              </a:r>
              <a:endParaRPr kumimoji="1" lang="en-US" altLang="zh-CN" sz="2400" b="1">
                <a:solidFill>
                  <a:srgbClr val="00FF00"/>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FF00FF"/>
                  </a:solidFill>
                  <a:latin typeface="Comic Sans MS" panose="030F0702030302020204" pitchFamily="66" charset="0"/>
                </a:rPr>
                <a:t>消息专递</a:t>
              </a:r>
              <a:r>
                <a:rPr kumimoji="1" lang="en-US" altLang="zh-CN" sz="2400" b="1">
                  <a:solidFill>
                    <a:srgbClr val="FF00FF"/>
                  </a:solidFill>
                  <a:latin typeface="Comic Sans MS" panose="030F0702030302020204" pitchFamily="66" charset="0"/>
                </a:rPr>
                <a:t>,</a:t>
              </a:r>
              <a:endParaRPr kumimoji="1" lang="en-US" altLang="zh-CN" sz="2400" b="1">
                <a:solidFill>
                  <a:srgbClr val="00FF00"/>
                </a:solidFill>
                <a:latin typeface="Comic Sans MS" panose="030F0702030302020204" pitchFamily="66" charset="0"/>
              </a:endParaRPr>
            </a:p>
            <a:p>
              <a:pPr>
                <a:lnSpc>
                  <a:spcPct val="90000"/>
                </a:lnSpc>
                <a:spcBef>
                  <a:spcPct val="0"/>
                </a:spcBef>
                <a:buClrTx/>
                <a:buSzTx/>
                <a:buFontTx/>
                <a:buNone/>
              </a:pPr>
              <a:r>
                <a:rPr kumimoji="1" lang="zh-CN" altLang="en-US" sz="2400" b="1">
                  <a:solidFill>
                    <a:srgbClr val="FF00FF"/>
                  </a:solidFill>
                  <a:latin typeface="Comic Sans MS" panose="030F0702030302020204" pitchFamily="66" charset="0"/>
                </a:rPr>
                <a:t>数据并行</a:t>
              </a:r>
              <a:endParaRPr kumimoji="1" lang="en-US" altLang="zh-CN" sz="2400" b="1">
                <a:solidFill>
                  <a:srgbClr val="FF00FF"/>
                </a:solidFill>
                <a:latin typeface="Comic Sans MS" panose="030F0702030302020204" pitchFamily="66" charset="0"/>
              </a:endParaRPr>
            </a:p>
          </p:txBody>
        </p:sp>
        <p:sp>
          <p:nvSpPr>
            <p:cNvPr id="85024" name="Rectangle 31"/>
            <p:cNvSpPr>
              <a:spLocks noChangeArrowheads="1"/>
            </p:cNvSpPr>
            <p:nvPr/>
          </p:nvSpPr>
          <p:spPr bwMode="auto">
            <a:xfrm>
              <a:off x="1143" y="2324"/>
              <a:ext cx="21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000" b="1">
                  <a:solidFill>
                    <a:srgbClr val="000000"/>
                  </a:solidFill>
                  <a:latin typeface="Comic Sans MS" panose="030F0702030302020204" pitchFamily="66" charset="0"/>
                </a:rPr>
                <a:t>Processor-Memory-Switch</a:t>
              </a:r>
              <a:endParaRPr kumimoji="1" lang="en-US" altLang="zh-CN" sz="2000" b="1">
                <a:solidFill>
                  <a:srgbClr val="000000"/>
                </a:solidFill>
                <a:latin typeface="Comic Sans MS" panose="030F0702030302020204" pitchFamily="66" charset="0"/>
              </a:endParaRPr>
            </a:p>
          </p:txBody>
        </p:sp>
        <p:sp>
          <p:nvSpPr>
            <p:cNvPr id="85025" name="Rectangle 32"/>
            <p:cNvSpPr>
              <a:spLocks noChangeArrowheads="1"/>
            </p:cNvSpPr>
            <p:nvPr/>
          </p:nvSpPr>
          <p:spPr bwMode="auto">
            <a:xfrm>
              <a:off x="1256" y="2666"/>
              <a:ext cx="18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3FFF"/>
                  </a:solidFill>
                  <a:latin typeface="Comic Sans MS" panose="030F0702030302020204" pitchFamily="66" charset="0"/>
                </a:rPr>
                <a:t>多处理器网络和互连</a:t>
              </a:r>
              <a:endParaRPr kumimoji="1" lang="en-US" altLang="zh-CN" sz="2400" b="1">
                <a:solidFill>
                  <a:srgbClr val="003FFF"/>
                </a:solidFill>
                <a:latin typeface="Comic Sans MS" panose="030F0702030302020204" pitchFamily="66" charset="0"/>
              </a:endParaRPr>
            </a:p>
          </p:txBody>
        </p:sp>
      </p:gr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928688" y="500063"/>
            <a:ext cx="7815262" cy="695325"/>
          </a:xfrm>
          <a:prstGeom prst="rect">
            <a:avLst/>
          </a:prstGeom>
        </p:spPr>
        <p:txBody>
          <a:bodyPr/>
          <a:lstStyle/>
          <a:p>
            <a:pPr algn="ctr" eaLnBrk="1" hangingPunct="1">
              <a:defRPr/>
            </a:pPr>
            <a:r>
              <a:rPr lang="zh-CN" altLang="en-US" sz="4000" b="1" kern="0" dirty="0">
                <a:solidFill>
                  <a:srgbClr val="1A1A00"/>
                </a:solidFill>
                <a:latin typeface="+mj-lt"/>
                <a:ea typeface="+mj-ea"/>
                <a:cs typeface="+mj-cs"/>
              </a:rPr>
              <a:t>影响</a:t>
            </a:r>
            <a:r>
              <a:rPr lang="zh-CN" altLang="en-US" sz="4000" b="1" kern="0" dirty="0">
                <a:solidFill>
                  <a:srgbClr val="003FFF"/>
                </a:solidFill>
                <a:latin typeface="+mj-lt"/>
                <a:ea typeface="+mj-ea"/>
                <a:cs typeface="+mj-cs"/>
              </a:rPr>
              <a:t>计算机系统结构</a:t>
            </a:r>
            <a:r>
              <a:rPr lang="zh-CN" altLang="en-US" sz="4000" b="1" kern="0" dirty="0">
                <a:solidFill>
                  <a:srgbClr val="1A1A00"/>
                </a:solidFill>
                <a:latin typeface="+mj-lt"/>
                <a:ea typeface="+mj-ea"/>
                <a:cs typeface="+mj-cs"/>
              </a:rPr>
              <a:t>的因素</a:t>
            </a:r>
            <a:endParaRPr lang="en-US" altLang="zh-CN" sz="3200" b="1" kern="0" dirty="0">
              <a:solidFill>
                <a:srgbClr val="1A1A00"/>
              </a:solidFill>
              <a:latin typeface="+mj-lt"/>
              <a:ea typeface="+mj-ea"/>
              <a:cs typeface="+mj-cs"/>
            </a:endParaRPr>
          </a:p>
        </p:txBody>
      </p:sp>
      <p:sp>
        <p:nvSpPr>
          <p:cNvPr id="87044" name="Rectangle 4"/>
          <p:cNvSpPr>
            <a:spLocks noChangeArrowheads="1"/>
          </p:cNvSpPr>
          <p:nvPr/>
        </p:nvSpPr>
        <p:spPr bwMode="auto">
          <a:xfrm>
            <a:off x="2235200" y="1700213"/>
            <a:ext cx="1160574" cy="36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kumimoji="1" lang="zh-CN" altLang="en-US" sz="2000" b="1">
                <a:solidFill>
                  <a:srgbClr val="000000"/>
                </a:solidFill>
                <a:latin typeface="Comic Sans MS" panose="030F0702030302020204" pitchFamily="66" charset="0"/>
              </a:rPr>
              <a:t>实现技术</a:t>
            </a:r>
            <a:endParaRPr kumimoji="1" lang="en-US" altLang="zh-CN" sz="2000" b="1">
              <a:solidFill>
                <a:srgbClr val="000000"/>
              </a:solidFill>
              <a:latin typeface="Comic Sans MS" panose="030F0702030302020204" pitchFamily="66" charset="0"/>
            </a:endParaRPr>
          </a:p>
        </p:txBody>
      </p:sp>
      <p:sp>
        <p:nvSpPr>
          <p:cNvPr id="87045" name="Rectangle 5"/>
          <p:cNvSpPr>
            <a:spLocks noChangeArrowheads="1"/>
          </p:cNvSpPr>
          <p:nvPr/>
        </p:nvSpPr>
        <p:spPr bwMode="auto">
          <a:xfrm>
            <a:off x="5956300" y="1819275"/>
            <a:ext cx="1160574" cy="36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kumimoji="1" lang="zh-CN" altLang="en-US" sz="2000" b="1">
                <a:solidFill>
                  <a:srgbClr val="000000"/>
                </a:solidFill>
                <a:latin typeface="Comic Sans MS" panose="030F0702030302020204" pitchFamily="66" charset="0"/>
              </a:rPr>
              <a:t>编程语言</a:t>
            </a:r>
            <a:endParaRPr kumimoji="1" lang="en-US" altLang="zh-CN" sz="2000" b="1">
              <a:solidFill>
                <a:srgbClr val="000000"/>
              </a:solidFill>
              <a:latin typeface="Comic Sans MS" panose="030F0702030302020204" pitchFamily="66" charset="0"/>
            </a:endParaRPr>
          </a:p>
        </p:txBody>
      </p:sp>
      <p:sp>
        <p:nvSpPr>
          <p:cNvPr id="87046" name="Rectangle 7"/>
          <p:cNvSpPr>
            <a:spLocks noChangeArrowheads="1"/>
          </p:cNvSpPr>
          <p:nvPr/>
        </p:nvSpPr>
        <p:spPr bwMode="auto">
          <a:xfrm>
            <a:off x="1735138" y="5140325"/>
            <a:ext cx="1160574" cy="36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kumimoji="1" lang="zh-CN" altLang="en-US" sz="2000" b="1">
                <a:solidFill>
                  <a:srgbClr val="000000"/>
                </a:solidFill>
                <a:latin typeface="Comic Sans MS" panose="030F0702030302020204" pitchFamily="66" charset="0"/>
              </a:rPr>
              <a:t>操作系统</a:t>
            </a:r>
            <a:endParaRPr kumimoji="1" lang="en-US" altLang="zh-CN" sz="2000" b="1">
              <a:solidFill>
                <a:srgbClr val="000000"/>
              </a:solidFill>
              <a:latin typeface="Comic Sans MS" panose="030F0702030302020204" pitchFamily="66" charset="0"/>
            </a:endParaRPr>
          </a:p>
        </p:txBody>
      </p:sp>
      <p:sp>
        <p:nvSpPr>
          <p:cNvPr id="87047" name="Rectangle 9"/>
          <p:cNvSpPr>
            <a:spLocks noChangeArrowheads="1"/>
          </p:cNvSpPr>
          <p:nvPr/>
        </p:nvSpPr>
        <p:spPr bwMode="auto">
          <a:xfrm>
            <a:off x="6864350" y="5191125"/>
            <a:ext cx="746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7000"/>
              </a:lnSpc>
              <a:spcBef>
                <a:spcPct val="0"/>
              </a:spcBef>
              <a:buClrTx/>
              <a:buSzTx/>
              <a:buFontTx/>
              <a:buNone/>
            </a:pPr>
            <a:r>
              <a:rPr kumimoji="1" lang="zh-CN" altLang="en-US" sz="2400" b="1" i="1">
                <a:solidFill>
                  <a:srgbClr val="000000"/>
                </a:solidFill>
                <a:latin typeface="Comic Sans MS" panose="030F0702030302020204" pitchFamily="66" charset="0"/>
              </a:rPr>
              <a:t>历史</a:t>
            </a:r>
            <a:endParaRPr kumimoji="1" lang="en-US" altLang="zh-CN" sz="2400" b="1" i="1">
              <a:solidFill>
                <a:srgbClr val="000000"/>
              </a:solidFill>
              <a:latin typeface="Comic Sans MS" panose="030F0702030302020204" pitchFamily="66" charset="0"/>
            </a:endParaRPr>
          </a:p>
        </p:txBody>
      </p:sp>
      <p:sp>
        <p:nvSpPr>
          <p:cNvPr id="87048" name="Rectangle 10"/>
          <p:cNvSpPr>
            <a:spLocks noChangeArrowheads="1"/>
          </p:cNvSpPr>
          <p:nvPr/>
        </p:nvSpPr>
        <p:spPr bwMode="auto">
          <a:xfrm>
            <a:off x="668338" y="2638425"/>
            <a:ext cx="1160574" cy="36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102000"/>
              </a:lnSpc>
              <a:spcBef>
                <a:spcPct val="0"/>
              </a:spcBef>
              <a:buClrTx/>
              <a:buSzTx/>
              <a:buFontTx/>
              <a:buNone/>
            </a:pPr>
            <a:r>
              <a:rPr kumimoji="1" lang="zh-CN" altLang="en-US" sz="2000" b="1">
                <a:solidFill>
                  <a:srgbClr val="000000"/>
                </a:solidFill>
                <a:latin typeface="Comic Sans MS" panose="030F0702030302020204" pitchFamily="66" charset="0"/>
              </a:rPr>
              <a:t>应用程序</a:t>
            </a:r>
            <a:endParaRPr kumimoji="1" lang="en-US" altLang="zh-CN" sz="2000" b="1">
              <a:solidFill>
                <a:srgbClr val="000000"/>
              </a:solidFill>
              <a:latin typeface="Comic Sans MS" panose="030F0702030302020204" pitchFamily="66" charset="0"/>
            </a:endParaRPr>
          </a:p>
        </p:txBody>
      </p:sp>
      <p:sp>
        <p:nvSpPr>
          <p:cNvPr id="87049" name="Line 11"/>
          <p:cNvSpPr>
            <a:spLocks noChangeShapeType="1"/>
          </p:cNvSpPr>
          <p:nvPr/>
        </p:nvSpPr>
        <p:spPr bwMode="auto">
          <a:xfrm>
            <a:off x="1828800" y="2886075"/>
            <a:ext cx="889000" cy="255588"/>
          </a:xfrm>
          <a:prstGeom prst="line">
            <a:avLst/>
          </a:prstGeom>
          <a:noFill/>
          <a:ln w="254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0" name="Line 12"/>
          <p:cNvSpPr>
            <a:spLocks noChangeShapeType="1"/>
          </p:cNvSpPr>
          <p:nvPr/>
        </p:nvSpPr>
        <p:spPr bwMode="auto">
          <a:xfrm flipV="1">
            <a:off x="2895600" y="4498975"/>
            <a:ext cx="368300" cy="627063"/>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1" name="Line 13"/>
          <p:cNvSpPr>
            <a:spLocks noChangeShapeType="1"/>
          </p:cNvSpPr>
          <p:nvPr/>
        </p:nvSpPr>
        <p:spPr bwMode="auto">
          <a:xfrm>
            <a:off x="3225800" y="2190750"/>
            <a:ext cx="393700" cy="865188"/>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2" name="Line 14"/>
          <p:cNvSpPr>
            <a:spLocks noChangeShapeType="1"/>
          </p:cNvSpPr>
          <p:nvPr/>
        </p:nvSpPr>
        <p:spPr bwMode="auto">
          <a:xfrm flipH="1">
            <a:off x="5257800" y="2276475"/>
            <a:ext cx="787400" cy="746125"/>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3" name="Line 15"/>
          <p:cNvSpPr>
            <a:spLocks noChangeShapeType="1"/>
          </p:cNvSpPr>
          <p:nvPr/>
        </p:nvSpPr>
        <p:spPr bwMode="auto">
          <a:xfrm flipH="1" flipV="1">
            <a:off x="5524500" y="4413250"/>
            <a:ext cx="1270000" cy="882650"/>
          </a:xfrm>
          <a:prstGeom prst="line">
            <a:avLst/>
          </a:prstGeom>
          <a:noFill/>
          <a:ln w="508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4" name="Rectangle 18"/>
          <p:cNvSpPr>
            <a:spLocks noChangeArrowheads="1"/>
          </p:cNvSpPr>
          <p:nvPr/>
        </p:nvSpPr>
        <p:spPr bwMode="auto">
          <a:xfrm>
            <a:off x="4213225" y="5027613"/>
            <a:ext cx="232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86000"/>
              </a:lnSpc>
              <a:spcBef>
                <a:spcPct val="40000"/>
              </a:spcBef>
              <a:buClrTx/>
              <a:buSzTx/>
              <a:buFontTx/>
              <a:buNone/>
            </a:pPr>
            <a:r>
              <a:rPr kumimoji="1" lang="zh-CN" altLang="en-US" sz="2400" b="1">
                <a:solidFill>
                  <a:srgbClr val="000000"/>
                </a:solidFill>
                <a:latin typeface="Comic Sans MS" panose="030F0702030302020204" pitchFamily="66" charset="0"/>
              </a:rPr>
              <a:t>性能测量与评估</a:t>
            </a:r>
            <a:endParaRPr kumimoji="1" lang="en-US" altLang="zh-CN" sz="2400" b="1">
              <a:solidFill>
                <a:srgbClr val="000000"/>
              </a:solidFill>
              <a:latin typeface="Comic Sans MS" panose="030F0702030302020204" pitchFamily="66" charset="0"/>
            </a:endParaRPr>
          </a:p>
        </p:txBody>
      </p:sp>
      <p:sp>
        <p:nvSpPr>
          <p:cNvPr id="87055" name="Rectangle 21"/>
          <p:cNvSpPr>
            <a:spLocks noChangeArrowheads="1"/>
          </p:cNvSpPr>
          <p:nvPr/>
        </p:nvSpPr>
        <p:spPr bwMode="auto">
          <a:xfrm>
            <a:off x="2667000" y="3090863"/>
            <a:ext cx="3581400" cy="1384300"/>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ts val="2600"/>
              </a:lnSpc>
              <a:spcBef>
                <a:spcPct val="0"/>
              </a:spcBef>
              <a:buClrTx/>
              <a:buSzTx/>
              <a:buFontTx/>
              <a:buNone/>
            </a:pPr>
            <a:r>
              <a:rPr kumimoji="1" lang="zh-CN" altLang="en-US" sz="1800" b="1" dirty="0">
                <a:solidFill>
                  <a:srgbClr val="003FFF"/>
                </a:solidFill>
                <a:latin typeface="Comic Sans MS" panose="030F0702030302020204" pitchFamily="66" charset="0"/>
              </a:rPr>
              <a:t>计算机系统结构：</a:t>
            </a:r>
            <a:endParaRPr kumimoji="1" lang="en-US" altLang="zh-CN" sz="1800" b="1" dirty="0">
              <a:solidFill>
                <a:srgbClr val="FFC000"/>
              </a:solidFill>
              <a:latin typeface="Comic Sans MS" panose="030F0702030302020204" pitchFamily="66" charset="0"/>
            </a:endParaRPr>
          </a:p>
          <a:p>
            <a:pPr>
              <a:lnSpc>
                <a:spcPts val="2600"/>
              </a:lnSpc>
              <a:spcBef>
                <a:spcPct val="0"/>
              </a:spcBef>
              <a:buClrTx/>
              <a:buSzTx/>
              <a:buFontTx/>
              <a:buNone/>
            </a:pPr>
            <a:r>
              <a:rPr kumimoji="1" lang="en-US" altLang="zh-CN" sz="1800" dirty="0">
                <a:solidFill>
                  <a:srgbClr val="000000"/>
                </a:solidFill>
                <a:latin typeface="Comic Sans MS" panose="030F0702030302020204" pitchFamily="66" charset="0"/>
              </a:rPr>
              <a:t>• </a:t>
            </a:r>
            <a:r>
              <a:rPr kumimoji="1" lang="zh-CN" altLang="en-US" sz="1800" b="1" dirty="0">
                <a:solidFill>
                  <a:srgbClr val="000000"/>
                </a:solidFill>
                <a:latin typeface="Comic Sans MS" panose="030F0702030302020204" pitchFamily="66" charset="0"/>
              </a:rPr>
              <a:t>指令系统（集）设计</a:t>
            </a:r>
            <a:endParaRPr kumimoji="1" lang="en-US" altLang="zh-CN" sz="1800" b="1" dirty="0">
              <a:solidFill>
                <a:srgbClr val="FFFFFF"/>
              </a:solidFill>
              <a:latin typeface="Comic Sans MS" panose="030F0702030302020204" pitchFamily="66" charset="0"/>
            </a:endParaRPr>
          </a:p>
          <a:p>
            <a:pPr>
              <a:lnSpc>
                <a:spcPts val="2600"/>
              </a:lnSpc>
              <a:spcBef>
                <a:spcPct val="0"/>
              </a:spcBef>
              <a:buClrTx/>
              <a:buSzTx/>
              <a:buFontTx/>
              <a:buNone/>
            </a:pPr>
            <a:r>
              <a:rPr kumimoji="1" lang="en-US" altLang="zh-CN" sz="1800" b="1" dirty="0">
                <a:solidFill>
                  <a:srgbClr val="000000"/>
                </a:solidFill>
                <a:latin typeface="Comic Sans MS" panose="030F0702030302020204" pitchFamily="66" charset="0"/>
              </a:rPr>
              <a:t>• </a:t>
            </a:r>
            <a:r>
              <a:rPr kumimoji="1" lang="zh-CN" altLang="en-US" sz="1800" b="1" dirty="0">
                <a:solidFill>
                  <a:srgbClr val="000000"/>
                </a:solidFill>
                <a:latin typeface="Comic Sans MS" panose="030F0702030302020204" pitchFamily="66" charset="0"/>
              </a:rPr>
              <a:t>组成</a:t>
            </a:r>
            <a:endParaRPr kumimoji="1" lang="en-US" altLang="zh-CN" sz="1800" b="1" dirty="0">
              <a:solidFill>
                <a:srgbClr val="FFFFFF"/>
              </a:solidFill>
              <a:latin typeface="Comic Sans MS" panose="030F0702030302020204" pitchFamily="66" charset="0"/>
            </a:endParaRPr>
          </a:p>
          <a:p>
            <a:pPr>
              <a:lnSpc>
                <a:spcPts val="2600"/>
              </a:lnSpc>
              <a:spcBef>
                <a:spcPct val="0"/>
              </a:spcBef>
              <a:buClrTx/>
              <a:buSzTx/>
              <a:buFontTx/>
              <a:buNone/>
            </a:pPr>
            <a:r>
              <a:rPr kumimoji="1" lang="en-US" altLang="zh-CN" sz="1800" b="1" dirty="0">
                <a:solidFill>
                  <a:srgbClr val="000000"/>
                </a:solidFill>
                <a:latin typeface="Comic Sans MS" panose="030F0702030302020204" pitchFamily="66" charset="0"/>
              </a:rPr>
              <a:t>• </a:t>
            </a:r>
            <a:r>
              <a:rPr kumimoji="1" lang="zh-CN" altLang="en-US" sz="1800" b="1" dirty="0">
                <a:solidFill>
                  <a:srgbClr val="000000"/>
                </a:solidFill>
                <a:latin typeface="Comic Sans MS" panose="030F0702030302020204" pitchFamily="66" charset="0"/>
              </a:rPr>
              <a:t>硬件实现</a:t>
            </a:r>
            <a:endParaRPr kumimoji="1" lang="en-US" altLang="zh-CN" sz="1800" b="1" dirty="0">
              <a:solidFill>
                <a:srgbClr val="000000"/>
              </a:solidFill>
              <a:latin typeface="Comic Sans MS" panose="030F0702030302020204" pitchFamily="66" charset="0"/>
            </a:endParaRPr>
          </a:p>
        </p:txBody>
      </p:sp>
      <p:sp>
        <p:nvSpPr>
          <p:cNvPr id="87056" name="Text Box 22"/>
          <p:cNvSpPr txBox="1">
            <a:spLocks noChangeArrowheads="1"/>
          </p:cNvSpPr>
          <p:nvPr/>
        </p:nvSpPr>
        <p:spPr bwMode="auto">
          <a:xfrm>
            <a:off x="6858000" y="3598863"/>
            <a:ext cx="88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1800" b="1" dirty="0">
                <a:solidFill>
                  <a:srgbClr val="000000"/>
                </a:solidFill>
                <a:latin typeface="Comic Sans MS" panose="030F0702030302020204" pitchFamily="66" charset="0"/>
              </a:rPr>
              <a:t>编译器</a:t>
            </a:r>
            <a:endParaRPr kumimoji="1" lang="en-US" altLang="zh-CN" sz="1800" b="1" dirty="0">
              <a:solidFill>
                <a:srgbClr val="000000"/>
              </a:solidFill>
              <a:latin typeface="Comic Sans MS" panose="030F0702030302020204" pitchFamily="66" charset="0"/>
            </a:endParaRPr>
          </a:p>
        </p:txBody>
      </p:sp>
      <p:sp>
        <p:nvSpPr>
          <p:cNvPr id="87057" name="Line 23"/>
          <p:cNvSpPr>
            <a:spLocks noChangeShapeType="1"/>
          </p:cNvSpPr>
          <p:nvPr/>
        </p:nvSpPr>
        <p:spPr bwMode="auto">
          <a:xfrm flipH="1" flipV="1">
            <a:off x="6324600" y="3700463"/>
            <a:ext cx="609600" cy="10160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8" name="Text Box 24"/>
          <p:cNvSpPr txBox="1">
            <a:spLocks noChangeArrowheads="1"/>
          </p:cNvSpPr>
          <p:nvPr/>
        </p:nvSpPr>
        <p:spPr bwMode="auto">
          <a:xfrm>
            <a:off x="428625" y="5643563"/>
            <a:ext cx="8382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00FF"/>
                </a:solidFill>
                <a:latin typeface="Comic Sans MS" panose="030F0702030302020204" pitchFamily="66" charset="0"/>
              </a:rPr>
              <a:t>   计算机系统结构已经是这些技术发展的</a:t>
            </a:r>
            <a:r>
              <a:rPr kumimoji="1" lang="zh-CN" altLang="en-US" sz="2800" b="1">
                <a:solidFill>
                  <a:srgbClr val="990000"/>
                </a:solidFill>
                <a:latin typeface="Comic Sans MS" panose="030F0702030302020204" pitchFamily="66" charset="0"/>
              </a:rPr>
              <a:t>核心</a:t>
            </a:r>
            <a:r>
              <a:rPr kumimoji="1" lang="zh-CN" altLang="en-US" sz="2400" b="1">
                <a:solidFill>
                  <a:srgbClr val="6D2FAF"/>
                </a:solidFill>
                <a:latin typeface="Comic Sans MS" panose="030F0702030302020204" pitchFamily="66" charset="0"/>
              </a:rPr>
              <a:t>，</a:t>
            </a:r>
            <a:r>
              <a:rPr kumimoji="1" lang="zh-CN" altLang="en-US" sz="2400" b="1">
                <a:solidFill>
                  <a:srgbClr val="0000FF"/>
                </a:solidFill>
                <a:latin typeface="Comic Sans MS" panose="030F0702030302020204" pitchFamily="66" charset="0"/>
              </a:rPr>
              <a:t>而且将来也仍然是。</a:t>
            </a:r>
            <a:endParaRPr kumimoji="1" lang="en-US" altLang="zh-CN" sz="1800">
              <a:solidFill>
                <a:srgbClr val="0000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pPr eaLnBrk="1" hangingPunct="1">
              <a:defRPr/>
            </a:pPr>
            <a:r>
              <a:rPr lang="zh-CN" altLang="en-US" sz="4000" dirty="0" smtClean="0">
                <a:solidFill>
                  <a:srgbClr val="1A1A00"/>
                </a:solidFill>
              </a:rPr>
              <a:t>计算机设计的任务</a:t>
            </a:r>
            <a:r>
              <a:rPr lang="en-US" altLang="zh-CN" sz="4000" dirty="0" smtClean="0">
                <a:solidFill>
                  <a:srgbClr val="1A1A00"/>
                </a:solidFill>
              </a:rPr>
              <a:t>--1</a:t>
            </a:r>
            <a:endParaRPr lang="en-US" altLang="zh-CN" sz="4000" dirty="0" smtClean="0">
              <a:solidFill>
                <a:srgbClr val="1A1A00"/>
              </a:solidFill>
            </a:endParaRPr>
          </a:p>
        </p:txBody>
      </p:sp>
      <p:sp>
        <p:nvSpPr>
          <p:cNvPr id="88067" name="Rectangle 3"/>
          <p:cNvSpPr>
            <a:spLocks noGrp="1" noChangeArrowheads="1"/>
          </p:cNvSpPr>
          <p:nvPr>
            <p:ph idx="1"/>
          </p:nvPr>
        </p:nvSpPr>
        <p:spPr>
          <a:xfrm>
            <a:off x="468313" y="1412875"/>
            <a:ext cx="8305800" cy="4800600"/>
          </a:xfrm>
        </p:spPr>
        <p:txBody>
          <a:bodyPr/>
          <a:lstStyle/>
          <a:p>
            <a:pPr eaLnBrk="1" hangingPunct="1"/>
            <a:r>
              <a:rPr lang="zh-CN" altLang="en-US" b="1" smtClean="0">
                <a:solidFill>
                  <a:srgbClr val="003FFF"/>
                </a:solidFill>
                <a:effectLst/>
                <a:latin typeface="Comic Sans MS" panose="030F0702030302020204" pitchFamily="66" charset="0"/>
              </a:rPr>
              <a:t>定义用户需求：</a:t>
            </a:r>
            <a:r>
              <a:rPr lang="en-US" altLang="zh-CN" b="1" smtClean="0">
                <a:solidFill>
                  <a:srgbClr val="003FFF"/>
                </a:solidFill>
                <a:effectLst/>
                <a:latin typeface="Comic Sans MS" panose="030F0702030302020204" pitchFamily="66" charset="0"/>
              </a:rPr>
              <a:t> </a:t>
            </a:r>
            <a:endParaRPr lang="en-US" altLang="zh-CN" b="1" smtClean="0">
              <a:solidFill>
                <a:srgbClr val="FFC000"/>
              </a:solidFill>
              <a:effectLst/>
              <a:latin typeface="Comic Sans MS" panose="030F0702030302020204" pitchFamily="66" charset="0"/>
            </a:endParaRPr>
          </a:p>
          <a:p>
            <a:pPr lvl="1" eaLnBrk="1" hangingPunct="1"/>
            <a:r>
              <a:rPr lang="zh-CN" altLang="en-US" b="1" smtClean="0">
                <a:solidFill>
                  <a:srgbClr val="000000"/>
                </a:solidFill>
                <a:effectLst/>
                <a:latin typeface="Comic Sans MS" panose="030F0702030302020204" pitchFamily="66" charset="0"/>
              </a:rPr>
              <a:t>功能需求：</a:t>
            </a:r>
            <a:r>
              <a:rPr lang="en-US" altLang="zh-CN" b="1" smtClean="0">
                <a:solidFill>
                  <a:srgbClr val="000000"/>
                </a:solidFill>
                <a:effectLst/>
                <a:latin typeface="Comic Sans MS" panose="030F0702030302020204" pitchFamily="66" charset="0"/>
              </a:rPr>
              <a:t>   </a:t>
            </a:r>
            <a:r>
              <a:rPr lang="zh-CN" altLang="en-US" b="1" smtClean="0">
                <a:solidFill>
                  <a:srgbClr val="000000"/>
                </a:solidFill>
                <a:effectLst/>
                <a:latin typeface="Comic Sans MS" panose="030F0702030302020204" pitchFamily="66" charset="0"/>
              </a:rPr>
              <a:t>表</a:t>
            </a:r>
            <a:r>
              <a:rPr lang="en-US" altLang="zh-CN" b="1" smtClean="0">
                <a:solidFill>
                  <a:srgbClr val="000000"/>
                </a:solidFill>
                <a:effectLst/>
                <a:latin typeface="Comic Sans MS" panose="030F0702030302020204" pitchFamily="66" charset="0"/>
              </a:rPr>
              <a:t>1-5</a:t>
            </a:r>
            <a:endParaRPr lang="en-US" altLang="zh-CN" b="1" smtClean="0">
              <a:solidFill>
                <a:srgbClr val="FFFFFF"/>
              </a:solidFill>
              <a:effectLst/>
              <a:latin typeface="Comic Sans MS" panose="030F0702030302020204" pitchFamily="66" charset="0"/>
            </a:endParaRPr>
          </a:p>
          <a:p>
            <a:pPr lvl="2" eaLnBrk="1" hangingPunct="1"/>
            <a:r>
              <a:rPr lang="en-US" altLang="zh-CN" b="1" smtClean="0">
                <a:solidFill>
                  <a:srgbClr val="000000"/>
                </a:solidFill>
                <a:effectLst/>
                <a:latin typeface="Comic Sans MS" panose="030F0702030302020204" pitchFamily="66" charset="0"/>
              </a:rPr>
              <a:t> </a:t>
            </a:r>
            <a:r>
              <a:rPr lang="zh-CN" altLang="en-US" b="1" smtClean="0">
                <a:solidFill>
                  <a:srgbClr val="000000"/>
                </a:solidFill>
                <a:effectLst/>
                <a:latin typeface="Comic Sans MS" panose="030F0702030302020204" pitchFamily="66" charset="0"/>
              </a:rPr>
              <a:t>应用领域：</a:t>
            </a:r>
            <a:r>
              <a:rPr lang="en-US" altLang="zh-CN" b="1" smtClean="0">
                <a:solidFill>
                  <a:srgbClr val="000000"/>
                </a:solidFill>
                <a:effectLst/>
                <a:latin typeface="Comic Sans MS" panose="030F0702030302020204" pitchFamily="66" charset="0"/>
              </a:rPr>
              <a:t>5</a:t>
            </a:r>
            <a:r>
              <a:rPr lang="zh-CN" altLang="en-US" b="1" smtClean="0">
                <a:solidFill>
                  <a:srgbClr val="000000"/>
                </a:solidFill>
                <a:effectLst/>
                <a:latin typeface="Comic Sans MS" panose="030F0702030302020204" pitchFamily="66" charset="0"/>
              </a:rPr>
              <a:t>种计算机</a:t>
            </a:r>
            <a:endParaRPr lang="en-US" altLang="zh-CN" b="1" smtClean="0">
              <a:solidFill>
                <a:srgbClr val="FFFFFF"/>
              </a:solidFill>
              <a:effectLst/>
              <a:latin typeface="Comic Sans MS" panose="030F0702030302020204" pitchFamily="66" charset="0"/>
            </a:endParaRPr>
          </a:p>
          <a:p>
            <a:pPr lvl="2" eaLnBrk="1" hangingPunct="1"/>
            <a:r>
              <a:rPr lang="en-US" altLang="zh-CN" b="1" smtClean="0">
                <a:solidFill>
                  <a:srgbClr val="000000"/>
                </a:solidFill>
                <a:effectLst/>
                <a:latin typeface="Comic Sans MS" panose="030F0702030302020204" pitchFamily="66" charset="0"/>
              </a:rPr>
              <a:t> </a:t>
            </a:r>
            <a:r>
              <a:rPr lang="zh-CN" altLang="en-US" b="1" smtClean="0">
                <a:solidFill>
                  <a:srgbClr val="000000"/>
                </a:solidFill>
                <a:effectLst/>
                <a:latin typeface="Comic Sans MS" panose="030F0702030302020204" pitchFamily="66" charset="0"/>
              </a:rPr>
              <a:t>软件兼容级别</a:t>
            </a:r>
            <a:endParaRPr lang="en-US" altLang="zh-CN" b="1" smtClean="0">
              <a:solidFill>
                <a:srgbClr val="FFFFFF"/>
              </a:solidFill>
              <a:effectLst/>
              <a:latin typeface="Comic Sans MS" panose="030F0702030302020204" pitchFamily="66" charset="0"/>
            </a:endParaRPr>
          </a:p>
          <a:p>
            <a:pPr lvl="2" eaLnBrk="1" hangingPunct="1"/>
            <a:r>
              <a:rPr lang="en-US" altLang="zh-CN" b="1" smtClean="0">
                <a:solidFill>
                  <a:srgbClr val="000000"/>
                </a:solidFill>
                <a:effectLst/>
                <a:latin typeface="Comic Sans MS" panose="030F0702030302020204" pitchFamily="66" charset="0"/>
              </a:rPr>
              <a:t> OS  </a:t>
            </a:r>
            <a:r>
              <a:rPr lang="zh-CN" altLang="en-US" b="1" smtClean="0">
                <a:solidFill>
                  <a:srgbClr val="000000"/>
                </a:solidFill>
                <a:effectLst/>
                <a:latin typeface="Comic Sans MS" panose="030F0702030302020204" pitchFamily="66" charset="0"/>
              </a:rPr>
              <a:t>需求</a:t>
            </a:r>
            <a:endParaRPr lang="en-US" altLang="zh-CN" b="1" smtClean="0">
              <a:solidFill>
                <a:srgbClr val="FFFFFF"/>
              </a:solidFill>
              <a:effectLst/>
              <a:latin typeface="Comic Sans MS" panose="030F0702030302020204" pitchFamily="66" charset="0"/>
            </a:endParaRPr>
          </a:p>
          <a:p>
            <a:pPr lvl="2" eaLnBrk="1" hangingPunct="1"/>
            <a:r>
              <a:rPr lang="en-US" altLang="zh-CN" b="1" smtClean="0">
                <a:solidFill>
                  <a:srgbClr val="000000"/>
                </a:solidFill>
                <a:effectLst/>
                <a:latin typeface="Comic Sans MS" panose="030F0702030302020204" pitchFamily="66" charset="0"/>
              </a:rPr>
              <a:t> </a:t>
            </a:r>
            <a:r>
              <a:rPr lang="zh-CN" altLang="en-US" b="1" smtClean="0">
                <a:solidFill>
                  <a:srgbClr val="000000"/>
                </a:solidFill>
                <a:effectLst/>
                <a:latin typeface="Comic Sans MS" panose="030F0702030302020204" pitchFamily="66" charset="0"/>
              </a:rPr>
              <a:t>标准：浮点、</a:t>
            </a:r>
            <a:r>
              <a:rPr lang="en-US" altLang="zh-CN" b="1" smtClean="0">
                <a:solidFill>
                  <a:srgbClr val="000000"/>
                </a:solidFill>
                <a:effectLst/>
                <a:latin typeface="Comic Sans MS" panose="030F0702030302020204" pitchFamily="66" charset="0"/>
              </a:rPr>
              <a:t>I/O</a:t>
            </a:r>
            <a:r>
              <a:rPr lang="zh-CN" altLang="en-US" b="1" smtClean="0">
                <a:solidFill>
                  <a:srgbClr val="000000"/>
                </a:solidFill>
                <a:effectLst/>
                <a:latin typeface="Comic Sans MS" panose="030F0702030302020204" pitchFamily="66" charset="0"/>
              </a:rPr>
              <a:t>接口、</a:t>
            </a:r>
            <a:r>
              <a:rPr lang="en-US" altLang="zh-CN" b="1" smtClean="0">
                <a:solidFill>
                  <a:srgbClr val="000000"/>
                </a:solidFill>
                <a:effectLst/>
                <a:latin typeface="Comic Sans MS" panose="030F0702030302020204" pitchFamily="66" charset="0"/>
              </a:rPr>
              <a:t>OS</a:t>
            </a:r>
            <a:r>
              <a:rPr lang="zh-CN" altLang="en-US" b="1" smtClean="0">
                <a:solidFill>
                  <a:srgbClr val="000000"/>
                </a:solidFill>
                <a:effectLst/>
                <a:latin typeface="Comic Sans MS" panose="030F0702030302020204" pitchFamily="66" charset="0"/>
              </a:rPr>
              <a:t>、网络等</a:t>
            </a:r>
            <a:endParaRPr lang="en-US" altLang="zh-CN" b="1" smtClean="0">
              <a:solidFill>
                <a:srgbClr val="FFFFFF"/>
              </a:solidFill>
              <a:effectLst/>
              <a:latin typeface="Comic Sans MS" panose="030F0702030302020204" pitchFamily="66" charset="0"/>
            </a:endParaRPr>
          </a:p>
          <a:p>
            <a:pPr lvl="1" eaLnBrk="1" hangingPunct="1"/>
            <a:r>
              <a:rPr lang="zh-CN" altLang="en-US" b="1" smtClean="0">
                <a:solidFill>
                  <a:srgbClr val="000000"/>
                </a:solidFill>
                <a:effectLst/>
                <a:latin typeface="Comic Sans MS" panose="030F0702030302020204" pitchFamily="66" charset="0"/>
              </a:rPr>
              <a:t>非功能需求：</a:t>
            </a:r>
            <a:r>
              <a:rPr lang="en-US" altLang="zh-CN" b="1" smtClean="0">
                <a:solidFill>
                  <a:srgbClr val="000000"/>
                </a:solidFill>
                <a:effectLst/>
                <a:latin typeface="Comic Sans MS" panose="030F0702030302020204" pitchFamily="66" charset="0"/>
              </a:rPr>
              <a:t> </a:t>
            </a:r>
            <a:endParaRPr lang="en-US" altLang="zh-CN" b="1" smtClean="0">
              <a:solidFill>
                <a:srgbClr val="FFFFFF"/>
              </a:solidFill>
              <a:effectLst/>
              <a:latin typeface="Comic Sans MS" panose="030F0702030302020204" pitchFamily="66" charset="0"/>
            </a:endParaRPr>
          </a:p>
          <a:p>
            <a:pPr lvl="2" eaLnBrk="1" hangingPunct="1"/>
            <a:r>
              <a:rPr lang="zh-CN" altLang="en-US" b="1" smtClean="0">
                <a:solidFill>
                  <a:srgbClr val="000000"/>
                </a:solidFill>
                <a:effectLst/>
                <a:latin typeface="Comic Sans MS" panose="030F0702030302020204" pitchFamily="66" charset="0"/>
              </a:rPr>
              <a:t>性价比</a:t>
            </a:r>
            <a:endParaRPr lang="en-US" altLang="zh-CN" b="1" smtClean="0">
              <a:solidFill>
                <a:srgbClr val="FFFFFF"/>
              </a:solidFill>
              <a:effectLst/>
              <a:latin typeface="Comic Sans MS" panose="030F0702030302020204" pitchFamily="66" charset="0"/>
            </a:endParaRPr>
          </a:p>
          <a:p>
            <a:pPr lvl="2" eaLnBrk="1" hangingPunct="1"/>
            <a:r>
              <a:rPr lang="zh-CN" altLang="en-US" b="1" smtClean="0">
                <a:solidFill>
                  <a:srgbClr val="000000"/>
                </a:solidFill>
                <a:effectLst/>
                <a:latin typeface="Comic Sans MS" panose="030F0702030302020204" pitchFamily="66" charset="0"/>
              </a:rPr>
              <a:t>可用性，可扩展性，吞吐量</a:t>
            </a:r>
            <a:r>
              <a:rPr lang="en-US" altLang="zh-CN" b="1" smtClean="0">
                <a:solidFill>
                  <a:srgbClr val="000000"/>
                </a:solidFill>
                <a:effectLst/>
                <a:latin typeface="Comic Sans MS" panose="030F0702030302020204" pitchFamily="66" charset="0"/>
              </a:rPr>
              <a:t>, ...</a:t>
            </a:r>
            <a:endParaRPr lang="en-US" altLang="zh-CN" b="1" smtClean="0">
              <a:solidFill>
                <a:srgbClr val="FFFFFF"/>
              </a:solidFill>
              <a:effectLst/>
              <a:latin typeface="Comic Sans MS" panose="030F0702030302020204" pitchFamily="66" charset="0"/>
            </a:endParaRPr>
          </a:p>
          <a:p>
            <a:pPr lvl="2" eaLnBrk="1" hangingPunct="1"/>
            <a:r>
              <a:rPr lang="zh-CN" altLang="en-US" b="1" smtClean="0">
                <a:solidFill>
                  <a:srgbClr val="000000"/>
                </a:solidFill>
                <a:effectLst/>
                <a:latin typeface="Comic Sans MS" panose="030F0702030302020204" pitchFamily="66" charset="0"/>
              </a:rPr>
              <a:t>功耗，大小，温度，</a:t>
            </a:r>
            <a:r>
              <a:rPr lang="en-US" altLang="zh-CN" b="1" smtClean="0">
                <a:solidFill>
                  <a:srgbClr val="000000"/>
                </a:solidFill>
                <a:effectLst/>
                <a:latin typeface="Comic Sans MS" panose="030F0702030302020204" pitchFamily="66" charset="0"/>
              </a:rPr>
              <a:t> ...</a:t>
            </a:r>
            <a:endParaRPr lang="en-US" altLang="zh-CN" sz="2000" b="1"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eaLnBrk="1" hangingPunct="1">
              <a:defRPr/>
            </a:pPr>
            <a:r>
              <a:rPr lang="zh-CN" altLang="en-US" dirty="0">
                <a:solidFill>
                  <a:srgbClr val="000000"/>
                </a:solidFill>
              </a:rPr>
              <a:t>考虑</a:t>
            </a:r>
            <a:r>
              <a:rPr lang="zh-CN" altLang="en-US" dirty="0" smtClean="0">
                <a:solidFill>
                  <a:srgbClr val="000000"/>
                </a:solidFill>
              </a:rPr>
              <a:t>计算机应用</a:t>
            </a:r>
            <a:endParaRPr lang="en-US" altLang="zh-CN" dirty="0" smtClean="0">
              <a:solidFill>
                <a:srgbClr val="000000"/>
              </a:solidFill>
            </a:endParaRPr>
          </a:p>
        </p:txBody>
      </p:sp>
      <p:sp>
        <p:nvSpPr>
          <p:cNvPr id="90115" name="Rectangle 3"/>
          <p:cNvSpPr>
            <a:spLocks noGrp="1" noChangeArrowheads="1"/>
          </p:cNvSpPr>
          <p:nvPr>
            <p:ph idx="1"/>
          </p:nvPr>
        </p:nvSpPr>
        <p:spPr/>
        <p:txBody>
          <a:bodyPr/>
          <a:lstStyle/>
          <a:p>
            <a:pPr eaLnBrk="1" hangingPunct="1">
              <a:lnSpc>
                <a:spcPct val="90000"/>
              </a:lnSpc>
            </a:pPr>
            <a:r>
              <a:rPr lang="zh-CN" altLang="en-US" sz="2400" b="1" smtClean="0">
                <a:solidFill>
                  <a:srgbClr val="003FFF"/>
                </a:solidFill>
                <a:effectLst/>
                <a:latin typeface="Comic Sans MS" panose="030F0702030302020204" pitchFamily="66" charset="0"/>
              </a:rPr>
              <a:t>设计者需要知道应用的行为</a:t>
            </a:r>
            <a:endParaRPr lang="en-US" altLang="zh-CN" sz="2400" b="1" smtClean="0">
              <a:solidFill>
                <a:srgbClr val="FFC000"/>
              </a:solidFill>
              <a:effectLst/>
              <a:latin typeface="Comic Sans MS" panose="030F0702030302020204" pitchFamily="66" charset="0"/>
            </a:endParaRPr>
          </a:p>
          <a:p>
            <a:pPr lvl="1" eaLnBrk="1" hangingPunct="1">
              <a:lnSpc>
                <a:spcPct val="90000"/>
              </a:lnSpc>
            </a:pPr>
            <a:r>
              <a:rPr lang="zh-CN" altLang="en-US" sz="2000" b="1" smtClean="0">
                <a:solidFill>
                  <a:srgbClr val="000000"/>
                </a:solidFill>
                <a:effectLst/>
                <a:latin typeface="Comic Sans MS" panose="030F0702030302020204" pitchFamily="66" charset="0"/>
              </a:rPr>
              <a:t>声称设计通用处理器，但是实际上是针对特定应用</a:t>
            </a:r>
            <a:endParaRPr lang="en-US" altLang="zh-CN" sz="2000" b="1" smtClean="0">
              <a:solidFill>
                <a:srgbClr val="FFFFFF"/>
              </a:solidFill>
              <a:effectLst/>
              <a:latin typeface="Comic Sans MS" panose="030F0702030302020204" pitchFamily="66" charset="0"/>
            </a:endParaRPr>
          </a:p>
          <a:p>
            <a:pPr lvl="1" eaLnBrk="1" hangingPunct="1">
              <a:lnSpc>
                <a:spcPct val="90000"/>
              </a:lnSpc>
            </a:pPr>
            <a:r>
              <a:rPr lang="zh-CN" altLang="en-US" sz="2000" b="1" smtClean="0">
                <a:solidFill>
                  <a:srgbClr val="0000FF"/>
                </a:solidFill>
                <a:effectLst/>
                <a:latin typeface="Comic Sans MS" panose="030F0702030302020204" pitchFamily="66" charset="0"/>
              </a:rPr>
              <a:t>结构能够调整以适应应用</a:t>
            </a:r>
            <a:endParaRPr lang="en-US" altLang="zh-CN" sz="2000" b="1" smtClean="0">
              <a:solidFill>
                <a:srgbClr val="FFFF00"/>
              </a:solidFill>
              <a:effectLst/>
              <a:latin typeface="Comic Sans MS" panose="030F0702030302020204" pitchFamily="66" charset="0"/>
            </a:endParaRPr>
          </a:p>
          <a:p>
            <a:pPr eaLnBrk="1" hangingPunct="1">
              <a:lnSpc>
                <a:spcPct val="90000"/>
              </a:lnSpc>
            </a:pPr>
            <a:r>
              <a:rPr lang="zh-CN" altLang="en-US" sz="2400" b="1" smtClean="0">
                <a:solidFill>
                  <a:srgbClr val="000000"/>
                </a:solidFill>
                <a:effectLst/>
                <a:latin typeface="Comic Sans MS" panose="030F0702030302020204" pitchFamily="66" charset="0"/>
              </a:rPr>
              <a:t>如今的应用类型</a:t>
            </a:r>
            <a:endParaRPr lang="en-US" altLang="zh-CN" sz="2400" b="1" smtClean="0">
              <a:solidFill>
                <a:srgbClr val="FFFFFF"/>
              </a:solidFill>
              <a:effectLst/>
              <a:latin typeface="Comic Sans MS" panose="030F0702030302020204" pitchFamily="66" charset="0"/>
            </a:endParaRPr>
          </a:p>
          <a:p>
            <a:pPr lvl="1" eaLnBrk="1" hangingPunct="1">
              <a:lnSpc>
                <a:spcPct val="80000"/>
              </a:lnSpc>
            </a:pPr>
            <a:r>
              <a:rPr lang="zh-CN" altLang="en-US" sz="2000" b="1" smtClean="0">
                <a:solidFill>
                  <a:srgbClr val="000000"/>
                </a:solidFill>
                <a:effectLst/>
                <a:latin typeface="Comic Sans MS" panose="030F0702030302020204" pitchFamily="66" charset="0"/>
              </a:rPr>
              <a:t>科学方面</a:t>
            </a:r>
            <a:endParaRPr lang="en-US" altLang="zh-CN" sz="2000" b="1" smtClean="0">
              <a:solidFill>
                <a:srgbClr val="FFFFFF"/>
              </a:solidFill>
              <a:effectLst/>
              <a:latin typeface="Comic Sans MS" panose="030F0702030302020204" pitchFamily="66" charset="0"/>
            </a:endParaRPr>
          </a:p>
          <a:p>
            <a:pPr lvl="2" eaLnBrk="1" hangingPunct="1">
              <a:lnSpc>
                <a:spcPct val="80000"/>
              </a:lnSpc>
            </a:pPr>
            <a:r>
              <a:rPr lang="zh-CN" altLang="en-US" sz="1800" b="1" smtClean="0">
                <a:solidFill>
                  <a:srgbClr val="000000"/>
                </a:solidFill>
                <a:effectLst/>
                <a:latin typeface="Comic Sans MS" panose="030F0702030302020204" pitchFamily="66" charset="0"/>
              </a:rPr>
              <a:t>天气预报，核爆炸分析，地震分析，医学成像，地球成像</a:t>
            </a:r>
            <a:endParaRPr lang="en-US" altLang="zh-CN" sz="1800" b="1" smtClean="0">
              <a:solidFill>
                <a:srgbClr val="FFFFFF"/>
              </a:solidFill>
              <a:effectLst/>
              <a:latin typeface="Comic Sans MS" panose="030F0702030302020204" pitchFamily="66" charset="0"/>
            </a:endParaRPr>
          </a:p>
          <a:p>
            <a:pPr lvl="1" eaLnBrk="1" hangingPunct="1">
              <a:lnSpc>
                <a:spcPct val="80000"/>
              </a:lnSpc>
            </a:pPr>
            <a:r>
              <a:rPr lang="zh-CN" altLang="en-US" sz="2000" b="1" smtClean="0">
                <a:solidFill>
                  <a:srgbClr val="000000"/>
                </a:solidFill>
                <a:effectLst/>
                <a:latin typeface="Comic Sans MS" panose="030F0702030302020204" pitchFamily="66" charset="0"/>
              </a:rPr>
              <a:t>商业</a:t>
            </a:r>
            <a:endParaRPr lang="en-US" altLang="zh-CN" sz="2000" b="1" smtClean="0">
              <a:solidFill>
                <a:srgbClr val="FFFFFF"/>
              </a:solidFill>
              <a:effectLst/>
              <a:latin typeface="Comic Sans MS" panose="030F0702030302020204" pitchFamily="66" charset="0"/>
            </a:endParaRPr>
          </a:p>
          <a:p>
            <a:pPr lvl="2" eaLnBrk="1" hangingPunct="1">
              <a:lnSpc>
                <a:spcPct val="80000"/>
              </a:lnSpc>
            </a:pPr>
            <a:r>
              <a:rPr lang="zh-CN" altLang="en-US" sz="1800" b="1" smtClean="0">
                <a:solidFill>
                  <a:srgbClr val="000000"/>
                </a:solidFill>
                <a:effectLst/>
                <a:latin typeface="Comic Sans MS" panose="030F0702030302020204" pitchFamily="66" charset="0"/>
              </a:rPr>
              <a:t>数据库，数据挖掘，视频</a:t>
            </a:r>
            <a:endParaRPr lang="en-US" altLang="zh-CN" sz="1800" b="1" smtClean="0">
              <a:solidFill>
                <a:srgbClr val="FFFFFF"/>
              </a:solidFill>
              <a:effectLst/>
              <a:latin typeface="Comic Sans MS" panose="030F0702030302020204" pitchFamily="66" charset="0"/>
            </a:endParaRPr>
          </a:p>
          <a:p>
            <a:pPr lvl="1" eaLnBrk="1" hangingPunct="1">
              <a:lnSpc>
                <a:spcPct val="80000"/>
              </a:lnSpc>
            </a:pPr>
            <a:r>
              <a:rPr lang="zh-CN" altLang="en-US" sz="2000" b="1" smtClean="0">
                <a:solidFill>
                  <a:srgbClr val="000000"/>
                </a:solidFill>
                <a:effectLst/>
                <a:latin typeface="Comic Sans MS" panose="030F0702030302020204" pitchFamily="66" charset="0"/>
              </a:rPr>
              <a:t>通用</a:t>
            </a:r>
            <a:endParaRPr lang="en-US" altLang="zh-CN" sz="2000" b="1" smtClean="0">
              <a:solidFill>
                <a:srgbClr val="FFFFFF"/>
              </a:solidFill>
              <a:effectLst/>
              <a:latin typeface="Comic Sans MS" panose="030F0702030302020204" pitchFamily="66" charset="0"/>
            </a:endParaRPr>
          </a:p>
          <a:p>
            <a:pPr lvl="2" eaLnBrk="1" hangingPunct="1">
              <a:lnSpc>
                <a:spcPct val="80000"/>
              </a:lnSpc>
            </a:pPr>
            <a:r>
              <a:rPr lang="en-US" altLang="zh-CN" sz="1800" b="1" smtClean="0">
                <a:solidFill>
                  <a:srgbClr val="000000"/>
                </a:solidFill>
                <a:effectLst/>
                <a:latin typeface="Comic Sans MS" panose="030F0702030302020204" pitchFamily="66" charset="0"/>
              </a:rPr>
              <a:t>Microsoft Word, Excel</a:t>
            </a:r>
            <a:endParaRPr lang="en-US" altLang="zh-CN" sz="1800" b="1" smtClean="0">
              <a:solidFill>
                <a:srgbClr val="FFFFFF"/>
              </a:solidFill>
              <a:effectLst/>
              <a:latin typeface="Comic Sans MS" panose="030F0702030302020204" pitchFamily="66" charset="0"/>
            </a:endParaRPr>
          </a:p>
          <a:p>
            <a:pPr lvl="1" eaLnBrk="1" hangingPunct="1">
              <a:lnSpc>
                <a:spcPct val="80000"/>
              </a:lnSpc>
            </a:pPr>
            <a:r>
              <a:rPr lang="zh-CN" altLang="en-US" sz="2000" b="1" smtClean="0">
                <a:solidFill>
                  <a:srgbClr val="000000"/>
                </a:solidFill>
                <a:effectLst/>
                <a:latin typeface="Comic Sans MS" panose="030F0702030302020204" pitchFamily="66" charset="0"/>
              </a:rPr>
              <a:t>实时</a:t>
            </a:r>
            <a:endParaRPr lang="en-US" altLang="zh-CN" sz="2000" b="1" smtClean="0">
              <a:solidFill>
                <a:srgbClr val="FFFFFF"/>
              </a:solidFill>
              <a:effectLst/>
              <a:latin typeface="Comic Sans MS" panose="030F0702030302020204" pitchFamily="66" charset="0"/>
            </a:endParaRPr>
          </a:p>
          <a:p>
            <a:pPr lvl="2" eaLnBrk="1" hangingPunct="1">
              <a:lnSpc>
                <a:spcPct val="80000"/>
              </a:lnSpc>
            </a:pPr>
            <a:r>
              <a:rPr lang="zh-CN" altLang="en-US" sz="1800" b="1" smtClean="0">
                <a:solidFill>
                  <a:srgbClr val="000000"/>
                </a:solidFill>
                <a:effectLst/>
                <a:latin typeface="Comic Sans MS" panose="030F0702030302020204" pitchFamily="66" charset="0"/>
              </a:rPr>
              <a:t>自动控制系统</a:t>
            </a:r>
            <a:endParaRPr lang="en-US" altLang="zh-CN" sz="1800" b="1" smtClean="0">
              <a:solidFill>
                <a:srgbClr val="FFFFFF"/>
              </a:solidFill>
              <a:effectLst/>
              <a:latin typeface="Comic Sans MS" panose="030F0702030302020204" pitchFamily="66" charset="0"/>
            </a:endParaRPr>
          </a:p>
          <a:p>
            <a:pPr lvl="1" eaLnBrk="1" hangingPunct="1">
              <a:lnSpc>
                <a:spcPct val="80000"/>
              </a:lnSpc>
            </a:pPr>
            <a:r>
              <a:rPr lang="zh-CN" altLang="en-US" sz="2000" b="1" smtClean="0">
                <a:solidFill>
                  <a:srgbClr val="000000"/>
                </a:solidFill>
                <a:effectLst/>
                <a:latin typeface="Comic Sans MS" panose="030F0702030302020204" pitchFamily="66" charset="0"/>
              </a:rPr>
              <a:t>其他</a:t>
            </a:r>
            <a:r>
              <a:rPr lang="en-US" altLang="zh-CN" sz="2000" b="1" smtClean="0">
                <a:solidFill>
                  <a:srgbClr val="000000"/>
                </a:solidFill>
                <a:effectLst/>
                <a:latin typeface="Comic Sans MS" panose="030F0702030302020204" pitchFamily="66" charset="0"/>
              </a:rPr>
              <a:t>:  </a:t>
            </a:r>
            <a:r>
              <a:rPr lang="zh-CN" altLang="en-US" sz="2000" b="1" smtClean="0">
                <a:solidFill>
                  <a:srgbClr val="000000"/>
                </a:solidFill>
                <a:effectLst/>
                <a:latin typeface="Comic Sans MS" panose="030F0702030302020204" pitchFamily="66" charset="0"/>
              </a:rPr>
              <a:t>游戏</a:t>
            </a:r>
            <a:r>
              <a:rPr lang="en-US" altLang="zh-CN" sz="2000" b="1" smtClean="0">
                <a:solidFill>
                  <a:srgbClr val="000000"/>
                </a:solidFill>
                <a:effectLst/>
                <a:latin typeface="Comic Sans MS" panose="030F0702030302020204" pitchFamily="66" charset="0"/>
              </a:rPr>
              <a:t>, </a:t>
            </a:r>
            <a:r>
              <a:rPr lang="zh-CN" altLang="en-US" sz="2000" b="1" smtClean="0">
                <a:solidFill>
                  <a:srgbClr val="000000"/>
                </a:solidFill>
                <a:effectLst/>
                <a:latin typeface="Comic Sans MS" panose="030F0702030302020204" pitchFamily="66" charset="0"/>
              </a:rPr>
              <a:t>移动</a:t>
            </a:r>
            <a:endParaRPr lang="en-US" altLang="zh-CN" sz="2000" b="1" smtClean="0">
              <a:solidFill>
                <a:srgbClr val="000000"/>
              </a:solidFill>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428625" y="428625"/>
            <a:ext cx="8353425" cy="720725"/>
          </a:xfrm>
        </p:spPr>
        <p:txBody>
          <a:bodyPr/>
          <a:lstStyle/>
          <a:p>
            <a:pPr eaLnBrk="1" hangingPunct="1">
              <a:defRPr/>
            </a:pPr>
            <a:r>
              <a:rPr lang="zh-CN" altLang="en-US" sz="3200" dirty="0" smtClean="0">
                <a:solidFill>
                  <a:srgbClr val="1A1A00"/>
                </a:solidFill>
              </a:rPr>
              <a:t>调整系统结构</a:t>
            </a:r>
            <a:r>
              <a:rPr lang="zh-CN" altLang="en-US" sz="3200" dirty="0" smtClean="0">
                <a:solidFill>
                  <a:srgbClr val="0000FF"/>
                </a:solidFill>
              </a:rPr>
              <a:t>适应</a:t>
            </a:r>
            <a:r>
              <a:rPr lang="zh-CN" altLang="en-US" sz="3200" dirty="0" smtClean="0">
                <a:solidFill>
                  <a:srgbClr val="1A1A00"/>
                </a:solidFill>
              </a:rPr>
              <a:t>应用</a:t>
            </a:r>
            <a:endParaRPr lang="en-US" altLang="zh-CN" sz="3200" dirty="0" smtClean="0">
              <a:solidFill>
                <a:srgbClr val="1A1A00"/>
              </a:solidFill>
            </a:endParaRPr>
          </a:p>
        </p:txBody>
      </p:sp>
      <p:sp>
        <p:nvSpPr>
          <p:cNvPr id="92163" name="Rectangle 3"/>
          <p:cNvSpPr>
            <a:spLocks noGrp="1" noChangeArrowheads="1"/>
          </p:cNvSpPr>
          <p:nvPr>
            <p:ph idx="1"/>
          </p:nvPr>
        </p:nvSpPr>
        <p:spPr>
          <a:xfrm>
            <a:off x="457200" y="1600200"/>
            <a:ext cx="8686800" cy="2543175"/>
          </a:xfrm>
        </p:spPr>
        <p:txBody>
          <a:bodyPr/>
          <a:lstStyle/>
          <a:p>
            <a:pPr eaLnBrk="1" hangingPunct="1">
              <a:lnSpc>
                <a:spcPct val="80000"/>
              </a:lnSpc>
            </a:pPr>
            <a:r>
              <a:rPr lang="en-US" altLang="zh-CN" sz="2400" b="1" dirty="0" smtClean="0">
                <a:solidFill>
                  <a:srgbClr val="000000"/>
                </a:solidFill>
                <a:effectLst/>
                <a:latin typeface="Comic Sans MS" panose="030F0702030302020204" pitchFamily="66" charset="0"/>
              </a:rPr>
              <a:t>HP’s </a:t>
            </a:r>
            <a:r>
              <a:rPr lang="zh-CN" altLang="en-US" sz="2400" b="1" dirty="0" smtClean="0">
                <a:solidFill>
                  <a:srgbClr val="000000"/>
                </a:solidFill>
                <a:effectLst/>
                <a:latin typeface="Comic Sans MS" panose="030F0702030302020204" pitchFamily="66" charset="0"/>
              </a:rPr>
              <a:t>处理器</a:t>
            </a:r>
            <a:r>
              <a:rPr lang="en-US" altLang="zh-CN" sz="2400" b="1" dirty="0" smtClean="0">
                <a:solidFill>
                  <a:srgbClr val="000000"/>
                </a:solidFill>
                <a:effectLst/>
                <a:latin typeface="Comic Sans MS" panose="030F0702030302020204" pitchFamily="66" charset="0"/>
              </a:rPr>
              <a:t>      1.5 MB cache </a:t>
            </a:r>
            <a:r>
              <a:rPr lang="zh-CN" altLang="en-US" sz="2400" b="1" dirty="0" smtClean="0">
                <a:solidFill>
                  <a:srgbClr val="000000"/>
                </a:solidFill>
                <a:effectLst/>
                <a:latin typeface="Comic Sans MS" panose="030F0702030302020204" pitchFamily="66" charset="0"/>
              </a:rPr>
              <a:t>为事务处理</a:t>
            </a:r>
            <a:endParaRPr lang="en-US" altLang="zh-CN" sz="2400" b="1" dirty="0" smtClean="0">
              <a:solidFill>
                <a:srgbClr val="FFFFFF"/>
              </a:solidFill>
              <a:effectLst/>
              <a:latin typeface="Comic Sans MS" panose="030F0702030302020204" pitchFamily="66" charset="0"/>
            </a:endParaRPr>
          </a:p>
          <a:p>
            <a:pPr eaLnBrk="1" hangingPunct="1">
              <a:lnSpc>
                <a:spcPct val="80000"/>
              </a:lnSpc>
            </a:pPr>
            <a:r>
              <a:rPr lang="en-US" altLang="zh-CN" sz="2400" b="1" dirty="0" smtClean="0">
                <a:solidFill>
                  <a:srgbClr val="000000"/>
                </a:solidFill>
                <a:effectLst/>
                <a:latin typeface="Comic Sans MS" panose="030F0702030302020204" pitchFamily="66" charset="0"/>
              </a:rPr>
              <a:t>Alpha            </a:t>
            </a:r>
            <a:r>
              <a:rPr lang="zh-CN" altLang="en-US" sz="2400" b="1" dirty="0" smtClean="0">
                <a:solidFill>
                  <a:srgbClr val="000000"/>
                </a:solidFill>
                <a:effectLst/>
                <a:latin typeface="Comic Sans MS" panose="030F0702030302020204" pitchFamily="66" charset="0"/>
              </a:rPr>
              <a:t>高速</a:t>
            </a:r>
            <a:r>
              <a:rPr lang="en-US" altLang="zh-CN" sz="2400" b="1" dirty="0" smtClean="0">
                <a:solidFill>
                  <a:srgbClr val="000000"/>
                </a:solidFill>
                <a:effectLst/>
                <a:latin typeface="Comic Sans MS" panose="030F0702030302020204" pitchFamily="66" charset="0"/>
              </a:rPr>
              <a:t>FP</a:t>
            </a:r>
            <a:r>
              <a:rPr lang="zh-CN" altLang="en-US" sz="2400" b="1" dirty="0" smtClean="0">
                <a:solidFill>
                  <a:srgbClr val="000000"/>
                </a:solidFill>
                <a:effectLst/>
                <a:latin typeface="Comic Sans MS" panose="030F0702030302020204" pitchFamily="66" charset="0"/>
              </a:rPr>
              <a:t>为科学计算</a:t>
            </a:r>
            <a:r>
              <a:rPr lang="en-US" altLang="zh-CN" sz="2400" b="1" dirty="0" smtClean="0">
                <a:solidFill>
                  <a:srgbClr val="000000"/>
                </a:solidFill>
                <a:effectLst/>
                <a:latin typeface="Comic Sans MS" panose="030F0702030302020204" pitchFamily="66" charset="0"/>
              </a:rPr>
              <a:t> </a:t>
            </a:r>
            <a:endParaRPr lang="en-US" altLang="zh-CN" sz="2400" b="1" dirty="0" smtClean="0">
              <a:solidFill>
                <a:srgbClr val="FFFFFF"/>
              </a:solidFill>
              <a:effectLst/>
              <a:latin typeface="Comic Sans MS" panose="030F0702030302020204" pitchFamily="66" charset="0"/>
            </a:endParaRPr>
          </a:p>
          <a:p>
            <a:pPr eaLnBrk="1" hangingPunct="1">
              <a:lnSpc>
                <a:spcPct val="80000"/>
              </a:lnSpc>
            </a:pPr>
            <a:r>
              <a:rPr lang="en-US" altLang="zh-CN" sz="2400" b="1" dirty="0" err="1" smtClean="0">
                <a:solidFill>
                  <a:srgbClr val="000000"/>
                </a:solidFill>
                <a:effectLst/>
                <a:latin typeface="Comic Sans MS" panose="030F0702030302020204" pitchFamily="66" charset="0"/>
              </a:rPr>
              <a:t>StrongARM</a:t>
            </a:r>
            <a:r>
              <a:rPr lang="en-US" altLang="zh-CN" sz="2400" b="1" dirty="0" smtClean="0">
                <a:solidFill>
                  <a:srgbClr val="000000"/>
                </a:solidFill>
                <a:effectLst/>
                <a:latin typeface="Comic Sans MS" panose="030F0702030302020204" pitchFamily="66" charset="0"/>
              </a:rPr>
              <a:t>     </a:t>
            </a:r>
            <a:r>
              <a:rPr lang="zh-CN" altLang="en-US" sz="2400" b="1" dirty="0" smtClean="0">
                <a:solidFill>
                  <a:srgbClr val="000000"/>
                </a:solidFill>
                <a:effectLst/>
                <a:latin typeface="Comic Sans MS" panose="030F0702030302020204" pitchFamily="66" charset="0"/>
              </a:rPr>
              <a:t>为嵌入式</a:t>
            </a:r>
            <a:endParaRPr lang="en-US" altLang="zh-CN" sz="2400" b="1" dirty="0" smtClean="0">
              <a:solidFill>
                <a:srgbClr val="FFFFFF"/>
              </a:solidFill>
              <a:effectLst/>
              <a:latin typeface="Comic Sans MS" panose="030F0702030302020204" pitchFamily="66" charset="0"/>
            </a:endParaRPr>
          </a:p>
          <a:p>
            <a:pPr eaLnBrk="1" hangingPunct="1">
              <a:lnSpc>
                <a:spcPct val="80000"/>
              </a:lnSpc>
            </a:pPr>
            <a:r>
              <a:rPr lang="en-US" altLang="zh-CN" sz="2400" b="1" dirty="0" smtClean="0">
                <a:solidFill>
                  <a:srgbClr val="000000"/>
                </a:solidFill>
                <a:effectLst/>
                <a:latin typeface="Comic Sans MS" panose="030F0702030302020204" pitchFamily="66" charset="0"/>
              </a:rPr>
              <a:t>Intel MMX      </a:t>
            </a:r>
            <a:r>
              <a:rPr lang="zh-CN" altLang="en-US" sz="2400" b="1" dirty="0" smtClean="0">
                <a:solidFill>
                  <a:srgbClr val="000000"/>
                </a:solidFill>
                <a:effectLst/>
                <a:latin typeface="Comic Sans MS" panose="030F0702030302020204" pitchFamily="66" charset="0"/>
              </a:rPr>
              <a:t>为成像和视频</a:t>
            </a:r>
            <a:endParaRPr lang="en-US" altLang="zh-CN" sz="2400" b="1" dirty="0" smtClean="0">
              <a:solidFill>
                <a:srgbClr val="FFFFFF"/>
              </a:solidFill>
              <a:effectLst/>
              <a:latin typeface="Comic Sans MS" panose="030F0702030302020204" pitchFamily="66" charset="0"/>
            </a:endParaRPr>
          </a:p>
          <a:p>
            <a:pPr eaLnBrk="1" hangingPunct="1">
              <a:lnSpc>
                <a:spcPct val="80000"/>
              </a:lnSpc>
            </a:pPr>
            <a:r>
              <a:rPr lang="en-US" altLang="zh-CN" sz="2400" b="1" dirty="0" smtClean="0">
                <a:solidFill>
                  <a:srgbClr val="000000"/>
                </a:solidFill>
                <a:effectLst/>
                <a:latin typeface="Comic Sans MS" panose="030F0702030302020204" pitchFamily="66" charset="0"/>
              </a:rPr>
              <a:t>Sony EE         </a:t>
            </a:r>
            <a:r>
              <a:rPr lang="zh-CN" altLang="en-US" sz="2400" b="1" dirty="0" smtClean="0">
                <a:solidFill>
                  <a:srgbClr val="000000"/>
                </a:solidFill>
                <a:effectLst/>
                <a:latin typeface="Comic Sans MS" panose="030F0702030302020204" pitchFamily="66" charset="0"/>
              </a:rPr>
              <a:t>为绘制图形</a:t>
            </a:r>
            <a:endParaRPr lang="en-US" altLang="zh-CN" b="1" dirty="0" smtClean="0">
              <a:solidFill>
                <a:srgbClr val="FFFFFF"/>
              </a:solidFill>
              <a:effectLst/>
              <a:latin typeface="Comic Sans MS" panose="030F0702030302020204" pitchFamily="66" charset="0"/>
            </a:endParaRPr>
          </a:p>
          <a:p>
            <a:pPr eaLnBrk="1" hangingPunct="1">
              <a:lnSpc>
                <a:spcPct val="80000"/>
              </a:lnSpc>
              <a:buFont typeface="Wingdings" panose="05000000000000000000" pitchFamily="2" charset="2"/>
              <a:buNone/>
            </a:pPr>
            <a:r>
              <a:rPr lang="zh-CN" altLang="en-US" b="1" dirty="0" smtClean="0">
                <a:solidFill>
                  <a:srgbClr val="003FFF"/>
                </a:solidFill>
                <a:effectLst/>
                <a:latin typeface="Comic Sans MS" panose="030F0702030302020204" pitchFamily="66" charset="0"/>
              </a:rPr>
              <a:t>       应用驱动处理器设计</a:t>
            </a:r>
            <a:endParaRPr lang="en-US" altLang="zh-CN" b="1" dirty="0" smtClean="0">
              <a:solidFill>
                <a:srgbClr val="003FFF"/>
              </a:solidFill>
              <a:effectLst/>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642938" y="571500"/>
            <a:ext cx="7951787" cy="766763"/>
          </a:xfrm>
        </p:spPr>
        <p:txBody>
          <a:bodyPr/>
          <a:lstStyle/>
          <a:p>
            <a:pPr eaLnBrk="1" hangingPunct="1">
              <a:defRPr/>
            </a:pPr>
            <a:r>
              <a:rPr lang="zh-CN" altLang="en-US" sz="4000" dirty="0" smtClean="0">
                <a:solidFill>
                  <a:srgbClr val="1A1A00"/>
                </a:solidFill>
              </a:rPr>
              <a:t>计算机的设计任务</a:t>
            </a:r>
            <a:r>
              <a:rPr lang="en-US" altLang="zh-CN" sz="4000" dirty="0" smtClean="0">
                <a:solidFill>
                  <a:srgbClr val="1A1A00"/>
                </a:solidFill>
              </a:rPr>
              <a:t>--2</a:t>
            </a:r>
            <a:endParaRPr lang="en-US" altLang="zh-CN" sz="4000" dirty="0" smtClean="0">
              <a:solidFill>
                <a:srgbClr val="1A1A00"/>
              </a:solidFill>
            </a:endParaRPr>
          </a:p>
        </p:txBody>
      </p:sp>
      <p:sp>
        <p:nvSpPr>
          <p:cNvPr id="94211" name="Rectangle 3"/>
          <p:cNvSpPr>
            <a:spLocks noGrp="1" noChangeArrowheads="1"/>
          </p:cNvSpPr>
          <p:nvPr>
            <p:ph idx="1"/>
          </p:nvPr>
        </p:nvSpPr>
        <p:spPr>
          <a:xfrm>
            <a:off x="533400" y="1628775"/>
            <a:ext cx="8077200" cy="4695825"/>
          </a:xfrm>
        </p:spPr>
        <p:txBody>
          <a:bodyPr/>
          <a:lstStyle/>
          <a:p>
            <a:pPr eaLnBrk="1" hangingPunct="1"/>
            <a:r>
              <a:rPr lang="zh-CN" altLang="en-US" sz="2800" b="1" smtClean="0">
                <a:solidFill>
                  <a:srgbClr val="0000FF"/>
                </a:solidFill>
                <a:effectLst/>
                <a:latin typeface="Comic Sans MS" panose="030F0702030302020204" pitchFamily="66" charset="0"/>
              </a:rPr>
              <a:t>确定一台新计算机的</a:t>
            </a:r>
            <a:r>
              <a:rPr lang="zh-CN" altLang="en-US" sz="2800" b="1" i="1" smtClean="0">
                <a:solidFill>
                  <a:srgbClr val="003FFF"/>
                </a:solidFill>
                <a:effectLst/>
                <a:latin typeface="Comic Sans MS" panose="030F0702030302020204" pitchFamily="66" charset="0"/>
              </a:rPr>
              <a:t>重要属性</a:t>
            </a:r>
            <a:r>
              <a:rPr lang="zh-CN" altLang="en-US" sz="2800" b="1" smtClean="0">
                <a:solidFill>
                  <a:srgbClr val="0000FF"/>
                </a:solidFill>
                <a:effectLst/>
                <a:latin typeface="Comic Sans MS" panose="030F0702030302020204" pitchFamily="66" charset="0"/>
              </a:rPr>
              <a:t>，必须是在考虑成本 、功耗、可用性等限制下使其</a:t>
            </a:r>
            <a:r>
              <a:rPr lang="zh-CN" altLang="en-US" sz="2800" b="1" i="1" smtClean="0">
                <a:solidFill>
                  <a:srgbClr val="003FFF"/>
                </a:solidFill>
                <a:effectLst/>
                <a:latin typeface="Comic Sans MS" panose="030F0702030302020204" pitchFamily="66" charset="0"/>
              </a:rPr>
              <a:t>性能最优</a:t>
            </a:r>
            <a:endParaRPr lang="en-US" altLang="zh-CN" sz="2800" b="1" i="1" smtClean="0">
              <a:solidFill>
                <a:srgbClr val="FFC000"/>
              </a:solidFill>
              <a:effectLst/>
            </a:endParaRPr>
          </a:p>
          <a:p>
            <a:pPr lvl="1" eaLnBrk="1" hangingPunct="1"/>
            <a:r>
              <a:rPr lang="zh-CN" altLang="en-US" sz="2400" b="1" smtClean="0">
                <a:solidFill>
                  <a:srgbClr val="000000"/>
                </a:solidFill>
                <a:effectLst/>
                <a:latin typeface="Times-Roman"/>
              </a:rPr>
              <a:t>指令集（系统）结构</a:t>
            </a:r>
            <a:r>
              <a:rPr lang="en-US" altLang="zh-CN" sz="2400" b="1" smtClean="0">
                <a:solidFill>
                  <a:srgbClr val="000000"/>
                </a:solidFill>
                <a:effectLst/>
                <a:latin typeface="Times-Roman"/>
              </a:rPr>
              <a:t>ISA</a:t>
            </a:r>
            <a:r>
              <a:rPr lang="zh-CN" altLang="en-US" sz="2400" b="1" smtClean="0">
                <a:solidFill>
                  <a:srgbClr val="000000"/>
                </a:solidFill>
                <a:effectLst/>
                <a:latin typeface="Times-Roman"/>
              </a:rPr>
              <a:t>设计</a:t>
            </a:r>
            <a:endParaRPr lang="en-US" altLang="zh-CN" sz="2400" b="1" smtClean="0">
              <a:solidFill>
                <a:srgbClr val="FFFFFF"/>
              </a:solidFill>
              <a:effectLst/>
              <a:latin typeface="Times-Roman"/>
            </a:endParaRPr>
          </a:p>
          <a:p>
            <a:pPr lvl="1" eaLnBrk="1" hangingPunct="1"/>
            <a:r>
              <a:rPr lang="zh-CN" altLang="en-US" sz="2400" b="1" smtClean="0">
                <a:solidFill>
                  <a:srgbClr val="000000"/>
                </a:solidFill>
                <a:effectLst/>
                <a:latin typeface="Times-Roman"/>
              </a:rPr>
              <a:t>功能组成</a:t>
            </a:r>
            <a:r>
              <a:rPr lang="en-US" altLang="zh-CN" sz="2400" b="1" smtClean="0">
                <a:solidFill>
                  <a:srgbClr val="000000"/>
                </a:solidFill>
                <a:effectLst/>
                <a:latin typeface="Times-Roman"/>
              </a:rPr>
              <a:t> </a:t>
            </a:r>
            <a:endParaRPr lang="en-US" altLang="zh-CN" sz="2400" b="1" smtClean="0">
              <a:solidFill>
                <a:srgbClr val="FFFFFF"/>
              </a:solidFill>
              <a:effectLst/>
              <a:latin typeface="Times-Roman"/>
            </a:endParaRPr>
          </a:p>
          <a:p>
            <a:pPr lvl="2" eaLnBrk="1" hangingPunct="1"/>
            <a:r>
              <a:rPr lang="en-US" altLang="zh-CN" sz="2000" b="1" smtClean="0">
                <a:solidFill>
                  <a:srgbClr val="000000"/>
                </a:solidFill>
                <a:effectLst/>
              </a:rPr>
              <a:t> </a:t>
            </a:r>
            <a:r>
              <a:rPr lang="zh-CN" altLang="en-US" sz="2000" b="1" smtClean="0">
                <a:solidFill>
                  <a:srgbClr val="000000"/>
                </a:solidFill>
                <a:effectLst/>
              </a:rPr>
              <a:t>计算机设计的高级方面，如：</a:t>
            </a:r>
            <a:r>
              <a:rPr lang="en-US" altLang="zh-CN" sz="2000" b="1" smtClean="0">
                <a:solidFill>
                  <a:srgbClr val="000000"/>
                </a:solidFill>
                <a:effectLst/>
              </a:rPr>
              <a:t>CPU</a:t>
            </a:r>
            <a:r>
              <a:rPr lang="zh-CN" altLang="en-US" sz="2000" b="1" smtClean="0">
                <a:solidFill>
                  <a:srgbClr val="000000"/>
                </a:solidFill>
                <a:effectLst/>
              </a:rPr>
              <a:t>内部结构设计，存储系统和总线结构。</a:t>
            </a:r>
            <a:endParaRPr lang="en-US" altLang="zh-CN" sz="2000" b="1" smtClean="0">
              <a:solidFill>
                <a:srgbClr val="FFFFFF"/>
              </a:solidFill>
              <a:effectLst/>
              <a:latin typeface="Times-Roman"/>
            </a:endParaRPr>
          </a:p>
          <a:p>
            <a:pPr lvl="1" eaLnBrk="1" hangingPunct="1"/>
            <a:r>
              <a:rPr lang="zh-CN" altLang="en-US" sz="2400" b="1" smtClean="0">
                <a:solidFill>
                  <a:srgbClr val="000000"/>
                </a:solidFill>
                <a:effectLst/>
                <a:latin typeface="Times-Roman"/>
              </a:rPr>
              <a:t>逻辑设计</a:t>
            </a:r>
            <a:r>
              <a:rPr lang="en-US" altLang="zh-CN" sz="2400" b="1" smtClean="0">
                <a:solidFill>
                  <a:srgbClr val="000000"/>
                </a:solidFill>
                <a:effectLst/>
                <a:latin typeface="Times-Roman"/>
              </a:rPr>
              <a:t>( hardware )  </a:t>
            </a:r>
            <a:endParaRPr lang="en-US" altLang="zh-CN" sz="2400" b="1" smtClean="0">
              <a:solidFill>
                <a:srgbClr val="FFFFFF"/>
              </a:solidFill>
              <a:effectLst/>
              <a:latin typeface="Times-Roman"/>
            </a:endParaRPr>
          </a:p>
          <a:p>
            <a:pPr lvl="1" eaLnBrk="1" hangingPunct="1"/>
            <a:r>
              <a:rPr lang="zh-CN" altLang="en-US" sz="2400" b="1" smtClean="0">
                <a:solidFill>
                  <a:srgbClr val="000000"/>
                </a:solidFill>
                <a:effectLst/>
                <a:latin typeface="Times-Roman"/>
              </a:rPr>
              <a:t>实现</a:t>
            </a:r>
            <a:r>
              <a:rPr lang="en-US" altLang="zh-CN" sz="2400" b="1" smtClean="0">
                <a:solidFill>
                  <a:srgbClr val="000000"/>
                </a:solidFill>
                <a:effectLst/>
                <a:latin typeface="Times-Roman"/>
              </a:rPr>
              <a:t> (hardware )</a:t>
            </a:r>
            <a:endParaRPr lang="en-US" altLang="zh-CN" b="1" smtClean="0">
              <a:solidFill>
                <a:srgbClr val="000000"/>
              </a:solidFill>
              <a:effectLst/>
              <a:latin typeface="Times-Roman"/>
            </a:endParaRPr>
          </a:p>
        </p:txBody>
      </p:sp>
      <p:sp>
        <p:nvSpPr>
          <p:cNvPr id="94212" name="灯片编号占位符 5"/>
          <p:cNvSpPr>
            <a:spLocks noGrp="1"/>
          </p:cNvSpPr>
          <p:nvPr>
            <p:ph type="sldNum" sz="quarter" idx="4294967295"/>
          </p:nvPr>
        </p:nvSpPr>
        <p:spPr>
          <a:xfrm>
            <a:off x="3124200" y="6248400"/>
            <a:ext cx="2895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C7C39E94-2B27-442F-A10B-04BC19C42C34}" type="slidenum">
              <a:rPr lang="en-US" altLang="zh-CN" sz="1200">
                <a:solidFill>
                  <a:srgbClr val="FFFFFF"/>
                </a:solidFill>
                <a:latin typeface="Tahoma" panose="020B0604030504040204" pitchFamily="34" charset="0"/>
              </a:rPr>
            </a:fld>
            <a:endParaRPr lang="en-US" altLang="zh-CN" sz="1200">
              <a:solidFill>
                <a:srgbClr val="FFFFFF"/>
              </a:solidFill>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357188" y="285750"/>
            <a:ext cx="8424862" cy="766763"/>
          </a:xfrm>
        </p:spPr>
        <p:txBody>
          <a:bodyPr/>
          <a:lstStyle/>
          <a:p>
            <a:pPr eaLnBrk="1" hangingPunct="1">
              <a:defRPr/>
            </a:pPr>
            <a:r>
              <a:rPr lang="zh-CN" altLang="en-US" sz="4000" dirty="0" smtClean="0">
                <a:solidFill>
                  <a:srgbClr val="1A1A00"/>
                </a:solidFill>
              </a:rPr>
              <a:t>计算机设计的工程方法</a:t>
            </a:r>
            <a:endParaRPr lang="en-US" altLang="zh-CN" sz="4000" dirty="0" smtClean="0">
              <a:solidFill>
                <a:srgbClr val="1A1A00"/>
              </a:solidFill>
            </a:endParaRPr>
          </a:p>
        </p:txBody>
      </p:sp>
      <p:sp>
        <p:nvSpPr>
          <p:cNvPr id="96259" name="Freeform 4"/>
          <p:cNvSpPr/>
          <p:nvPr/>
        </p:nvSpPr>
        <p:spPr bwMode="auto">
          <a:xfrm>
            <a:off x="2095500" y="1371600"/>
            <a:ext cx="3113088" cy="3913188"/>
          </a:xfrm>
          <a:custGeom>
            <a:avLst/>
            <a:gdLst>
              <a:gd name="T0" fmla="*/ 2147483646 w 1961"/>
              <a:gd name="T1" fmla="*/ 2147483646 h 2465"/>
              <a:gd name="T2" fmla="*/ 2147483646 w 1961"/>
              <a:gd name="T3" fmla="*/ 2147483646 h 2465"/>
              <a:gd name="T4" fmla="*/ 2147483646 w 1961"/>
              <a:gd name="T5" fmla="*/ 2147483646 h 2465"/>
              <a:gd name="T6" fmla="*/ 2147483646 w 1961"/>
              <a:gd name="T7" fmla="*/ 2147483646 h 2465"/>
              <a:gd name="T8" fmla="*/ 2147483646 w 1961"/>
              <a:gd name="T9" fmla="*/ 2147483646 h 2465"/>
              <a:gd name="T10" fmla="*/ 2147483646 w 1961"/>
              <a:gd name="T11" fmla="*/ 2147483646 h 2465"/>
              <a:gd name="T12" fmla="*/ 2147483646 w 1961"/>
              <a:gd name="T13" fmla="*/ 2147483646 h 2465"/>
              <a:gd name="T14" fmla="*/ 2147483646 w 1961"/>
              <a:gd name="T15" fmla="*/ 2147483646 h 2465"/>
              <a:gd name="T16" fmla="*/ 2147483646 w 1961"/>
              <a:gd name="T17" fmla="*/ 2147483646 h 2465"/>
              <a:gd name="T18" fmla="*/ 2147483646 w 1961"/>
              <a:gd name="T19" fmla="*/ 2147483646 h 2465"/>
              <a:gd name="T20" fmla="*/ 2147483646 w 1961"/>
              <a:gd name="T21" fmla="*/ 2147483646 h 2465"/>
              <a:gd name="T22" fmla="*/ 2147483646 w 1961"/>
              <a:gd name="T23" fmla="*/ 2147483646 h 2465"/>
              <a:gd name="T24" fmla="*/ 2147483646 w 1961"/>
              <a:gd name="T25" fmla="*/ 2147483646 h 2465"/>
              <a:gd name="T26" fmla="*/ 2147483646 w 1961"/>
              <a:gd name="T27" fmla="*/ 2147483646 h 2465"/>
              <a:gd name="T28" fmla="*/ 2147483646 w 1961"/>
              <a:gd name="T29" fmla="*/ 2147483646 h 2465"/>
              <a:gd name="T30" fmla="*/ 2147483646 w 1961"/>
              <a:gd name="T31" fmla="*/ 2147483646 h 2465"/>
              <a:gd name="T32" fmla="*/ 2147483646 w 1961"/>
              <a:gd name="T33" fmla="*/ 2147483646 h 2465"/>
              <a:gd name="T34" fmla="*/ 2147483646 w 1961"/>
              <a:gd name="T35" fmla="*/ 2147483646 h 2465"/>
              <a:gd name="T36" fmla="*/ 2147483646 w 1961"/>
              <a:gd name="T37" fmla="*/ 2147483646 h 2465"/>
              <a:gd name="T38" fmla="*/ 2147483646 w 1961"/>
              <a:gd name="T39" fmla="*/ 2147483646 h 2465"/>
              <a:gd name="T40" fmla="*/ 2147483646 w 1961"/>
              <a:gd name="T41" fmla="*/ 2147483646 h 2465"/>
              <a:gd name="T42" fmla="*/ 2147483646 w 1961"/>
              <a:gd name="T43" fmla="*/ 2147483646 h 2465"/>
              <a:gd name="T44" fmla="*/ 2147483646 w 1961"/>
              <a:gd name="T45" fmla="*/ 2147483646 h 2465"/>
              <a:gd name="T46" fmla="*/ 2147483646 w 1961"/>
              <a:gd name="T47" fmla="*/ 2147483646 h 2465"/>
              <a:gd name="T48" fmla="*/ 2147483646 w 1961"/>
              <a:gd name="T49" fmla="*/ 2147483646 h 2465"/>
              <a:gd name="T50" fmla="*/ 2147483646 w 1961"/>
              <a:gd name="T51" fmla="*/ 2147483646 h 2465"/>
              <a:gd name="T52" fmla="*/ 2147483646 w 1961"/>
              <a:gd name="T53" fmla="*/ 2147483646 h 2465"/>
              <a:gd name="T54" fmla="*/ 2147483646 w 1961"/>
              <a:gd name="T55" fmla="*/ 2147483646 h 2465"/>
              <a:gd name="T56" fmla="*/ 2147483646 w 1961"/>
              <a:gd name="T57" fmla="*/ 2147483646 h 2465"/>
              <a:gd name="T58" fmla="*/ 2147483646 w 1961"/>
              <a:gd name="T59" fmla="*/ 2147483646 h 2465"/>
              <a:gd name="T60" fmla="*/ 2147483646 w 1961"/>
              <a:gd name="T61" fmla="*/ 2147483646 h 2465"/>
              <a:gd name="T62" fmla="*/ 2147483646 w 1961"/>
              <a:gd name="T63" fmla="*/ 2147483646 h 2465"/>
              <a:gd name="T64" fmla="*/ 2147483646 w 1961"/>
              <a:gd name="T65" fmla="*/ 2147483646 h 2465"/>
              <a:gd name="T66" fmla="*/ 2147483646 w 1961"/>
              <a:gd name="T67" fmla="*/ 2147483646 h 2465"/>
              <a:gd name="T68" fmla="*/ 2147483646 w 1961"/>
              <a:gd name="T69" fmla="*/ 2147483646 h 2465"/>
              <a:gd name="T70" fmla="*/ 2147483646 w 1961"/>
              <a:gd name="T71" fmla="*/ 2147483646 h 2465"/>
              <a:gd name="T72" fmla="*/ 2147483646 w 1961"/>
              <a:gd name="T73" fmla="*/ 2147483646 h 2465"/>
              <a:gd name="T74" fmla="*/ 2147483646 w 1961"/>
              <a:gd name="T75" fmla="*/ 2147483646 h 2465"/>
              <a:gd name="T76" fmla="*/ 2147483646 w 1961"/>
              <a:gd name="T77" fmla="*/ 2147483646 h 2465"/>
              <a:gd name="T78" fmla="*/ 2147483646 w 1961"/>
              <a:gd name="T79" fmla="*/ 2147483646 h 2465"/>
              <a:gd name="T80" fmla="*/ 2147483646 w 1961"/>
              <a:gd name="T81" fmla="*/ 2147483646 h 2465"/>
              <a:gd name="T82" fmla="*/ 2147483646 w 1961"/>
              <a:gd name="T83" fmla="*/ 2147483646 h 2465"/>
              <a:gd name="T84" fmla="*/ 2147483646 w 1961"/>
              <a:gd name="T85" fmla="*/ 2147483646 h 2465"/>
              <a:gd name="T86" fmla="*/ 2147483646 w 1961"/>
              <a:gd name="T87" fmla="*/ 2147483646 h 2465"/>
              <a:gd name="T88" fmla="*/ 2147483646 w 1961"/>
              <a:gd name="T89" fmla="*/ 2147483646 h 2465"/>
              <a:gd name="T90" fmla="*/ 2147483646 w 1961"/>
              <a:gd name="T91" fmla="*/ 2147483646 h 2465"/>
              <a:gd name="T92" fmla="*/ 2147483646 w 1961"/>
              <a:gd name="T93" fmla="*/ 2147483646 h 2465"/>
              <a:gd name="T94" fmla="*/ 2147483646 w 1961"/>
              <a:gd name="T95" fmla="*/ 2147483646 h 2465"/>
              <a:gd name="T96" fmla="*/ 2147483646 w 1961"/>
              <a:gd name="T97" fmla="*/ 0 h 2465"/>
              <a:gd name="T98" fmla="*/ 2147483646 w 1961"/>
              <a:gd name="T99" fmla="*/ 2147483646 h 2465"/>
              <a:gd name="T100" fmla="*/ 2147483646 w 1961"/>
              <a:gd name="T101" fmla="*/ 2147483646 h 2465"/>
              <a:gd name="T102" fmla="*/ 2147483646 w 1961"/>
              <a:gd name="T103" fmla="*/ 2147483646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Freeform 6"/>
          <p:cNvSpPr/>
          <p:nvPr/>
        </p:nvSpPr>
        <p:spPr bwMode="auto">
          <a:xfrm>
            <a:off x="1981200" y="4267200"/>
            <a:ext cx="4141788" cy="2160588"/>
          </a:xfrm>
          <a:custGeom>
            <a:avLst/>
            <a:gdLst>
              <a:gd name="T0" fmla="*/ 2147483646 w 2609"/>
              <a:gd name="T1" fmla="*/ 2147483646 h 1361"/>
              <a:gd name="T2" fmla="*/ 2147483646 w 2609"/>
              <a:gd name="T3" fmla="*/ 2147483646 h 1361"/>
              <a:gd name="T4" fmla="*/ 2147483646 w 2609"/>
              <a:gd name="T5" fmla="*/ 2147483646 h 1361"/>
              <a:gd name="T6" fmla="*/ 2147483646 w 2609"/>
              <a:gd name="T7" fmla="*/ 2147483646 h 1361"/>
              <a:gd name="T8" fmla="*/ 2147483646 w 2609"/>
              <a:gd name="T9" fmla="*/ 2147483646 h 1361"/>
              <a:gd name="T10" fmla="*/ 2147483646 w 2609"/>
              <a:gd name="T11" fmla="*/ 2147483646 h 1361"/>
              <a:gd name="T12" fmla="*/ 2147483646 w 2609"/>
              <a:gd name="T13" fmla="*/ 2147483646 h 1361"/>
              <a:gd name="T14" fmla="*/ 2147483646 w 2609"/>
              <a:gd name="T15" fmla="*/ 2147483646 h 1361"/>
              <a:gd name="T16" fmla="*/ 2147483646 w 2609"/>
              <a:gd name="T17" fmla="*/ 2147483646 h 1361"/>
              <a:gd name="T18" fmla="*/ 2147483646 w 2609"/>
              <a:gd name="T19" fmla="*/ 2147483646 h 1361"/>
              <a:gd name="T20" fmla="*/ 2147483646 w 2609"/>
              <a:gd name="T21" fmla="*/ 2147483646 h 1361"/>
              <a:gd name="T22" fmla="*/ 2147483646 w 2609"/>
              <a:gd name="T23" fmla="*/ 2147483646 h 1361"/>
              <a:gd name="T24" fmla="*/ 2147483646 w 2609"/>
              <a:gd name="T25" fmla="*/ 2147483646 h 1361"/>
              <a:gd name="T26" fmla="*/ 2147483646 w 2609"/>
              <a:gd name="T27" fmla="*/ 2147483646 h 1361"/>
              <a:gd name="T28" fmla="*/ 2147483646 w 2609"/>
              <a:gd name="T29" fmla="*/ 2147483646 h 1361"/>
              <a:gd name="T30" fmla="*/ 2147483646 w 2609"/>
              <a:gd name="T31" fmla="*/ 2147483646 h 1361"/>
              <a:gd name="T32" fmla="*/ 2147483646 w 2609"/>
              <a:gd name="T33" fmla="*/ 2147483646 h 1361"/>
              <a:gd name="T34" fmla="*/ 2147483646 w 2609"/>
              <a:gd name="T35" fmla="*/ 0 h 1361"/>
              <a:gd name="T36" fmla="*/ 2147483646 w 2609"/>
              <a:gd name="T37" fmla="*/ 2147483646 h 1361"/>
              <a:gd name="T38" fmla="*/ 2147483646 w 2609"/>
              <a:gd name="T39" fmla="*/ 2147483646 h 1361"/>
              <a:gd name="T40" fmla="*/ 2147483646 w 2609"/>
              <a:gd name="T41" fmla="*/ 2147483646 h 1361"/>
              <a:gd name="T42" fmla="*/ 2147483646 w 2609"/>
              <a:gd name="T43" fmla="*/ 2147483646 h 1361"/>
              <a:gd name="T44" fmla="*/ 2147483646 w 2609"/>
              <a:gd name="T45" fmla="*/ 2147483646 h 1361"/>
              <a:gd name="T46" fmla="*/ 2147483646 w 2609"/>
              <a:gd name="T47" fmla="*/ 2147483646 h 1361"/>
              <a:gd name="T48" fmla="*/ 2147483646 w 2609"/>
              <a:gd name="T49" fmla="*/ 2147483646 h 1361"/>
              <a:gd name="T50" fmla="*/ 2147483646 w 2609"/>
              <a:gd name="T51" fmla="*/ 2147483646 h 1361"/>
              <a:gd name="T52" fmla="*/ 2147483646 w 2609"/>
              <a:gd name="T53" fmla="*/ 2147483646 h 1361"/>
              <a:gd name="T54" fmla="*/ 2147483646 w 2609"/>
              <a:gd name="T55" fmla="*/ 2147483646 h 1361"/>
              <a:gd name="T56" fmla="*/ 2147483646 w 2609"/>
              <a:gd name="T57" fmla="*/ 2147483646 h 1361"/>
              <a:gd name="T58" fmla="*/ 2147483646 w 2609"/>
              <a:gd name="T59" fmla="*/ 2147483646 h 1361"/>
              <a:gd name="T60" fmla="*/ 2147483646 w 2609"/>
              <a:gd name="T61" fmla="*/ 2147483646 h 1361"/>
              <a:gd name="T62" fmla="*/ 2147483646 w 2609"/>
              <a:gd name="T63" fmla="*/ 2147483646 h 1361"/>
              <a:gd name="T64" fmla="*/ 2147483646 w 2609"/>
              <a:gd name="T65" fmla="*/ 2147483646 h 1361"/>
              <a:gd name="T66" fmla="*/ 2147483646 w 2609"/>
              <a:gd name="T67" fmla="*/ 2147483646 h 1361"/>
              <a:gd name="T68" fmla="*/ 2147483646 w 2609"/>
              <a:gd name="T69" fmla="*/ 2147483646 h 1361"/>
              <a:gd name="T70" fmla="*/ 2147483646 w 2609"/>
              <a:gd name="T71" fmla="*/ 2147483646 h 1361"/>
              <a:gd name="T72" fmla="*/ 2147483646 w 2609"/>
              <a:gd name="T73" fmla="*/ 2147483646 h 1361"/>
              <a:gd name="T74" fmla="*/ 2147483646 w 2609"/>
              <a:gd name="T75" fmla="*/ 2147483646 h 1361"/>
              <a:gd name="T76" fmla="*/ 2147483646 w 2609"/>
              <a:gd name="T77" fmla="*/ 2147483646 h 1361"/>
              <a:gd name="T78" fmla="*/ 2147483646 w 2609"/>
              <a:gd name="T79" fmla="*/ 2147483646 h 1361"/>
              <a:gd name="T80" fmla="*/ 2147483646 w 2609"/>
              <a:gd name="T81" fmla="*/ 2147483646 h 1361"/>
              <a:gd name="T82" fmla="*/ 2147483646 w 2609"/>
              <a:gd name="T83" fmla="*/ 2147483646 h 1361"/>
              <a:gd name="T84" fmla="*/ 2147483646 w 2609"/>
              <a:gd name="T85" fmla="*/ 2147483646 h 1361"/>
              <a:gd name="T86" fmla="*/ 2147483646 w 2609"/>
              <a:gd name="T87" fmla="*/ 2147483646 h 1361"/>
              <a:gd name="T88" fmla="*/ 2147483646 w 2609"/>
              <a:gd name="T89" fmla="*/ 2147483646 h 1361"/>
              <a:gd name="T90" fmla="*/ 2147483646 w 2609"/>
              <a:gd name="T91" fmla="*/ 2147483646 h 1361"/>
              <a:gd name="T92" fmla="*/ 2147483646 w 2609"/>
              <a:gd name="T93" fmla="*/ 2147483646 h 1361"/>
              <a:gd name="T94" fmla="*/ 2147483646 w 2609"/>
              <a:gd name="T95" fmla="*/ 2147483646 h 1361"/>
              <a:gd name="T96" fmla="*/ 2147483646 w 2609"/>
              <a:gd name="T97" fmla="*/ 2147483646 h 1361"/>
              <a:gd name="T98" fmla="*/ 2147483646 w 2609"/>
              <a:gd name="T99" fmla="*/ 2147483646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3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1" name="Freeform 7"/>
          <p:cNvSpPr/>
          <p:nvPr/>
        </p:nvSpPr>
        <p:spPr bwMode="auto">
          <a:xfrm>
            <a:off x="4743450" y="1905000"/>
            <a:ext cx="2103438" cy="3875088"/>
          </a:xfrm>
          <a:custGeom>
            <a:avLst/>
            <a:gdLst>
              <a:gd name="T0" fmla="*/ 2147483646 w 1325"/>
              <a:gd name="T1" fmla="*/ 0 h 2441"/>
              <a:gd name="T2" fmla="*/ 2147483646 w 1325"/>
              <a:gd name="T3" fmla="*/ 2147483646 h 2441"/>
              <a:gd name="T4" fmla="*/ 2147483646 w 1325"/>
              <a:gd name="T5" fmla="*/ 2147483646 h 2441"/>
              <a:gd name="T6" fmla="*/ 2147483646 w 1325"/>
              <a:gd name="T7" fmla="*/ 2147483646 h 2441"/>
              <a:gd name="T8" fmla="*/ 2147483646 w 1325"/>
              <a:gd name="T9" fmla="*/ 2147483646 h 2441"/>
              <a:gd name="T10" fmla="*/ 2147483646 w 1325"/>
              <a:gd name="T11" fmla="*/ 2147483646 h 2441"/>
              <a:gd name="T12" fmla="*/ 2147483646 w 1325"/>
              <a:gd name="T13" fmla="*/ 2147483646 h 2441"/>
              <a:gd name="T14" fmla="*/ 2147483646 w 1325"/>
              <a:gd name="T15" fmla="*/ 2147483646 h 2441"/>
              <a:gd name="T16" fmla="*/ 2147483646 w 1325"/>
              <a:gd name="T17" fmla="*/ 2147483646 h 2441"/>
              <a:gd name="T18" fmla="*/ 2147483646 w 1325"/>
              <a:gd name="T19" fmla="*/ 2147483646 h 2441"/>
              <a:gd name="T20" fmla="*/ 2147483646 w 1325"/>
              <a:gd name="T21" fmla="*/ 2147483646 h 2441"/>
              <a:gd name="T22" fmla="*/ 2147483646 w 1325"/>
              <a:gd name="T23" fmla="*/ 2147483646 h 2441"/>
              <a:gd name="T24" fmla="*/ 2147483646 w 1325"/>
              <a:gd name="T25" fmla="*/ 2147483646 h 2441"/>
              <a:gd name="T26" fmla="*/ 2147483646 w 1325"/>
              <a:gd name="T27" fmla="*/ 2147483646 h 2441"/>
              <a:gd name="T28" fmla="*/ 2147483646 w 1325"/>
              <a:gd name="T29" fmla="*/ 2147483646 h 2441"/>
              <a:gd name="T30" fmla="*/ 2147483646 w 1325"/>
              <a:gd name="T31" fmla="*/ 2147483646 h 2441"/>
              <a:gd name="T32" fmla="*/ 2147483646 w 1325"/>
              <a:gd name="T33" fmla="*/ 2147483646 h 2441"/>
              <a:gd name="T34" fmla="*/ 2147483646 w 1325"/>
              <a:gd name="T35" fmla="*/ 2147483646 h 2441"/>
              <a:gd name="T36" fmla="*/ 2147483646 w 1325"/>
              <a:gd name="T37" fmla="*/ 2147483646 h 2441"/>
              <a:gd name="T38" fmla="*/ 2147483646 w 1325"/>
              <a:gd name="T39" fmla="*/ 2147483646 h 2441"/>
              <a:gd name="T40" fmla="*/ 2147483646 w 1325"/>
              <a:gd name="T41" fmla="*/ 2147483646 h 2441"/>
              <a:gd name="T42" fmla="*/ 2147483646 w 1325"/>
              <a:gd name="T43" fmla="*/ 2147483646 h 2441"/>
              <a:gd name="T44" fmla="*/ 2147483646 w 1325"/>
              <a:gd name="T45" fmla="*/ 2147483646 h 2441"/>
              <a:gd name="T46" fmla="*/ 2147483646 w 1325"/>
              <a:gd name="T47" fmla="*/ 2147483646 h 2441"/>
              <a:gd name="T48" fmla="*/ 2147483646 w 1325"/>
              <a:gd name="T49" fmla="*/ 2147483646 h 2441"/>
              <a:gd name="T50" fmla="*/ 2147483646 w 1325"/>
              <a:gd name="T51" fmla="*/ 2147483646 h 2441"/>
              <a:gd name="T52" fmla="*/ 2147483646 w 1325"/>
              <a:gd name="T53" fmla="*/ 2147483646 h 2441"/>
              <a:gd name="T54" fmla="*/ 2147483646 w 1325"/>
              <a:gd name="T55" fmla="*/ 2147483646 h 2441"/>
              <a:gd name="T56" fmla="*/ 2147483646 w 1325"/>
              <a:gd name="T57" fmla="*/ 2147483646 h 2441"/>
              <a:gd name="T58" fmla="*/ 2147483646 w 1325"/>
              <a:gd name="T59" fmla="*/ 2147483646 h 2441"/>
              <a:gd name="T60" fmla="*/ 2147483646 w 1325"/>
              <a:gd name="T61" fmla="*/ 2147483646 h 2441"/>
              <a:gd name="T62" fmla="*/ 2147483646 w 1325"/>
              <a:gd name="T63" fmla="*/ 2147483646 h 2441"/>
              <a:gd name="T64" fmla="*/ 2147483646 w 1325"/>
              <a:gd name="T65" fmla="*/ 2147483646 h 2441"/>
              <a:gd name="T66" fmla="*/ 2147483646 w 1325"/>
              <a:gd name="T67" fmla="*/ 2147483646 h 2441"/>
              <a:gd name="T68" fmla="*/ 2147483646 w 1325"/>
              <a:gd name="T69" fmla="*/ 2147483646 h 2441"/>
              <a:gd name="T70" fmla="*/ 2147483646 w 1325"/>
              <a:gd name="T71" fmla="*/ 2147483646 h 2441"/>
              <a:gd name="T72" fmla="*/ 2147483646 w 1325"/>
              <a:gd name="T73" fmla="*/ 2147483646 h 2441"/>
              <a:gd name="T74" fmla="*/ 2147483646 w 1325"/>
              <a:gd name="T75" fmla="*/ 2147483646 h 2441"/>
              <a:gd name="T76" fmla="*/ 2147483646 w 1325"/>
              <a:gd name="T77" fmla="*/ 2147483646 h 2441"/>
              <a:gd name="T78" fmla="*/ 2147483646 w 1325"/>
              <a:gd name="T79" fmla="*/ 2147483646 h 2441"/>
              <a:gd name="T80" fmla="*/ 2147483646 w 1325"/>
              <a:gd name="T81" fmla="*/ 2147483646 h 2441"/>
              <a:gd name="T82" fmla="*/ 2147483646 w 1325"/>
              <a:gd name="T83" fmla="*/ 2147483646 h 2441"/>
              <a:gd name="T84" fmla="*/ 2147483646 w 1325"/>
              <a:gd name="T85" fmla="*/ 2147483646 h 2441"/>
              <a:gd name="T86" fmla="*/ 2147483646 w 1325"/>
              <a:gd name="T87" fmla="*/ 2147483646 h 2441"/>
              <a:gd name="T88" fmla="*/ 2147483646 w 1325"/>
              <a:gd name="T89" fmla="*/ 2147483646 h 2441"/>
              <a:gd name="T90" fmla="*/ 0 w 1325"/>
              <a:gd name="T91" fmla="*/ 2147483646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6D2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2" name="Freeform 8"/>
          <p:cNvSpPr/>
          <p:nvPr/>
        </p:nvSpPr>
        <p:spPr bwMode="auto">
          <a:xfrm>
            <a:off x="2095500" y="1371600"/>
            <a:ext cx="3113088" cy="3513138"/>
          </a:xfrm>
          <a:custGeom>
            <a:avLst/>
            <a:gdLst>
              <a:gd name="T0" fmla="*/ 2147483646 w 1961"/>
              <a:gd name="T1" fmla="*/ 2147483646 h 2213"/>
              <a:gd name="T2" fmla="*/ 2147483646 w 1961"/>
              <a:gd name="T3" fmla="*/ 2147483646 h 2213"/>
              <a:gd name="T4" fmla="*/ 2147483646 w 1961"/>
              <a:gd name="T5" fmla="*/ 2147483646 h 2213"/>
              <a:gd name="T6" fmla="*/ 2147483646 w 1961"/>
              <a:gd name="T7" fmla="*/ 2147483646 h 2213"/>
              <a:gd name="T8" fmla="*/ 2147483646 w 1961"/>
              <a:gd name="T9" fmla="*/ 2147483646 h 2213"/>
              <a:gd name="T10" fmla="*/ 2147483646 w 1961"/>
              <a:gd name="T11" fmla="*/ 2147483646 h 2213"/>
              <a:gd name="T12" fmla="*/ 2147483646 w 1961"/>
              <a:gd name="T13" fmla="*/ 2147483646 h 2213"/>
              <a:gd name="T14" fmla="*/ 2147483646 w 1961"/>
              <a:gd name="T15" fmla="*/ 2147483646 h 2213"/>
              <a:gd name="T16" fmla="*/ 2147483646 w 1961"/>
              <a:gd name="T17" fmla="*/ 2147483646 h 2213"/>
              <a:gd name="T18" fmla="*/ 2147483646 w 1961"/>
              <a:gd name="T19" fmla="*/ 2147483646 h 2213"/>
              <a:gd name="T20" fmla="*/ 2147483646 w 1961"/>
              <a:gd name="T21" fmla="*/ 2147483646 h 2213"/>
              <a:gd name="T22" fmla="*/ 2147483646 w 1961"/>
              <a:gd name="T23" fmla="*/ 2147483646 h 2213"/>
              <a:gd name="T24" fmla="*/ 2147483646 w 1961"/>
              <a:gd name="T25" fmla="*/ 2147483646 h 2213"/>
              <a:gd name="T26" fmla="*/ 2147483646 w 1961"/>
              <a:gd name="T27" fmla="*/ 2147483646 h 2213"/>
              <a:gd name="T28" fmla="*/ 2147483646 w 1961"/>
              <a:gd name="T29" fmla="*/ 2147483646 h 2213"/>
              <a:gd name="T30" fmla="*/ 2147483646 w 1961"/>
              <a:gd name="T31" fmla="*/ 2147483646 h 2213"/>
              <a:gd name="T32" fmla="*/ 2147483646 w 1961"/>
              <a:gd name="T33" fmla="*/ 2147483646 h 2213"/>
              <a:gd name="T34" fmla="*/ 2147483646 w 1961"/>
              <a:gd name="T35" fmla="*/ 2147483646 h 2213"/>
              <a:gd name="T36" fmla="*/ 2147483646 w 1961"/>
              <a:gd name="T37" fmla="*/ 2147483646 h 2213"/>
              <a:gd name="T38" fmla="*/ 2147483646 w 1961"/>
              <a:gd name="T39" fmla="*/ 2147483646 h 2213"/>
              <a:gd name="T40" fmla="*/ 2147483646 w 1961"/>
              <a:gd name="T41" fmla="*/ 2147483646 h 2213"/>
              <a:gd name="T42" fmla="*/ 2147483646 w 1961"/>
              <a:gd name="T43" fmla="*/ 2147483646 h 2213"/>
              <a:gd name="T44" fmla="*/ 2147483646 w 1961"/>
              <a:gd name="T45" fmla="*/ 2147483646 h 2213"/>
              <a:gd name="T46" fmla="*/ 2147483646 w 1961"/>
              <a:gd name="T47" fmla="*/ 2147483646 h 2213"/>
              <a:gd name="T48" fmla="*/ 2147483646 w 1961"/>
              <a:gd name="T49" fmla="*/ 2147483646 h 2213"/>
              <a:gd name="T50" fmla="*/ 2147483646 w 1961"/>
              <a:gd name="T51" fmla="*/ 2147483646 h 2213"/>
              <a:gd name="T52" fmla="*/ 2147483646 w 1961"/>
              <a:gd name="T53" fmla="*/ 2147483646 h 2213"/>
              <a:gd name="T54" fmla="*/ 2147483646 w 1961"/>
              <a:gd name="T55" fmla="*/ 2147483646 h 2213"/>
              <a:gd name="T56" fmla="*/ 2147483646 w 1961"/>
              <a:gd name="T57" fmla="*/ 2147483646 h 2213"/>
              <a:gd name="T58" fmla="*/ 2147483646 w 1961"/>
              <a:gd name="T59" fmla="*/ 2147483646 h 2213"/>
              <a:gd name="T60" fmla="*/ 2147483646 w 1961"/>
              <a:gd name="T61" fmla="*/ 2147483646 h 2213"/>
              <a:gd name="T62" fmla="*/ 2147483646 w 1961"/>
              <a:gd name="T63" fmla="*/ 2147483646 h 2213"/>
              <a:gd name="T64" fmla="*/ 2147483646 w 1961"/>
              <a:gd name="T65" fmla="*/ 2147483646 h 2213"/>
              <a:gd name="T66" fmla="*/ 2147483646 w 1961"/>
              <a:gd name="T67" fmla="*/ 2147483646 h 2213"/>
              <a:gd name="T68" fmla="*/ 2147483646 w 1961"/>
              <a:gd name="T69" fmla="*/ 2147483646 h 2213"/>
              <a:gd name="T70" fmla="*/ 2147483646 w 1961"/>
              <a:gd name="T71" fmla="*/ 2147483646 h 2213"/>
              <a:gd name="T72" fmla="*/ 2147483646 w 1961"/>
              <a:gd name="T73" fmla="*/ 2147483646 h 2213"/>
              <a:gd name="T74" fmla="*/ 2147483646 w 1961"/>
              <a:gd name="T75" fmla="*/ 2147483646 h 2213"/>
              <a:gd name="T76" fmla="*/ 2147483646 w 1961"/>
              <a:gd name="T77" fmla="*/ 2147483646 h 2213"/>
              <a:gd name="T78" fmla="*/ 2147483646 w 1961"/>
              <a:gd name="T79" fmla="*/ 2147483646 h 2213"/>
              <a:gd name="T80" fmla="*/ 2147483646 w 1961"/>
              <a:gd name="T81" fmla="*/ 2147483646 h 2213"/>
              <a:gd name="T82" fmla="*/ 2147483646 w 1961"/>
              <a:gd name="T83" fmla="*/ 2147483646 h 2213"/>
              <a:gd name="T84" fmla="*/ 2147483646 w 1961"/>
              <a:gd name="T85" fmla="*/ 2147483646 h 2213"/>
              <a:gd name="T86" fmla="*/ 2147483646 w 1961"/>
              <a:gd name="T87" fmla="*/ 2147483646 h 2213"/>
              <a:gd name="T88" fmla="*/ 2147483646 w 1961"/>
              <a:gd name="T89" fmla="*/ 0 h 2213"/>
              <a:gd name="T90" fmla="*/ 2147483646 w 1961"/>
              <a:gd name="T91" fmla="*/ 2147483646 h 2213"/>
              <a:gd name="T92" fmla="*/ 2147483646 w 1961"/>
              <a:gd name="T93" fmla="*/ 2147483646 h 2213"/>
              <a:gd name="T94" fmla="*/ 2147483646 w 1961"/>
              <a:gd name="T95" fmla="*/ 2147483646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3" name="Rectangle 9"/>
          <p:cNvSpPr>
            <a:spLocks noChangeArrowheads="1"/>
          </p:cNvSpPr>
          <p:nvPr/>
        </p:nvSpPr>
        <p:spPr bwMode="auto">
          <a:xfrm>
            <a:off x="3143250" y="1928813"/>
            <a:ext cx="2038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针对瓶颈评估</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现有系统！</a:t>
            </a:r>
            <a:endParaRPr kumimoji="1" lang="en-US" altLang="zh-CN" sz="2400" b="1">
              <a:solidFill>
                <a:srgbClr val="000000"/>
              </a:solidFill>
              <a:latin typeface="Comic Sans MS" panose="030F0702030302020204" pitchFamily="66" charset="0"/>
            </a:endParaRPr>
          </a:p>
        </p:txBody>
      </p:sp>
      <p:sp>
        <p:nvSpPr>
          <p:cNvPr id="96264" name="Rectangle 10"/>
          <p:cNvSpPr>
            <a:spLocks noChangeArrowheads="1"/>
          </p:cNvSpPr>
          <p:nvPr/>
        </p:nvSpPr>
        <p:spPr bwMode="auto">
          <a:xfrm>
            <a:off x="3500438" y="3643313"/>
            <a:ext cx="16256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800" b="1">
                <a:solidFill>
                  <a:srgbClr val="000000"/>
                </a:solidFill>
                <a:latin typeface="Comic Sans MS" panose="030F0702030302020204" pitchFamily="66" charset="0"/>
              </a:rPr>
              <a:t>实现技术</a:t>
            </a:r>
            <a:endParaRPr kumimoji="1" lang="en-US" altLang="zh-CN" sz="2800" b="1">
              <a:solidFill>
                <a:srgbClr val="FFFFFF"/>
              </a:solidFill>
              <a:latin typeface="Comic Sans MS" panose="030F0702030302020204" pitchFamily="66" charset="0"/>
            </a:endParaRPr>
          </a:p>
          <a:p>
            <a:pPr>
              <a:spcBef>
                <a:spcPct val="0"/>
              </a:spcBef>
              <a:buClrTx/>
              <a:buSzTx/>
              <a:buFontTx/>
              <a:buNone/>
            </a:pPr>
            <a:r>
              <a:rPr kumimoji="1" lang="zh-CN" altLang="en-US" sz="2800" b="1">
                <a:solidFill>
                  <a:srgbClr val="000000"/>
                </a:solidFill>
                <a:latin typeface="Comic Sans MS" panose="030F0702030302020204" pitchFamily="66" charset="0"/>
              </a:rPr>
              <a:t>的趋势</a:t>
            </a:r>
            <a:endParaRPr kumimoji="1" lang="en-US" altLang="zh-CN" sz="2800" b="1">
              <a:solidFill>
                <a:srgbClr val="000000"/>
              </a:solidFill>
              <a:latin typeface="Comic Sans MS" panose="030F0702030302020204" pitchFamily="66" charset="0"/>
            </a:endParaRPr>
          </a:p>
        </p:txBody>
      </p:sp>
      <p:sp>
        <p:nvSpPr>
          <p:cNvPr id="96265" name="Rectangle 11"/>
          <p:cNvSpPr>
            <a:spLocks noChangeArrowheads="1"/>
          </p:cNvSpPr>
          <p:nvPr/>
        </p:nvSpPr>
        <p:spPr bwMode="auto">
          <a:xfrm>
            <a:off x="6172200" y="2514600"/>
            <a:ext cx="2038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基准测试程序</a:t>
            </a:r>
            <a:endParaRPr kumimoji="1" lang="en-US" altLang="zh-CN" sz="2400" b="1" i="1">
              <a:solidFill>
                <a:srgbClr val="000000"/>
              </a:solidFill>
              <a:latin typeface="Comic Sans MS" panose="030F0702030302020204" pitchFamily="66" charset="0"/>
            </a:endParaRPr>
          </a:p>
        </p:txBody>
      </p:sp>
      <p:sp>
        <p:nvSpPr>
          <p:cNvPr id="96266" name="Text Box 12"/>
          <p:cNvSpPr txBox="1">
            <a:spLocks noChangeArrowheads="1"/>
          </p:cNvSpPr>
          <p:nvPr/>
        </p:nvSpPr>
        <p:spPr bwMode="auto">
          <a:xfrm>
            <a:off x="1371600" y="274320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latin typeface="Comic Sans MS" panose="030F0702030302020204" pitchFamily="66" charset="0"/>
              </a:rPr>
              <a:t>用户需求</a:t>
            </a:r>
            <a:endParaRPr lang="en-US" altLang="zh-CN" sz="2800" b="1">
              <a:solidFill>
                <a:srgbClr val="000000"/>
              </a:solidFill>
              <a:latin typeface="Comic Sans MS" panose="030F0702030302020204" pitchFamily="66" charset="0"/>
            </a:endParaRPr>
          </a:p>
        </p:txBody>
      </p:sp>
      <p:sp>
        <p:nvSpPr>
          <p:cNvPr id="88075" name="Text Box 13"/>
          <p:cNvSpPr txBox="1">
            <a:spLocks noChangeArrowheads="1"/>
          </p:cNvSpPr>
          <p:nvPr/>
        </p:nvSpPr>
        <p:spPr bwMode="auto">
          <a:xfrm>
            <a:off x="6846888" y="3495675"/>
            <a:ext cx="2041525" cy="461963"/>
          </a:xfrm>
          <a:prstGeom prst="rect">
            <a:avLst/>
          </a:prstGeom>
          <a:noFill/>
          <a:ln w="9525">
            <a:noFill/>
            <a:miter lim="800000"/>
          </a:ln>
        </p:spPr>
        <p:txBody>
          <a:bodyPr wrap="none">
            <a:spAutoFit/>
          </a:bodyPr>
          <a:lstStyle/>
          <a:p>
            <a:pPr eaLnBrk="1" hangingPunct="1">
              <a:defRPr/>
            </a:pPr>
            <a:r>
              <a:rPr lang="zh-CN" altLang="en-US" sz="2400" b="1" dirty="0">
                <a:solidFill>
                  <a:srgbClr val="252525"/>
                </a:solidFill>
                <a:latin typeface="Arial" panose="020B0604020202020204" pitchFamily="34" charset="0"/>
              </a:rPr>
              <a:t>量化设计原则</a:t>
            </a:r>
            <a:endParaRPr lang="en-US" altLang="zh-CN" sz="2400" b="1" dirty="0">
              <a:solidFill>
                <a:srgbClr val="252525"/>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357188" y="285750"/>
            <a:ext cx="8424862" cy="766763"/>
          </a:xfrm>
        </p:spPr>
        <p:txBody>
          <a:bodyPr/>
          <a:lstStyle/>
          <a:p>
            <a:pPr eaLnBrk="1" hangingPunct="1">
              <a:defRPr/>
            </a:pPr>
            <a:r>
              <a:rPr lang="zh-CN" altLang="en-US" sz="4000" dirty="0" smtClean="0">
                <a:solidFill>
                  <a:srgbClr val="1A1A00"/>
                </a:solidFill>
              </a:rPr>
              <a:t>计算机设计的工程方法</a:t>
            </a:r>
            <a:endParaRPr lang="en-US" altLang="zh-CN" sz="4000" dirty="0" smtClean="0">
              <a:solidFill>
                <a:srgbClr val="1A1A00"/>
              </a:solidFill>
            </a:endParaRPr>
          </a:p>
        </p:txBody>
      </p:sp>
      <p:sp>
        <p:nvSpPr>
          <p:cNvPr id="98307" name="Freeform 4"/>
          <p:cNvSpPr/>
          <p:nvPr/>
        </p:nvSpPr>
        <p:spPr bwMode="auto">
          <a:xfrm>
            <a:off x="2095500" y="1371600"/>
            <a:ext cx="3113088" cy="3913188"/>
          </a:xfrm>
          <a:custGeom>
            <a:avLst/>
            <a:gdLst>
              <a:gd name="T0" fmla="*/ 2147483646 w 1961"/>
              <a:gd name="T1" fmla="*/ 2147483646 h 2465"/>
              <a:gd name="T2" fmla="*/ 2147483646 w 1961"/>
              <a:gd name="T3" fmla="*/ 2147483646 h 2465"/>
              <a:gd name="T4" fmla="*/ 2147483646 w 1961"/>
              <a:gd name="T5" fmla="*/ 2147483646 h 2465"/>
              <a:gd name="T6" fmla="*/ 2147483646 w 1961"/>
              <a:gd name="T7" fmla="*/ 2147483646 h 2465"/>
              <a:gd name="T8" fmla="*/ 2147483646 w 1961"/>
              <a:gd name="T9" fmla="*/ 2147483646 h 2465"/>
              <a:gd name="T10" fmla="*/ 2147483646 w 1961"/>
              <a:gd name="T11" fmla="*/ 2147483646 h 2465"/>
              <a:gd name="T12" fmla="*/ 2147483646 w 1961"/>
              <a:gd name="T13" fmla="*/ 2147483646 h 2465"/>
              <a:gd name="T14" fmla="*/ 2147483646 w 1961"/>
              <a:gd name="T15" fmla="*/ 2147483646 h 2465"/>
              <a:gd name="T16" fmla="*/ 2147483646 w 1961"/>
              <a:gd name="T17" fmla="*/ 2147483646 h 2465"/>
              <a:gd name="T18" fmla="*/ 2147483646 w 1961"/>
              <a:gd name="T19" fmla="*/ 2147483646 h 2465"/>
              <a:gd name="T20" fmla="*/ 2147483646 w 1961"/>
              <a:gd name="T21" fmla="*/ 2147483646 h 2465"/>
              <a:gd name="T22" fmla="*/ 2147483646 w 1961"/>
              <a:gd name="T23" fmla="*/ 2147483646 h 2465"/>
              <a:gd name="T24" fmla="*/ 2147483646 w 1961"/>
              <a:gd name="T25" fmla="*/ 2147483646 h 2465"/>
              <a:gd name="T26" fmla="*/ 2147483646 w 1961"/>
              <a:gd name="T27" fmla="*/ 2147483646 h 2465"/>
              <a:gd name="T28" fmla="*/ 2147483646 w 1961"/>
              <a:gd name="T29" fmla="*/ 2147483646 h 2465"/>
              <a:gd name="T30" fmla="*/ 2147483646 w 1961"/>
              <a:gd name="T31" fmla="*/ 2147483646 h 2465"/>
              <a:gd name="T32" fmla="*/ 2147483646 w 1961"/>
              <a:gd name="T33" fmla="*/ 2147483646 h 2465"/>
              <a:gd name="T34" fmla="*/ 2147483646 w 1961"/>
              <a:gd name="T35" fmla="*/ 2147483646 h 2465"/>
              <a:gd name="T36" fmla="*/ 2147483646 w 1961"/>
              <a:gd name="T37" fmla="*/ 2147483646 h 2465"/>
              <a:gd name="T38" fmla="*/ 2147483646 w 1961"/>
              <a:gd name="T39" fmla="*/ 2147483646 h 2465"/>
              <a:gd name="T40" fmla="*/ 2147483646 w 1961"/>
              <a:gd name="T41" fmla="*/ 2147483646 h 2465"/>
              <a:gd name="T42" fmla="*/ 2147483646 w 1961"/>
              <a:gd name="T43" fmla="*/ 2147483646 h 2465"/>
              <a:gd name="T44" fmla="*/ 2147483646 w 1961"/>
              <a:gd name="T45" fmla="*/ 2147483646 h 2465"/>
              <a:gd name="T46" fmla="*/ 2147483646 w 1961"/>
              <a:gd name="T47" fmla="*/ 2147483646 h 2465"/>
              <a:gd name="T48" fmla="*/ 2147483646 w 1961"/>
              <a:gd name="T49" fmla="*/ 2147483646 h 2465"/>
              <a:gd name="T50" fmla="*/ 2147483646 w 1961"/>
              <a:gd name="T51" fmla="*/ 2147483646 h 2465"/>
              <a:gd name="T52" fmla="*/ 2147483646 w 1961"/>
              <a:gd name="T53" fmla="*/ 2147483646 h 2465"/>
              <a:gd name="T54" fmla="*/ 2147483646 w 1961"/>
              <a:gd name="T55" fmla="*/ 2147483646 h 2465"/>
              <a:gd name="T56" fmla="*/ 2147483646 w 1961"/>
              <a:gd name="T57" fmla="*/ 2147483646 h 2465"/>
              <a:gd name="T58" fmla="*/ 2147483646 w 1961"/>
              <a:gd name="T59" fmla="*/ 2147483646 h 2465"/>
              <a:gd name="T60" fmla="*/ 2147483646 w 1961"/>
              <a:gd name="T61" fmla="*/ 2147483646 h 2465"/>
              <a:gd name="T62" fmla="*/ 2147483646 w 1961"/>
              <a:gd name="T63" fmla="*/ 2147483646 h 2465"/>
              <a:gd name="T64" fmla="*/ 2147483646 w 1961"/>
              <a:gd name="T65" fmla="*/ 2147483646 h 2465"/>
              <a:gd name="T66" fmla="*/ 2147483646 w 1961"/>
              <a:gd name="T67" fmla="*/ 2147483646 h 2465"/>
              <a:gd name="T68" fmla="*/ 2147483646 w 1961"/>
              <a:gd name="T69" fmla="*/ 2147483646 h 2465"/>
              <a:gd name="T70" fmla="*/ 2147483646 w 1961"/>
              <a:gd name="T71" fmla="*/ 2147483646 h 2465"/>
              <a:gd name="T72" fmla="*/ 2147483646 w 1961"/>
              <a:gd name="T73" fmla="*/ 2147483646 h 2465"/>
              <a:gd name="T74" fmla="*/ 2147483646 w 1961"/>
              <a:gd name="T75" fmla="*/ 2147483646 h 2465"/>
              <a:gd name="T76" fmla="*/ 2147483646 w 1961"/>
              <a:gd name="T77" fmla="*/ 2147483646 h 2465"/>
              <a:gd name="T78" fmla="*/ 2147483646 w 1961"/>
              <a:gd name="T79" fmla="*/ 2147483646 h 2465"/>
              <a:gd name="T80" fmla="*/ 2147483646 w 1961"/>
              <a:gd name="T81" fmla="*/ 2147483646 h 2465"/>
              <a:gd name="T82" fmla="*/ 2147483646 w 1961"/>
              <a:gd name="T83" fmla="*/ 2147483646 h 2465"/>
              <a:gd name="T84" fmla="*/ 2147483646 w 1961"/>
              <a:gd name="T85" fmla="*/ 2147483646 h 2465"/>
              <a:gd name="T86" fmla="*/ 2147483646 w 1961"/>
              <a:gd name="T87" fmla="*/ 2147483646 h 2465"/>
              <a:gd name="T88" fmla="*/ 2147483646 w 1961"/>
              <a:gd name="T89" fmla="*/ 2147483646 h 2465"/>
              <a:gd name="T90" fmla="*/ 2147483646 w 1961"/>
              <a:gd name="T91" fmla="*/ 2147483646 h 2465"/>
              <a:gd name="T92" fmla="*/ 2147483646 w 1961"/>
              <a:gd name="T93" fmla="*/ 2147483646 h 2465"/>
              <a:gd name="T94" fmla="*/ 2147483646 w 1961"/>
              <a:gd name="T95" fmla="*/ 2147483646 h 2465"/>
              <a:gd name="T96" fmla="*/ 2147483646 w 1961"/>
              <a:gd name="T97" fmla="*/ 0 h 2465"/>
              <a:gd name="T98" fmla="*/ 2147483646 w 1961"/>
              <a:gd name="T99" fmla="*/ 2147483646 h 2465"/>
              <a:gd name="T100" fmla="*/ 2147483646 w 1961"/>
              <a:gd name="T101" fmla="*/ 2147483646 h 2465"/>
              <a:gd name="T102" fmla="*/ 2147483646 w 1961"/>
              <a:gd name="T103" fmla="*/ 2147483646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8" name="Freeform 6"/>
          <p:cNvSpPr/>
          <p:nvPr/>
        </p:nvSpPr>
        <p:spPr bwMode="auto">
          <a:xfrm>
            <a:off x="1981200" y="4267200"/>
            <a:ext cx="4141788" cy="2160588"/>
          </a:xfrm>
          <a:custGeom>
            <a:avLst/>
            <a:gdLst>
              <a:gd name="T0" fmla="*/ 2147483646 w 2609"/>
              <a:gd name="T1" fmla="*/ 2147483646 h 1361"/>
              <a:gd name="T2" fmla="*/ 2147483646 w 2609"/>
              <a:gd name="T3" fmla="*/ 2147483646 h 1361"/>
              <a:gd name="T4" fmla="*/ 2147483646 w 2609"/>
              <a:gd name="T5" fmla="*/ 2147483646 h 1361"/>
              <a:gd name="T6" fmla="*/ 2147483646 w 2609"/>
              <a:gd name="T7" fmla="*/ 2147483646 h 1361"/>
              <a:gd name="T8" fmla="*/ 2147483646 w 2609"/>
              <a:gd name="T9" fmla="*/ 2147483646 h 1361"/>
              <a:gd name="T10" fmla="*/ 2147483646 w 2609"/>
              <a:gd name="T11" fmla="*/ 2147483646 h 1361"/>
              <a:gd name="T12" fmla="*/ 2147483646 w 2609"/>
              <a:gd name="T13" fmla="*/ 2147483646 h 1361"/>
              <a:gd name="T14" fmla="*/ 2147483646 w 2609"/>
              <a:gd name="T15" fmla="*/ 2147483646 h 1361"/>
              <a:gd name="T16" fmla="*/ 2147483646 w 2609"/>
              <a:gd name="T17" fmla="*/ 2147483646 h 1361"/>
              <a:gd name="T18" fmla="*/ 2147483646 w 2609"/>
              <a:gd name="T19" fmla="*/ 2147483646 h 1361"/>
              <a:gd name="T20" fmla="*/ 2147483646 w 2609"/>
              <a:gd name="T21" fmla="*/ 2147483646 h 1361"/>
              <a:gd name="T22" fmla="*/ 2147483646 w 2609"/>
              <a:gd name="T23" fmla="*/ 2147483646 h 1361"/>
              <a:gd name="T24" fmla="*/ 2147483646 w 2609"/>
              <a:gd name="T25" fmla="*/ 2147483646 h 1361"/>
              <a:gd name="T26" fmla="*/ 2147483646 w 2609"/>
              <a:gd name="T27" fmla="*/ 2147483646 h 1361"/>
              <a:gd name="T28" fmla="*/ 2147483646 w 2609"/>
              <a:gd name="T29" fmla="*/ 2147483646 h 1361"/>
              <a:gd name="T30" fmla="*/ 2147483646 w 2609"/>
              <a:gd name="T31" fmla="*/ 2147483646 h 1361"/>
              <a:gd name="T32" fmla="*/ 2147483646 w 2609"/>
              <a:gd name="T33" fmla="*/ 2147483646 h 1361"/>
              <a:gd name="T34" fmla="*/ 2147483646 w 2609"/>
              <a:gd name="T35" fmla="*/ 0 h 1361"/>
              <a:gd name="T36" fmla="*/ 2147483646 w 2609"/>
              <a:gd name="T37" fmla="*/ 2147483646 h 1361"/>
              <a:gd name="T38" fmla="*/ 2147483646 w 2609"/>
              <a:gd name="T39" fmla="*/ 2147483646 h 1361"/>
              <a:gd name="T40" fmla="*/ 2147483646 w 2609"/>
              <a:gd name="T41" fmla="*/ 2147483646 h 1361"/>
              <a:gd name="T42" fmla="*/ 2147483646 w 2609"/>
              <a:gd name="T43" fmla="*/ 2147483646 h 1361"/>
              <a:gd name="T44" fmla="*/ 2147483646 w 2609"/>
              <a:gd name="T45" fmla="*/ 2147483646 h 1361"/>
              <a:gd name="T46" fmla="*/ 2147483646 w 2609"/>
              <a:gd name="T47" fmla="*/ 2147483646 h 1361"/>
              <a:gd name="T48" fmla="*/ 2147483646 w 2609"/>
              <a:gd name="T49" fmla="*/ 2147483646 h 1361"/>
              <a:gd name="T50" fmla="*/ 2147483646 w 2609"/>
              <a:gd name="T51" fmla="*/ 2147483646 h 1361"/>
              <a:gd name="T52" fmla="*/ 2147483646 w 2609"/>
              <a:gd name="T53" fmla="*/ 2147483646 h 1361"/>
              <a:gd name="T54" fmla="*/ 2147483646 w 2609"/>
              <a:gd name="T55" fmla="*/ 2147483646 h 1361"/>
              <a:gd name="T56" fmla="*/ 2147483646 w 2609"/>
              <a:gd name="T57" fmla="*/ 2147483646 h 1361"/>
              <a:gd name="T58" fmla="*/ 2147483646 w 2609"/>
              <a:gd name="T59" fmla="*/ 2147483646 h 1361"/>
              <a:gd name="T60" fmla="*/ 2147483646 w 2609"/>
              <a:gd name="T61" fmla="*/ 2147483646 h 1361"/>
              <a:gd name="T62" fmla="*/ 2147483646 w 2609"/>
              <a:gd name="T63" fmla="*/ 2147483646 h 1361"/>
              <a:gd name="T64" fmla="*/ 2147483646 w 2609"/>
              <a:gd name="T65" fmla="*/ 2147483646 h 1361"/>
              <a:gd name="T66" fmla="*/ 2147483646 w 2609"/>
              <a:gd name="T67" fmla="*/ 2147483646 h 1361"/>
              <a:gd name="T68" fmla="*/ 2147483646 w 2609"/>
              <a:gd name="T69" fmla="*/ 2147483646 h 1361"/>
              <a:gd name="T70" fmla="*/ 2147483646 w 2609"/>
              <a:gd name="T71" fmla="*/ 2147483646 h 1361"/>
              <a:gd name="T72" fmla="*/ 2147483646 w 2609"/>
              <a:gd name="T73" fmla="*/ 2147483646 h 1361"/>
              <a:gd name="T74" fmla="*/ 2147483646 w 2609"/>
              <a:gd name="T75" fmla="*/ 2147483646 h 1361"/>
              <a:gd name="T76" fmla="*/ 2147483646 w 2609"/>
              <a:gd name="T77" fmla="*/ 2147483646 h 1361"/>
              <a:gd name="T78" fmla="*/ 2147483646 w 2609"/>
              <a:gd name="T79" fmla="*/ 2147483646 h 1361"/>
              <a:gd name="T80" fmla="*/ 2147483646 w 2609"/>
              <a:gd name="T81" fmla="*/ 2147483646 h 1361"/>
              <a:gd name="T82" fmla="*/ 2147483646 w 2609"/>
              <a:gd name="T83" fmla="*/ 2147483646 h 1361"/>
              <a:gd name="T84" fmla="*/ 2147483646 w 2609"/>
              <a:gd name="T85" fmla="*/ 2147483646 h 1361"/>
              <a:gd name="T86" fmla="*/ 2147483646 w 2609"/>
              <a:gd name="T87" fmla="*/ 2147483646 h 1361"/>
              <a:gd name="T88" fmla="*/ 2147483646 w 2609"/>
              <a:gd name="T89" fmla="*/ 2147483646 h 1361"/>
              <a:gd name="T90" fmla="*/ 2147483646 w 2609"/>
              <a:gd name="T91" fmla="*/ 2147483646 h 1361"/>
              <a:gd name="T92" fmla="*/ 2147483646 w 2609"/>
              <a:gd name="T93" fmla="*/ 2147483646 h 1361"/>
              <a:gd name="T94" fmla="*/ 2147483646 w 2609"/>
              <a:gd name="T95" fmla="*/ 2147483646 h 1361"/>
              <a:gd name="T96" fmla="*/ 2147483646 w 2609"/>
              <a:gd name="T97" fmla="*/ 2147483646 h 1361"/>
              <a:gd name="T98" fmla="*/ 2147483646 w 2609"/>
              <a:gd name="T99" fmla="*/ 2147483646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3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9" name="Freeform 7"/>
          <p:cNvSpPr/>
          <p:nvPr/>
        </p:nvSpPr>
        <p:spPr bwMode="auto">
          <a:xfrm>
            <a:off x="4743450" y="1905000"/>
            <a:ext cx="2103438" cy="3875088"/>
          </a:xfrm>
          <a:custGeom>
            <a:avLst/>
            <a:gdLst>
              <a:gd name="T0" fmla="*/ 2147483646 w 1325"/>
              <a:gd name="T1" fmla="*/ 0 h 2441"/>
              <a:gd name="T2" fmla="*/ 2147483646 w 1325"/>
              <a:gd name="T3" fmla="*/ 2147483646 h 2441"/>
              <a:gd name="T4" fmla="*/ 2147483646 w 1325"/>
              <a:gd name="T5" fmla="*/ 2147483646 h 2441"/>
              <a:gd name="T6" fmla="*/ 2147483646 w 1325"/>
              <a:gd name="T7" fmla="*/ 2147483646 h 2441"/>
              <a:gd name="T8" fmla="*/ 2147483646 w 1325"/>
              <a:gd name="T9" fmla="*/ 2147483646 h 2441"/>
              <a:gd name="T10" fmla="*/ 2147483646 w 1325"/>
              <a:gd name="T11" fmla="*/ 2147483646 h 2441"/>
              <a:gd name="T12" fmla="*/ 2147483646 w 1325"/>
              <a:gd name="T13" fmla="*/ 2147483646 h 2441"/>
              <a:gd name="T14" fmla="*/ 2147483646 w 1325"/>
              <a:gd name="T15" fmla="*/ 2147483646 h 2441"/>
              <a:gd name="T16" fmla="*/ 2147483646 w 1325"/>
              <a:gd name="T17" fmla="*/ 2147483646 h 2441"/>
              <a:gd name="T18" fmla="*/ 2147483646 w 1325"/>
              <a:gd name="T19" fmla="*/ 2147483646 h 2441"/>
              <a:gd name="T20" fmla="*/ 2147483646 w 1325"/>
              <a:gd name="T21" fmla="*/ 2147483646 h 2441"/>
              <a:gd name="T22" fmla="*/ 2147483646 w 1325"/>
              <a:gd name="T23" fmla="*/ 2147483646 h 2441"/>
              <a:gd name="T24" fmla="*/ 2147483646 w 1325"/>
              <a:gd name="T25" fmla="*/ 2147483646 h 2441"/>
              <a:gd name="T26" fmla="*/ 2147483646 w 1325"/>
              <a:gd name="T27" fmla="*/ 2147483646 h 2441"/>
              <a:gd name="T28" fmla="*/ 2147483646 w 1325"/>
              <a:gd name="T29" fmla="*/ 2147483646 h 2441"/>
              <a:gd name="T30" fmla="*/ 2147483646 w 1325"/>
              <a:gd name="T31" fmla="*/ 2147483646 h 2441"/>
              <a:gd name="T32" fmla="*/ 2147483646 w 1325"/>
              <a:gd name="T33" fmla="*/ 2147483646 h 2441"/>
              <a:gd name="T34" fmla="*/ 2147483646 w 1325"/>
              <a:gd name="T35" fmla="*/ 2147483646 h 2441"/>
              <a:gd name="T36" fmla="*/ 2147483646 w 1325"/>
              <a:gd name="T37" fmla="*/ 2147483646 h 2441"/>
              <a:gd name="T38" fmla="*/ 2147483646 w 1325"/>
              <a:gd name="T39" fmla="*/ 2147483646 h 2441"/>
              <a:gd name="T40" fmla="*/ 2147483646 w 1325"/>
              <a:gd name="T41" fmla="*/ 2147483646 h 2441"/>
              <a:gd name="T42" fmla="*/ 2147483646 w 1325"/>
              <a:gd name="T43" fmla="*/ 2147483646 h 2441"/>
              <a:gd name="T44" fmla="*/ 2147483646 w 1325"/>
              <a:gd name="T45" fmla="*/ 2147483646 h 2441"/>
              <a:gd name="T46" fmla="*/ 2147483646 w 1325"/>
              <a:gd name="T47" fmla="*/ 2147483646 h 2441"/>
              <a:gd name="T48" fmla="*/ 2147483646 w 1325"/>
              <a:gd name="T49" fmla="*/ 2147483646 h 2441"/>
              <a:gd name="T50" fmla="*/ 2147483646 w 1325"/>
              <a:gd name="T51" fmla="*/ 2147483646 h 2441"/>
              <a:gd name="T52" fmla="*/ 2147483646 w 1325"/>
              <a:gd name="T53" fmla="*/ 2147483646 h 2441"/>
              <a:gd name="T54" fmla="*/ 2147483646 w 1325"/>
              <a:gd name="T55" fmla="*/ 2147483646 h 2441"/>
              <a:gd name="T56" fmla="*/ 2147483646 w 1325"/>
              <a:gd name="T57" fmla="*/ 2147483646 h 2441"/>
              <a:gd name="T58" fmla="*/ 2147483646 w 1325"/>
              <a:gd name="T59" fmla="*/ 2147483646 h 2441"/>
              <a:gd name="T60" fmla="*/ 2147483646 w 1325"/>
              <a:gd name="T61" fmla="*/ 2147483646 h 2441"/>
              <a:gd name="T62" fmla="*/ 2147483646 w 1325"/>
              <a:gd name="T63" fmla="*/ 2147483646 h 2441"/>
              <a:gd name="T64" fmla="*/ 2147483646 w 1325"/>
              <a:gd name="T65" fmla="*/ 2147483646 h 2441"/>
              <a:gd name="T66" fmla="*/ 2147483646 w 1325"/>
              <a:gd name="T67" fmla="*/ 2147483646 h 2441"/>
              <a:gd name="T68" fmla="*/ 2147483646 w 1325"/>
              <a:gd name="T69" fmla="*/ 2147483646 h 2441"/>
              <a:gd name="T70" fmla="*/ 2147483646 w 1325"/>
              <a:gd name="T71" fmla="*/ 2147483646 h 2441"/>
              <a:gd name="T72" fmla="*/ 2147483646 w 1325"/>
              <a:gd name="T73" fmla="*/ 2147483646 h 2441"/>
              <a:gd name="T74" fmla="*/ 2147483646 w 1325"/>
              <a:gd name="T75" fmla="*/ 2147483646 h 2441"/>
              <a:gd name="T76" fmla="*/ 2147483646 w 1325"/>
              <a:gd name="T77" fmla="*/ 2147483646 h 2441"/>
              <a:gd name="T78" fmla="*/ 2147483646 w 1325"/>
              <a:gd name="T79" fmla="*/ 2147483646 h 2441"/>
              <a:gd name="T80" fmla="*/ 2147483646 w 1325"/>
              <a:gd name="T81" fmla="*/ 2147483646 h 2441"/>
              <a:gd name="T82" fmla="*/ 2147483646 w 1325"/>
              <a:gd name="T83" fmla="*/ 2147483646 h 2441"/>
              <a:gd name="T84" fmla="*/ 2147483646 w 1325"/>
              <a:gd name="T85" fmla="*/ 2147483646 h 2441"/>
              <a:gd name="T86" fmla="*/ 2147483646 w 1325"/>
              <a:gd name="T87" fmla="*/ 2147483646 h 2441"/>
              <a:gd name="T88" fmla="*/ 2147483646 w 1325"/>
              <a:gd name="T89" fmla="*/ 2147483646 h 2441"/>
              <a:gd name="T90" fmla="*/ 0 w 1325"/>
              <a:gd name="T91" fmla="*/ 2147483646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6D2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10" name="Freeform 8"/>
          <p:cNvSpPr/>
          <p:nvPr/>
        </p:nvSpPr>
        <p:spPr bwMode="auto">
          <a:xfrm>
            <a:off x="2095500" y="1371600"/>
            <a:ext cx="3113088" cy="3513138"/>
          </a:xfrm>
          <a:custGeom>
            <a:avLst/>
            <a:gdLst>
              <a:gd name="T0" fmla="*/ 2147483646 w 1961"/>
              <a:gd name="T1" fmla="*/ 2147483646 h 2213"/>
              <a:gd name="T2" fmla="*/ 2147483646 w 1961"/>
              <a:gd name="T3" fmla="*/ 2147483646 h 2213"/>
              <a:gd name="T4" fmla="*/ 2147483646 w 1961"/>
              <a:gd name="T5" fmla="*/ 2147483646 h 2213"/>
              <a:gd name="T6" fmla="*/ 2147483646 w 1961"/>
              <a:gd name="T7" fmla="*/ 2147483646 h 2213"/>
              <a:gd name="T8" fmla="*/ 2147483646 w 1961"/>
              <a:gd name="T9" fmla="*/ 2147483646 h 2213"/>
              <a:gd name="T10" fmla="*/ 2147483646 w 1961"/>
              <a:gd name="T11" fmla="*/ 2147483646 h 2213"/>
              <a:gd name="T12" fmla="*/ 2147483646 w 1961"/>
              <a:gd name="T13" fmla="*/ 2147483646 h 2213"/>
              <a:gd name="T14" fmla="*/ 2147483646 w 1961"/>
              <a:gd name="T15" fmla="*/ 2147483646 h 2213"/>
              <a:gd name="T16" fmla="*/ 2147483646 w 1961"/>
              <a:gd name="T17" fmla="*/ 2147483646 h 2213"/>
              <a:gd name="T18" fmla="*/ 2147483646 w 1961"/>
              <a:gd name="T19" fmla="*/ 2147483646 h 2213"/>
              <a:gd name="T20" fmla="*/ 2147483646 w 1961"/>
              <a:gd name="T21" fmla="*/ 2147483646 h 2213"/>
              <a:gd name="T22" fmla="*/ 2147483646 w 1961"/>
              <a:gd name="T23" fmla="*/ 2147483646 h 2213"/>
              <a:gd name="T24" fmla="*/ 2147483646 w 1961"/>
              <a:gd name="T25" fmla="*/ 2147483646 h 2213"/>
              <a:gd name="T26" fmla="*/ 2147483646 w 1961"/>
              <a:gd name="T27" fmla="*/ 2147483646 h 2213"/>
              <a:gd name="T28" fmla="*/ 2147483646 w 1961"/>
              <a:gd name="T29" fmla="*/ 2147483646 h 2213"/>
              <a:gd name="T30" fmla="*/ 2147483646 w 1961"/>
              <a:gd name="T31" fmla="*/ 2147483646 h 2213"/>
              <a:gd name="T32" fmla="*/ 2147483646 w 1961"/>
              <a:gd name="T33" fmla="*/ 2147483646 h 2213"/>
              <a:gd name="T34" fmla="*/ 2147483646 w 1961"/>
              <a:gd name="T35" fmla="*/ 2147483646 h 2213"/>
              <a:gd name="T36" fmla="*/ 2147483646 w 1961"/>
              <a:gd name="T37" fmla="*/ 2147483646 h 2213"/>
              <a:gd name="T38" fmla="*/ 2147483646 w 1961"/>
              <a:gd name="T39" fmla="*/ 2147483646 h 2213"/>
              <a:gd name="T40" fmla="*/ 2147483646 w 1961"/>
              <a:gd name="T41" fmla="*/ 2147483646 h 2213"/>
              <a:gd name="T42" fmla="*/ 2147483646 w 1961"/>
              <a:gd name="T43" fmla="*/ 2147483646 h 2213"/>
              <a:gd name="T44" fmla="*/ 2147483646 w 1961"/>
              <a:gd name="T45" fmla="*/ 2147483646 h 2213"/>
              <a:gd name="T46" fmla="*/ 2147483646 w 1961"/>
              <a:gd name="T47" fmla="*/ 2147483646 h 2213"/>
              <a:gd name="T48" fmla="*/ 2147483646 w 1961"/>
              <a:gd name="T49" fmla="*/ 2147483646 h 2213"/>
              <a:gd name="T50" fmla="*/ 2147483646 w 1961"/>
              <a:gd name="T51" fmla="*/ 2147483646 h 2213"/>
              <a:gd name="T52" fmla="*/ 2147483646 w 1961"/>
              <a:gd name="T53" fmla="*/ 2147483646 h 2213"/>
              <a:gd name="T54" fmla="*/ 2147483646 w 1961"/>
              <a:gd name="T55" fmla="*/ 2147483646 h 2213"/>
              <a:gd name="T56" fmla="*/ 2147483646 w 1961"/>
              <a:gd name="T57" fmla="*/ 2147483646 h 2213"/>
              <a:gd name="T58" fmla="*/ 2147483646 w 1961"/>
              <a:gd name="T59" fmla="*/ 2147483646 h 2213"/>
              <a:gd name="T60" fmla="*/ 2147483646 w 1961"/>
              <a:gd name="T61" fmla="*/ 2147483646 h 2213"/>
              <a:gd name="T62" fmla="*/ 2147483646 w 1961"/>
              <a:gd name="T63" fmla="*/ 2147483646 h 2213"/>
              <a:gd name="T64" fmla="*/ 2147483646 w 1961"/>
              <a:gd name="T65" fmla="*/ 2147483646 h 2213"/>
              <a:gd name="T66" fmla="*/ 2147483646 w 1961"/>
              <a:gd name="T67" fmla="*/ 2147483646 h 2213"/>
              <a:gd name="T68" fmla="*/ 2147483646 w 1961"/>
              <a:gd name="T69" fmla="*/ 2147483646 h 2213"/>
              <a:gd name="T70" fmla="*/ 2147483646 w 1961"/>
              <a:gd name="T71" fmla="*/ 2147483646 h 2213"/>
              <a:gd name="T72" fmla="*/ 2147483646 w 1961"/>
              <a:gd name="T73" fmla="*/ 2147483646 h 2213"/>
              <a:gd name="T74" fmla="*/ 2147483646 w 1961"/>
              <a:gd name="T75" fmla="*/ 2147483646 h 2213"/>
              <a:gd name="T76" fmla="*/ 2147483646 w 1961"/>
              <a:gd name="T77" fmla="*/ 2147483646 h 2213"/>
              <a:gd name="T78" fmla="*/ 2147483646 w 1961"/>
              <a:gd name="T79" fmla="*/ 2147483646 h 2213"/>
              <a:gd name="T80" fmla="*/ 2147483646 w 1961"/>
              <a:gd name="T81" fmla="*/ 2147483646 h 2213"/>
              <a:gd name="T82" fmla="*/ 2147483646 w 1961"/>
              <a:gd name="T83" fmla="*/ 2147483646 h 2213"/>
              <a:gd name="T84" fmla="*/ 2147483646 w 1961"/>
              <a:gd name="T85" fmla="*/ 2147483646 h 2213"/>
              <a:gd name="T86" fmla="*/ 2147483646 w 1961"/>
              <a:gd name="T87" fmla="*/ 2147483646 h 2213"/>
              <a:gd name="T88" fmla="*/ 2147483646 w 1961"/>
              <a:gd name="T89" fmla="*/ 0 h 2213"/>
              <a:gd name="T90" fmla="*/ 2147483646 w 1961"/>
              <a:gd name="T91" fmla="*/ 2147483646 h 2213"/>
              <a:gd name="T92" fmla="*/ 2147483646 w 1961"/>
              <a:gd name="T93" fmla="*/ 2147483646 h 2213"/>
              <a:gd name="T94" fmla="*/ 2147483646 w 1961"/>
              <a:gd name="T95" fmla="*/ 2147483646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11" name="Rectangle 9"/>
          <p:cNvSpPr>
            <a:spLocks noChangeArrowheads="1"/>
          </p:cNvSpPr>
          <p:nvPr/>
        </p:nvSpPr>
        <p:spPr bwMode="auto">
          <a:xfrm>
            <a:off x="3143250" y="1928813"/>
            <a:ext cx="2038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针对瓶颈评估</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现有系统！</a:t>
            </a:r>
            <a:endParaRPr kumimoji="1" lang="en-US" altLang="zh-CN" sz="2400" b="1">
              <a:solidFill>
                <a:srgbClr val="000000"/>
              </a:solidFill>
              <a:latin typeface="Comic Sans MS" panose="030F0702030302020204" pitchFamily="66" charset="0"/>
            </a:endParaRPr>
          </a:p>
        </p:txBody>
      </p:sp>
      <p:sp>
        <p:nvSpPr>
          <p:cNvPr id="98312" name="Rectangle 10"/>
          <p:cNvSpPr>
            <a:spLocks noChangeArrowheads="1"/>
          </p:cNvSpPr>
          <p:nvPr/>
        </p:nvSpPr>
        <p:spPr bwMode="auto">
          <a:xfrm>
            <a:off x="3500438" y="3643313"/>
            <a:ext cx="16256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800" b="1">
                <a:solidFill>
                  <a:srgbClr val="000000"/>
                </a:solidFill>
                <a:latin typeface="Comic Sans MS" panose="030F0702030302020204" pitchFamily="66" charset="0"/>
              </a:rPr>
              <a:t>实现技术</a:t>
            </a:r>
            <a:endParaRPr kumimoji="1" lang="en-US" altLang="zh-CN" sz="2800" b="1">
              <a:solidFill>
                <a:srgbClr val="FFFFFF"/>
              </a:solidFill>
              <a:latin typeface="Comic Sans MS" panose="030F0702030302020204" pitchFamily="66" charset="0"/>
            </a:endParaRPr>
          </a:p>
          <a:p>
            <a:pPr>
              <a:spcBef>
                <a:spcPct val="0"/>
              </a:spcBef>
              <a:buClrTx/>
              <a:buSzTx/>
              <a:buFontTx/>
              <a:buNone/>
            </a:pPr>
            <a:r>
              <a:rPr kumimoji="1" lang="zh-CN" altLang="en-US" sz="2800" b="1">
                <a:solidFill>
                  <a:srgbClr val="000000"/>
                </a:solidFill>
                <a:latin typeface="Comic Sans MS" panose="030F0702030302020204" pitchFamily="66" charset="0"/>
              </a:rPr>
              <a:t>的趋势</a:t>
            </a:r>
            <a:endParaRPr kumimoji="1" lang="en-US" altLang="zh-CN" sz="2800" b="1">
              <a:solidFill>
                <a:srgbClr val="000000"/>
              </a:solidFill>
              <a:latin typeface="Comic Sans MS" panose="030F0702030302020204" pitchFamily="66" charset="0"/>
            </a:endParaRPr>
          </a:p>
        </p:txBody>
      </p:sp>
      <p:sp>
        <p:nvSpPr>
          <p:cNvPr id="98313" name="Rectangle 11"/>
          <p:cNvSpPr>
            <a:spLocks noChangeArrowheads="1"/>
          </p:cNvSpPr>
          <p:nvPr/>
        </p:nvSpPr>
        <p:spPr bwMode="auto">
          <a:xfrm>
            <a:off x="6172200" y="2514600"/>
            <a:ext cx="2038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基准测试程序</a:t>
            </a:r>
            <a:endParaRPr kumimoji="1" lang="en-US" altLang="zh-CN" sz="2400" b="1" i="1">
              <a:solidFill>
                <a:srgbClr val="000000"/>
              </a:solidFill>
              <a:latin typeface="Comic Sans MS" panose="030F0702030302020204" pitchFamily="66" charset="0"/>
            </a:endParaRPr>
          </a:p>
        </p:txBody>
      </p:sp>
      <p:sp>
        <p:nvSpPr>
          <p:cNvPr id="98314" name="Text Box 12"/>
          <p:cNvSpPr txBox="1">
            <a:spLocks noChangeArrowheads="1"/>
          </p:cNvSpPr>
          <p:nvPr/>
        </p:nvSpPr>
        <p:spPr bwMode="auto">
          <a:xfrm>
            <a:off x="1371600" y="274320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latin typeface="Comic Sans MS" panose="030F0702030302020204" pitchFamily="66" charset="0"/>
              </a:rPr>
              <a:t>用户需求</a:t>
            </a:r>
            <a:endParaRPr lang="en-US" altLang="zh-CN" sz="2800" b="1">
              <a:solidFill>
                <a:srgbClr val="000000"/>
              </a:solidFill>
              <a:latin typeface="Comic Sans MS" panose="030F0702030302020204" pitchFamily="66" charset="0"/>
            </a:endParaRPr>
          </a:p>
        </p:txBody>
      </p:sp>
      <p:sp>
        <p:nvSpPr>
          <p:cNvPr id="88075" name="Text Box 13"/>
          <p:cNvSpPr txBox="1">
            <a:spLocks noChangeArrowheads="1"/>
          </p:cNvSpPr>
          <p:nvPr/>
        </p:nvSpPr>
        <p:spPr bwMode="auto">
          <a:xfrm>
            <a:off x="6842125" y="3413125"/>
            <a:ext cx="2041525" cy="461963"/>
          </a:xfrm>
          <a:prstGeom prst="rect">
            <a:avLst/>
          </a:prstGeom>
          <a:noFill/>
          <a:ln w="9525">
            <a:noFill/>
            <a:miter lim="800000"/>
          </a:ln>
        </p:spPr>
        <p:txBody>
          <a:bodyPr wrap="none">
            <a:spAutoFit/>
          </a:bodyPr>
          <a:lstStyle/>
          <a:p>
            <a:pPr eaLnBrk="1" hangingPunct="1">
              <a:defRPr/>
            </a:pPr>
            <a:r>
              <a:rPr lang="zh-CN" altLang="en-US" sz="2400" b="1" dirty="0">
                <a:solidFill>
                  <a:srgbClr val="252525"/>
                </a:solidFill>
                <a:latin typeface="Arial" panose="020B0604020202020204" pitchFamily="34" charset="0"/>
              </a:rPr>
              <a:t>量化设计原则</a:t>
            </a:r>
            <a:endParaRPr lang="en-US" altLang="zh-CN" sz="2400" b="1" dirty="0">
              <a:solidFill>
                <a:srgbClr val="252525"/>
              </a:solidFill>
              <a:latin typeface="Arial" panose="020B0604020202020204" pitchFamily="34" charset="0"/>
            </a:endParaRPr>
          </a:p>
        </p:txBody>
      </p:sp>
      <p:sp>
        <p:nvSpPr>
          <p:cNvPr id="98316" name="Rectangle 14"/>
          <p:cNvSpPr>
            <a:spLocks noChangeArrowheads="1"/>
          </p:cNvSpPr>
          <p:nvPr/>
        </p:nvSpPr>
        <p:spPr bwMode="auto">
          <a:xfrm>
            <a:off x="4800600" y="4953000"/>
            <a:ext cx="17303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dirty="0">
                <a:solidFill>
                  <a:srgbClr val="000000"/>
                </a:solidFill>
                <a:latin typeface="Comic Sans MS" panose="030F0702030302020204" pitchFamily="66" charset="0"/>
              </a:rPr>
              <a:t>仿真新的</a:t>
            </a:r>
            <a:endParaRPr kumimoji="1" lang="en-US" altLang="zh-CN" sz="2400" b="1" dirty="0">
              <a:solidFill>
                <a:srgbClr val="FFFFFF"/>
              </a:solidFill>
              <a:latin typeface="Comic Sans MS" panose="030F0702030302020204" pitchFamily="66" charset="0"/>
            </a:endParaRPr>
          </a:p>
          <a:p>
            <a:pPr>
              <a:spcBef>
                <a:spcPct val="0"/>
              </a:spcBef>
              <a:buClrTx/>
              <a:buSzTx/>
              <a:buFontTx/>
              <a:buNone/>
            </a:pPr>
            <a:r>
              <a:rPr kumimoji="1" lang="zh-CN" altLang="en-US" sz="2400" b="1" dirty="0">
                <a:solidFill>
                  <a:srgbClr val="000000"/>
                </a:solidFill>
                <a:latin typeface="Comic Sans MS" panose="030F0702030302020204" pitchFamily="66" charset="0"/>
              </a:rPr>
              <a:t>设计和组成</a:t>
            </a:r>
            <a:endParaRPr kumimoji="1" lang="en-US" altLang="zh-CN" sz="2400" b="1" dirty="0">
              <a:solidFill>
                <a:srgbClr val="000000"/>
              </a:solidFill>
              <a:latin typeface="Comic Sans MS" panose="030F0702030302020204" pitchFamily="66" charset="0"/>
            </a:endParaRPr>
          </a:p>
        </p:txBody>
      </p:sp>
      <p:sp>
        <p:nvSpPr>
          <p:cNvPr id="98317" name="Rectangle 15"/>
          <p:cNvSpPr>
            <a:spLocks noChangeArrowheads="1"/>
          </p:cNvSpPr>
          <p:nvPr/>
        </p:nvSpPr>
        <p:spPr bwMode="auto">
          <a:xfrm>
            <a:off x="1676400" y="5486400"/>
            <a:ext cx="14208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工作负载</a:t>
            </a:r>
            <a:endParaRPr kumimoji="1" lang="en-US" altLang="zh-CN" sz="2400" b="1" i="1">
              <a:solidFill>
                <a:srgbClr val="000000"/>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357188" y="285750"/>
            <a:ext cx="8424862" cy="766763"/>
          </a:xfrm>
        </p:spPr>
        <p:txBody>
          <a:bodyPr/>
          <a:lstStyle/>
          <a:p>
            <a:pPr eaLnBrk="1" hangingPunct="1">
              <a:defRPr/>
            </a:pPr>
            <a:r>
              <a:rPr lang="zh-CN" altLang="en-US" sz="4000" dirty="0" smtClean="0">
                <a:solidFill>
                  <a:srgbClr val="1A1A00"/>
                </a:solidFill>
              </a:rPr>
              <a:t>计算机设计的工程方法</a:t>
            </a:r>
            <a:endParaRPr lang="en-US" altLang="zh-CN" sz="4000" dirty="0" smtClean="0">
              <a:solidFill>
                <a:srgbClr val="1A1A00"/>
              </a:solidFill>
            </a:endParaRPr>
          </a:p>
        </p:txBody>
      </p:sp>
      <p:sp>
        <p:nvSpPr>
          <p:cNvPr id="100355" name="Freeform 4"/>
          <p:cNvSpPr/>
          <p:nvPr/>
        </p:nvSpPr>
        <p:spPr bwMode="auto">
          <a:xfrm>
            <a:off x="2095500" y="1371600"/>
            <a:ext cx="3113088" cy="3913188"/>
          </a:xfrm>
          <a:custGeom>
            <a:avLst/>
            <a:gdLst>
              <a:gd name="T0" fmla="*/ 2147483646 w 1961"/>
              <a:gd name="T1" fmla="*/ 2147483646 h 2465"/>
              <a:gd name="T2" fmla="*/ 2147483646 w 1961"/>
              <a:gd name="T3" fmla="*/ 2147483646 h 2465"/>
              <a:gd name="T4" fmla="*/ 2147483646 w 1961"/>
              <a:gd name="T5" fmla="*/ 2147483646 h 2465"/>
              <a:gd name="T6" fmla="*/ 2147483646 w 1961"/>
              <a:gd name="T7" fmla="*/ 2147483646 h 2465"/>
              <a:gd name="T8" fmla="*/ 2147483646 w 1961"/>
              <a:gd name="T9" fmla="*/ 2147483646 h 2465"/>
              <a:gd name="T10" fmla="*/ 2147483646 w 1961"/>
              <a:gd name="T11" fmla="*/ 2147483646 h 2465"/>
              <a:gd name="T12" fmla="*/ 2147483646 w 1961"/>
              <a:gd name="T13" fmla="*/ 2147483646 h 2465"/>
              <a:gd name="T14" fmla="*/ 2147483646 w 1961"/>
              <a:gd name="T15" fmla="*/ 2147483646 h 2465"/>
              <a:gd name="T16" fmla="*/ 2147483646 w 1961"/>
              <a:gd name="T17" fmla="*/ 2147483646 h 2465"/>
              <a:gd name="T18" fmla="*/ 2147483646 w 1961"/>
              <a:gd name="T19" fmla="*/ 2147483646 h 2465"/>
              <a:gd name="T20" fmla="*/ 2147483646 w 1961"/>
              <a:gd name="T21" fmla="*/ 2147483646 h 2465"/>
              <a:gd name="T22" fmla="*/ 2147483646 w 1961"/>
              <a:gd name="T23" fmla="*/ 2147483646 h 2465"/>
              <a:gd name="T24" fmla="*/ 2147483646 w 1961"/>
              <a:gd name="T25" fmla="*/ 2147483646 h 2465"/>
              <a:gd name="T26" fmla="*/ 2147483646 w 1961"/>
              <a:gd name="T27" fmla="*/ 2147483646 h 2465"/>
              <a:gd name="T28" fmla="*/ 2147483646 w 1961"/>
              <a:gd name="T29" fmla="*/ 2147483646 h 2465"/>
              <a:gd name="T30" fmla="*/ 2147483646 w 1961"/>
              <a:gd name="T31" fmla="*/ 2147483646 h 2465"/>
              <a:gd name="T32" fmla="*/ 2147483646 w 1961"/>
              <a:gd name="T33" fmla="*/ 2147483646 h 2465"/>
              <a:gd name="T34" fmla="*/ 2147483646 w 1961"/>
              <a:gd name="T35" fmla="*/ 2147483646 h 2465"/>
              <a:gd name="T36" fmla="*/ 2147483646 w 1961"/>
              <a:gd name="T37" fmla="*/ 2147483646 h 2465"/>
              <a:gd name="T38" fmla="*/ 2147483646 w 1961"/>
              <a:gd name="T39" fmla="*/ 2147483646 h 2465"/>
              <a:gd name="T40" fmla="*/ 2147483646 w 1961"/>
              <a:gd name="T41" fmla="*/ 2147483646 h 2465"/>
              <a:gd name="T42" fmla="*/ 2147483646 w 1961"/>
              <a:gd name="T43" fmla="*/ 2147483646 h 2465"/>
              <a:gd name="T44" fmla="*/ 2147483646 w 1961"/>
              <a:gd name="T45" fmla="*/ 2147483646 h 2465"/>
              <a:gd name="T46" fmla="*/ 2147483646 w 1961"/>
              <a:gd name="T47" fmla="*/ 2147483646 h 2465"/>
              <a:gd name="T48" fmla="*/ 2147483646 w 1961"/>
              <a:gd name="T49" fmla="*/ 2147483646 h 2465"/>
              <a:gd name="T50" fmla="*/ 2147483646 w 1961"/>
              <a:gd name="T51" fmla="*/ 2147483646 h 2465"/>
              <a:gd name="T52" fmla="*/ 2147483646 w 1961"/>
              <a:gd name="T53" fmla="*/ 2147483646 h 2465"/>
              <a:gd name="T54" fmla="*/ 2147483646 w 1961"/>
              <a:gd name="T55" fmla="*/ 2147483646 h 2465"/>
              <a:gd name="T56" fmla="*/ 2147483646 w 1961"/>
              <a:gd name="T57" fmla="*/ 2147483646 h 2465"/>
              <a:gd name="T58" fmla="*/ 2147483646 w 1961"/>
              <a:gd name="T59" fmla="*/ 2147483646 h 2465"/>
              <a:gd name="T60" fmla="*/ 2147483646 w 1961"/>
              <a:gd name="T61" fmla="*/ 2147483646 h 2465"/>
              <a:gd name="T62" fmla="*/ 2147483646 w 1961"/>
              <a:gd name="T63" fmla="*/ 2147483646 h 2465"/>
              <a:gd name="T64" fmla="*/ 2147483646 w 1961"/>
              <a:gd name="T65" fmla="*/ 2147483646 h 2465"/>
              <a:gd name="T66" fmla="*/ 2147483646 w 1961"/>
              <a:gd name="T67" fmla="*/ 2147483646 h 2465"/>
              <a:gd name="T68" fmla="*/ 2147483646 w 1961"/>
              <a:gd name="T69" fmla="*/ 2147483646 h 2465"/>
              <a:gd name="T70" fmla="*/ 2147483646 w 1961"/>
              <a:gd name="T71" fmla="*/ 2147483646 h 2465"/>
              <a:gd name="T72" fmla="*/ 2147483646 w 1961"/>
              <a:gd name="T73" fmla="*/ 2147483646 h 2465"/>
              <a:gd name="T74" fmla="*/ 2147483646 w 1961"/>
              <a:gd name="T75" fmla="*/ 2147483646 h 2465"/>
              <a:gd name="T76" fmla="*/ 2147483646 w 1961"/>
              <a:gd name="T77" fmla="*/ 2147483646 h 2465"/>
              <a:gd name="T78" fmla="*/ 2147483646 w 1961"/>
              <a:gd name="T79" fmla="*/ 2147483646 h 2465"/>
              <a:gd name="T80" fmla="*/ 2147483646 w 1961"/>
              <a:gd name="T81" fmla="*/ 2147483646 h 2465"/>
              <a:gd name="T82" fmla="*/ 2147483646 w 1961"/>
              <a:gd name="T83" fmla="*/ 2147483646 h 2465"/>
              <a:gd name="T84" fmla="*/ 2147483646 w 1961"/>
              <a:gd name="T85" fmla="*/ 2147483646 h 2465"/>
              <a:gd name="T86" fmla="*/ 2147483646 w 1961"/>
              <a:gd name="T87" fmla="*/ 2147483646 h 2465"/>
              <a:gd name="T88" fmla="*/ 2147483646 w 1961"/>
              <a:gd name="T89" fmla="*/ 2147483646 h 2465"/>
              <a:gd name="T90" fmla="*/ 2147483646 w 1961"/>
              <a:gd name="T91" fmla="*/ 2147483646 h 2465"/>
              <a:gd name="T92" fmla="*/ 2147483646 w 1961"/>
              <a:gd name="T93" fmla="*/ 2147483646 h 2465"/>
              <a:gd name="T94" fmla="*/ 2147483646 w 1961"/>
              <a:gd name="T95" fmla="*/ 2147483646 h 2465"/>
              <a:gd name="T96" fmla="*/ 2147483646 w 1961"/>
              <a:gd name="T97" fmla="*/ 0 h 2465"/>
              <a:gd name="T98" fmla="*/ 2147483646 w 1961"/>
              <a:gd name="T99" fmla="*/ 2147483646 h 2465"/>
              <a:gd name="T100" fmla="*/ 2147483646 w 1961"/>
              <a:gd name="T101" fmla="*/ 2147483646 h 2465"/>
              <a:gd name="T102" fmla="*/ 2147483646 w 1961"/>
              <a:gd name="T103" fmla="*/ 2147483646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Freeform 6"/>
          <p:cNvSpPr/>
          <p:nvPr/>
        </p:nvSpPr>
        <p:spPr bwMode="auto">
          <a:xfrm>
            <a:off x="1981200" y="4267200"/>
            <a:ext cx="4141788" cy="2160588"/>
          </a:xfrm>
          <a:custGeom>
            <a:avLst/>
            <a:gdLst>
              <a:gd name="T0" fmla="*/ 2147483646 w 2609"/>
              <a:gd name="T1" fmla="*/ 2147483646 h 1361"/>
              <a:gd name="T2" fmla="*/ 2147483646 w 2609"/>
              <a:gd name="T3" fmla="*/ 2147483646 h 1361"/>
              <a:gd name="T4" fmla="*/ 2147483646 w 2609"/>
              <a:gd name="T5" fmla="*/ 2147483646 h 1361"/>
              <a:gd name="T6" fmla="*/ 2147483646 w 2609"/>
              <a:gd name="T7" fmla="*/ 2147483646 h 1361"/>
              <a:gd name="T8" fmla="*/ 2147483646 w 2609"/>
              <a:gd name="T9" fmla="*/ 2147483646 h 1361"/>
              <a:gd name="T10" fmla="*/ 2147483646 w 2609"/>
              <a:gd name="T11" fmla="*/ 2147483646 h 1361"/>
              <a:gd name="T12" fmla="*/ 2147483646 w 2609"/>
              <a:gd name="T13" fmla="*/ 2147483646 h 1361"/>
              <a:gd name="T14" fmla="*/ 2147483646 w 2609"/>
              <a:gd name="T15" fmla="*/ 2147483646 h 1361"/>
              <a:gd name="T16" fmla="*/ 2147483646 w 2609"/>
              <a:gd name="T17" fmla="*/ 2147483646 h 1361"/>
              <a:gd name="T18" fmla="*/ 2147483646 w 2609"/>
              <a:gd name="T19" fmla="*/ 2147483646 h 1361"/>
              <a:gd name="T20" fmla="*/ 2147483646 w 2609"/>
              <a:gd name="T21" fmla="*/ 2147483646 h 1361"/>
              <a:gd name="T22" fmla="*/ 2147483646 w 2609"/>
              <a:gd name="T23" fmla="*/ 2147483646 h 1361"/>
              <a:gd name="T24" fmla="*/ 2147483646 w 2609"/>
              <a:gd name="T25" fmla="*/ 2147483646 h 1361"/>
              <a:gd name="T26" fmla="*/ 2147483646 w 2609"/>
              <a:gd name="T27" fmla="*/ 2147483646 h 1361"/>
              <a:gd name="T28" fmla="*/ 2147483646 w 2609"/>
              <a:gd name="T29" fmla="*/ 2147483646 h 1361"/>
              <a:gd name="T30" fmla="*/ 2147483646 w 2609"/>
              <a:gd name="T31" fmla="*/ 2147483646 h 1361"/>
              <a:gd name="T32" fmla="*/ 2147483646 w 2609"/>
              <a:gd name="T33" fmla="*/ 2147483646 h 1361"/>
              <a:gd name="T34" fmla="*/ 2147483646 w 2609"/>
              <a:gd name="T35" fmla="*/ 0 h 1361"/>
              <a:gd name="T36" fmla="*/ 2147483646 w 2609"/>
              <a:gd name="T37" fmla="*/ 2147483646 h 1361"/>
              <a:gd name="T38" fmla="*/ 2147483646 w 2609"/>
              <a:gd name="T39" fmla="*/ 2147483646 h 1361"/>
              <a:gd name="T40" fmla="*/ 2147483646 w 2609"/>
              <a:gd name="T41" fmla="*/ 2147483646 h 1361"/>
              <a:gd name="T42" fmla="*/ 2147483646 w 2609"/>
              <a:gd name="T43" fmla="*/ 2147483646 h 1361"/>
              <a:gd name="T44" fmla="*/ 2147483646 w 2609"/>
              <a:gd name="T45" fmla="*/ 2147483646 h 1361"/>
              <a:gd name="T46" fmla="*/ 2147483646 w 2609"/>
              <a:gd name="T47" fmla="*/ 2147483646 h 1361"/>
              <a:gd name="T48" fmla="*/ 2147483646 w 2609"/>
              <a:gd name="T49" fmla="*/ 2147483646 h 1361"/>
              <a:gd name="T50" fmla="*/ 2147483646 w 2609"/>
              <a:gd name="T51" fmla="*/ 2147483646 h 1361"/>
              <a:gd name="T52" fmla="*/ 2147483646 w 2609"/>
              <a:gd name="T53" fmla="*/ 2147483646 h 1361"/>
              <a:gd name="T54" fmla="*/ 2147483646 w 2609"/>
              <a:gd name="T55" fmla="*/ 2147483646 h 1361"/>
              <a:gd name="T56" fmla="*/ 2147483646 w 2609"/>
              <a:gd name="T57" fmla="*/ 2147483646 h 1361"/>
              <a:gd name="T58" fmla="*/ 2147483646 w 2609"/>
              <a:gd name="T59" fmla="*/ 2147483646 h 1361"/>
              <a:gd name="T60" fmla="*/ 2147483646 w 2609"/>
              <a:gd name="T61" fmla="*/ 2147483646 h 1361"/>
              <a:gd name="T62" fmla="*/ 2147483646 w 2609"/>
              <a:gd name="T63" fmla="*/ 2147483646 h 1361"/>
              <a:gd name="T64" fmla="*/ 2147483646 w 2609"/>
              <a:gd name="T65" fmla="*/ 2147483646 h 1361"/>
              <a:gd name="T66" fmla="*/ 2147483646 w 2609"/>
              <a:gd name="T67" fmla="*/ 2147483646 h 1361"/>
              <a:gd name="T68" fmla="*/ 2147483646 w 2609"/>
              <a:gd name="T69" fmla="*/ 2147483646 h 1361"/>
              <a:gd name="T70" fmla="*/ 2147483646 w 2609"/>
              <a:gd name="T71" fmla="*/ 2147483646 h 1361"/>
              <a:gd name="T72" fmla="*/ 2147483646 w 2609"/>
              <a:gd name="T73" fmla="*/ 2147483646 h 1361"/>
              <a:gd name="T74" fmla="*/ 2147483646 w 2609"/>
              <a:gd name="T75" fmla="*/ 2147483646 h 1361"/>
              <a:gd name="T76" fmla="*/ 2147483646 w 2609"/>
              <a:gd name="T77" fmla="*/ 2147483646 h 1361"/>
              <a:gd name="T78" fmla="*/ 2147483646 w 2609"/>
              <a:gd name="T79" fmla="*/ 2147483646 h 1361"/>
              <a:gd name="T80" fmla="*/ 2147483646 w 2609"/>
              <a:gd name="T81" fmla="*/ 2147483646 h 1361"/>
              <a:gd name="T82" fmla="*/ 2147483646 w 2609"/>
              <a:gd name="T83" fmla="*/ 2147483646 h 1361"/>
              <a:gd name="T84" fmla="*/ 2147483646 w 2609"/>
              <a:gd name="T85" fmla="*/ 2147483646 h 1361"/>
              <a:gd name="T86" fmla="*/ 2147483646 w 2609"/>
              <a:gd name="T87" fmla="*/ 2147483646 h 1361"/>
              <a:gd name="T88" fmla="*/ 2147483646 w 2609"/>
              <a:gd name="T89" fmla="*/ 2147483646 h 1361"/>
              <a:gd name="T90" fmla="*/ 2147483646 w 2609"/>
              <a:gd name="T91" fmla="*/ 2147483646 h 1361"/>
              <a:gd name="T92" fmla="*/ 2147483646 w 2609"/>
              <a:gd name="T93" fmla="*/ 2147483646 h 1361"/>
              <a:gd name="T94" fmla="*/ 2147483646 w 2609"/>
              <a:gd name="T95" fmla="*/ 2147483646 h 1361"/>
              <a:gd name="T96" fmla="*/ 2147483646 w 2609"/>
              <a:gd name="T97" fmla="*/ 2147483646 h 1361"/>
              <a:gd name="T98" fmla="*/ 2147483646 w 2609"/>
              <a:gd name="T99" fmla="*/ 2147483646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7" name="Freeform 7"/>
          <p:cNvSpPr/>
          <p:nvPr/>
        </p:nvSpPr>
        <p:spPr bwMode="auto">
          <a:xfrm>
            <a:off x="4743450" y="1905000"/>
            <a:ext cx="2103438" cy="3875088"/>
          </a:xfrm>
          <a:custGeom>
            <a:avLst/>
            <a:gdLst>
              <a:gd name="T0" fmla="*/ 2147483646 w 1325"/>
              <a:gd name="T1" fmla="*/ 0 h 2441"/>
              <a:gd name="T2" fmla="*/ 2147483646 w 1325"/>
              <a:gd name="T3" fmla="*/ 2147483646 h 2441"/>
              <a:gd name="T4" fmla="*/ 2147483646 w 1325"/>
              <a:gd name="T5" fmla="*/ 2147483646 h 2441"/>
              <a:gd name="T6" fmla="*/ 2147483646 w 1325"/>
              <a:gd name="T7" fmla="*/ 2147483646 h 2441"/>
              <a:gd name="T8" fmla="*/ 2147483646 w 1325"/>
              <a:gd name="T9" fmla="*/ 2147483646 h 2441"/>
              <a:gd name="T10" fmla="*/ 2147483646 w 1325"/>
              <a:gd name="T11" fmla="*/ 2147483646 h 2441"/>
              <a:gd name="T12" fmla="*/ 2147483646 w 1325"/>
              <a:gd name="T13" fmla="*/ 2147483646 h 2441"/>
              <a:gd name="T14" fmla="*/ 2147483646 w 1325"/>
              <a:gd name="T15" fmla="*/ 2147483646 h 2441"/>
              <a:gd name="T16" fmla="*/ 2147483646 w 1325"/>
              <a:gd name="T17" fmla="*/ 2147483646 h 2441"/>
              <a:gd name="T18" fmla="*/ 2147483646 w 1325"/>
              <a:gd name="T19" fmla="*/ 2147483646 h 2441"/>
              <a:gd name="T20" fmla="*/ 2147483646 w 1325"/>
              <a:gd name="T21" fmla="*/ 2147483646 h 2441"/>
              <a:gd name="T22" fmla="*/ 2147483646 w 1325"/>
              <a:gd name="T23" fmla="*/ 2147483646 h 2441"/>
              <a:gd name="T24" fmla="*/ 2147483646 w 1325"/>
              <a:gd name="T25" fmla="*/ 2147483646 h 2441"/>
              <a:gd name="T26" fmla="*/ 2147483646 w 1325"/>
              <a:gd name="T27" fmla="*/ 2147483646 h 2441"/>
              <a:gd name="T28" fmla="*/ 2147483646 w 1325"/>
              <a:gd name="T29" fmla="*/ 2147483646 h 2441"/>
              <a:gd name="T30" fmla="*/ 2147483646 w 1325"/>
              <a:gd name="T31" fmla="*/ 2147483646 h 2441"/>
              <a:gd name="T32" fmla="*/ 2147483646 w 1325"/>
              <a:gd name="T33" fmla="*/ 2147483646 h 2441"/>
              <a:gd name="T34" fmla="*/ 2147483646 w 1325"/>
              <a:gd name="T35" fmla="*/ 2147483646 h 2441"/>
              <a:gd name="T36" fmla="*/ 2147483646 w 1325"/>
              <a:gd name="T37" fmla="*/ 2147483646 h 2441"/>
              <a:gd name="T38" fmla="*/ 2147483646 w 1325"/>
              <a:gd name="T39" fmla="*/ 2147483646 h 2441"/>
              <a:gd name="T40" fmla="*/ 2147483646 w 1325"/>
              <a:gd name="T41" fmla="*/ 2147483646 h 2441"/>
              <a:gd name="T42" fmla="*/ 2147483646 w 1325"/>
              <a:gd name="T43" fmla="*/ 2147483646 h 2441"/>
              <a:gd name="T44" fmla="*/ 2147483646 w 1325"/>
              <a:gd name="T45" fmla="*/ 2147483646 h 2441"/>
              <a:gd name="T46" fmla="*/ 2147483646 w 1325"/>
              <a:gd name="T47" fmla="*/ 2147483646 h 2441"/>
              <a:gd name="T48" fmla="*/ 2147483646 w 1325"/>
              <a:gd name="T49" fmla="*/ 2147483646 h 2441"/>
              <a:gd name="T50" fmla="*/ 2147483646 w 1325"/>
              <a:gd name="T51" fmla="*/ 2147483646 h 2441"/>
              <a:gd name="T52" fmla="*/ 2147483646 w 1325"/>
              <a:gd name="T53" fmla="*/ 2147483646 h 2441"/>
              <a:gd name="T54" fmla="*/ 2147483646 w 1325"/>
              <a:gd name="T55" fmla="*/ 2147483646 h 2441"/>
              <a:gd name="T56" fmla="*/ 2147483646 w 1325"/>
              <a:gd name="T57" fmla="*/ 2147483646 h 2441"/>
              <a:gd name="T58" fmla="*/ 2147483646 w 1325"/>
              <a:gd name="T59" fmla="*/ 2147483646 h 2441"/>
              <a:gd name="T60" fmla="*/ 2147483646 w 1325"/>
              <a:gd name="T61" fmla="*/ 2147483646 h 2441"/>
              <a:gd name="T62" fmla="*/ 2147483646 w 1325"/>
              <a:gd name="T63" fmla="*/ 2147483646 h 2441"/>
              <a:gd name="T64" fmla="*/ 2147483646 w 1325"/>
              <a:gd name="T65" fmla="*/ 2147483646 h 2441"/>
              <a:gd name="T66" fmla="*/ 2147483646 w 1325"/>
              <a:gd name="T67" fmla="*/ 2147483646 h 2441"/>
              <a:gd name="T68" fmla="*/ 2147483646 w 1325"/>
              <a:gd name="T69" fmla="*/ 2147483646 h 2441"/>
              <a:gd name="T70" fmla="*/ 2147483646 w 1325"/>
              <a:gd name="T71" fmla="*/ 2147483646 h 2441"/>
              <a:gd name="T72" fmla="*/ 2147483646 w 1325"/>
              <a:gd name="T73" fmla="*/ 2147483646 h 2441"/>
              <a:gd name="T74" fmla="*/ 2147483646 w 1325"/>
              <a:gd name="T75" fmla="*/ 2147483646 h 2441"/>
              <a:gd name="T76" fmla="*/ 2147483646 w 1325"/>
              <a:gd name="T77" fmla="*/ 2147483646 h 2441"/>
              <a:gd name="T78" fmla="*/ 2147483646 w 1325"/>
              <a:gd name="T79" fmla="*/ 2147483646 h 2441"/>
              <a:gd name="T80" fmla="*/ 2147483646 w 1325"/>
              <a:gd name="T81" fmla="*/ 2147483646 h 2441"/>
              <a:gd name="T82" fmla="*/ 2147483646 w 1325"/>
              <a:gd name="T83" fmla="*/ 2147483646 h 2441"/>
              <a:gd name="T84" fmla="*/ 2147483646 w 1325"/>
              <a:gd name="T85" fmla="*/ 2147483646 h 2441"/>
              <a:gd name="T86" fmla="*/ 2147483646 w 1325"/>
              <a:gd name="T87" fmla="*/ 2147483646 h 2441"/>
              <a:gd name="T88" fmla="*/ 2147483646 w 1325"/>
              <a:gd name="T89" fmla="*/ 2147483646 h 2441"/>
              <a:gd name="T90" fmla="*/ 0 w 1325"/>
              <a:gd name="T91" fmla="*/ 2147483646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6D2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8" name="Freeform 8"/>
          <p:cNvSpPr/>
          <p:nvPr/>
        </p:nvSpPr>
        <p:spPr bwMode="auto">
          <a:xfrm>
            <a:off x="2095500" y="1371600"/>
            <a:ext cx="3113088" cy="3513138"/>
          </a:xfrm>
          <a:custGeom>
            <a:avLst/>
            <a:gdLst>
              <a:gd name="T0" fmla="*/ 2147483646 w 1961"/>
              <a:gd name="T1" fmla="*/ 2147483646 h 2213"/>
              <a:gd name="T2" fmla="*/ 2147483646 w 1961"/>
              <a:gd name="T3" fmla="*/ 2147483646 h 2213"/>
              <a:gd name="T4" fmla="*/ 2147483646 w 1961"/>
              <a:gd name="T5" fmla="*/ 2147483646 h 2213"/>
              <a:gd name="T6" fmla="*/ 2147483646 w 1961"/>
              <a:gd name="T7" fmla="*/ 2147483646 h 2213"/>
              <a:gd name="T8" fmla="*/ 2147483646 w 1961"/>
              <a:gd name="T9" fmla="*/ 2147483646 h 2213"/>
              <a:gd name="T10" fmla="*/ 2147483646 w 1961"/>
              <a:gd name="T11" fmla="*/ 2147483646 h 2213"/>
              <a:gd name="T12" fmla="*/ 2147483646 w 1961"/>
              <a:gd name="T13" fmla="*/ 2147483646 h 2213"/>
              <a:gd name="T14" fmla="*/ 2147483646 w 1961"/>
              <a:gd name="T15" fmla="*/ 2147483646 h 2213"/>
              <a:gd name="T16" fmla="*/ 2147483646 w 1961"/>
              <a:gd name="T17" fmla="*/ 2147483646 h 2213"/>
              <a:gd name="T18" fmla="*/ 2147483646 w 1961"/>
              <a:gd name="T19" fmla="*/ 2147483646 h 2213"/>
              <a:gd name="T20" fmla="*/ 2147483646 w 1961"/>
              <a:gd name="T21" fmla="*/ 2147483646 h 2213"/>
              <a:gd name="T22" fmla="*/ 2147483646 w 1961"/>
              <a:gd name="T23" fmla="*/ 2147483646 h 2213"/>
              <a:gd name="T24" fmla="*/ 2147483646 w 1961"/>
              <a:gd name="T25" fmla="*/ 2147483646 h 2213"/>
              <a:gd name="T26" fmla="*/ 2147483646 w 1961"/>
              <a:gd name="T27" fmla="*/ 2147483646 h 2213"/>
              <a:gd name="T28" fmla="*/ 2147483646 w 1961"/>
              <a:gd name="T29" fmla="*/ 2147483646 h 2213"/>
              <a:gd name="T30" fmla="*/ 2147483646 w 1961"/>
              <a:gd name="T31" fmla="*/ 2147483646 h 2213"/>
              <a:gd name="T32" fmla="*/ 2147483646 w 1961"/>
              <a:gd name="T33" fmla="*/ 2147483646 h 2213"/>
              <a:gd name="T34" fmla="*/ 2147483646 w 1961"/>
              <a:gd name="T35" fmla="*/ 2147483646 h 2213"/>
              <a:gd name="T36" fmla="*/ 2147483646 w 1961"/>
              <a:gd name="T37" fmla="*/ 2147483646 h 2213"/>
              <a:gd name="T38" fmla="*/ 2147483646 w 1961"/>
              <a:gd name="T39" fmla="*/ 2147483646 h 2213"/>
              <a:gd name="T40" fmla="*/ 2147483646 w 1961"/>
              <a:gd name="T41" fmla="*/ 2147483646 h 2213"/>
              <a:gd name="T42" fmla="*/ 2147483646 w 1961"/>
              <a:gd name="T43" fmla="*/ 2147483646 h 2213"/>
              <a:gd name="T44" fmla="*/ 2147483646 w 1961"/>
              <a:gd name="T45" fmla="*/ 2147483646 h 2213"/>
              <a:gd name="T46" fmla="*/ 2147483646 w 1961"/>
              <a:gd name="T47" fmla="*/ 2147483646 h 2213"/>
              <a:gd name="T48" fmla="*/ 2147483646 w 1961"/>
              <a:gd name="T49" fmla="*/ 2147483646 h 2213"/>
              <a:gd name="T50" fmla="*/ 2147483646 w 1961"/>
              <a:gd name="T51" fmla="*/ 2147483646 h 2213"/>
              <a:gd name="T52" fmla="*/ 2147483646 w 1961"/>
              <a:gd name="T53" fmla="*/ 2147483646 h 2213"/>
              <a:gd name="T54" fmla="*/ 2147483646 w 1961"/>
              <a:gd name="T55" fmla="*/ 2147483646 h 2213"/>
              <a:gd name="T56" fmla="*/ 2147483646 w 1961"/>
              <a:gd name="T57" fmla="*/ 2147483646 h 2213"/>
              <a:gd name="T58" fmla="*/ 2147483646 w 1961"/>
              <a:gd name="T59" fmla="*/ 2147483646 h 2213"/>
              <a:gd name="T60" fmla="*/ 2147483646 w 1961"/>
              <a:gd name="T61" fmla="*/ 2147483646 h 2213"/>
              <a:gd name="T62" fmla="*/ 2147483646 w 1961"/>
              <a:gd name="T63" fmla="*/ 2147483646 h 2213"/>
              <a:gd name="T64" fmla="*/ 2147483646 w 1961"/>
              <a:gd name="T65" fmla="*/ 2147483646 h 2213"/>
              <a:gd name="T66" fmla="*/ 2147483646 w 1961"/>
              <a:gd name="T67" fmla="*/ 2147483646 h 2213"/>
              <a:gd name="T68" fmla="*/ 2147483646 w 1961"/>
              <a:gd name="T69" fmla="*/ 2147483646 h 2213"/>
              <a:gd name="T70" fmla="*/ 2147483646 w 1961"/>
              <a:gd name="T71" fmla="*/ 2147483646 h 2213"/>
              <a:gd name="T72" fmla="*/ 2147483646 w 1961"/>
              <a:gd name="T73" fmla="*/ 2147483646 h 2213"/>
              <a:gd name="T74" fmla="*/ 2147483646 w 1961"/>
              <a:gd name="T75" fmla="*/ 2147483646 h 2213"/>
              <a:gd name="T76" fmla="*/ 2147483646 w 1961"/>
              <a:gd name="T77" fmla="*/ 2147483646 h 2213"/>
              <a:gd name="T78" fmla="*/ 2147483646 w 1961"/>
              <a:gd name="T79" fmla="*/ 2147483646 h 2213"/>
              <a:gd name="T80" fmla="*/ 2147483646 w 1961"/>
              <a:gd name="T81" fmla="*/ 2147483646 h 2213"/>
              <a:gd name="T82" fmla="*/ 2147483646 w 1961"/>
              <a:gd name="T83" fmla="*/ 2147483646 h 2213"/>
              <a:gd name="T84" fmla="*/ 2147483646 w 1961"/>
              <a:gd name="T85" fmla="*/ 2147483646 h 2213"/>
              <a:gd name="T86" fmla="*/ 2147483646 w 1961"/>
              <a:gd name="T87" fmla="*/ 2147483646 h 2213"/>
              <a:gd name="T88" fmla="*/ 2147483646 w 1961"/>
              <a:gd name="T89" fmla="*/ 0 h 2213"/>
              <a:gd name="T90" fmla="*/ 2147483646 w 1961"/>
              <a:gd name="T91" fmla="*/ 2147483646 h 2213"/>
              <a:gd name="T92" fmla="*/ 2147483646 w 1961"/>
              <a:gd name="T93" fmla="*/ 2147483646 h 2213"/>
              <a:gd name="T94" fmla="*/ 2147483646 w 1961"/>
              <a:gd name="T95" fmla="*/ 2147483646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9" name="Rectangle 9"/>
          <p:cNvSpPr>
            <a:spLocks noChangeArrowheads="1"/>
          </p:cNvSpPr>
          <p:nvPr/>
        </p:nvSpPr>
        <p:spPr bwMode="auto">
          <a:xfrm>
            <a:off x="3143250" y="1928813"/>
            <a:ext cx="2038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针对瓶颈评估</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现有系统！</a:t>
            </a:r>
            <a:endParaRPr kumimoji="1" lang="en-US" altLang="zh-CN" sz="2400" b="1">
              <a:solidFill>
                <a:srgbClr val="000000"/>
              </a:solidFill>
              <a:latin typeface="Comic Sans MS" panose="030F0702030302020204" pitchFamily="66" charset="0"/>
            </a:endParaRPr>
          </a:p>
        </p:txBody>
      </p:sp>
      <p:sp>
        <p:nvSpPr>
          <p:cNvPr id="100360" name="Rectangle 10"/>
          <p:cNvSpPr>
            <a:spLocks noChangeArrowheads="1"/>
          </p:cNvSpPr>
          <p:nvPr/>
        </p:nvSpPr>
        <p:spPr bwMode="auto">
          <a:xfrm>
            <a:off x="3500438" y="3643313"/>
            <a:ext cx="16256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800" b="1">
                <a:solidFill>
                  <a:srgbClr val="000000"/>
                </a:solidFill>
                <a:latin typeface="Comic Sans MS" panose="030F0702030302020204" pitchFamily="66" charset="0"/>
              </a:rPr>
              <a:t>实现技术</a:t>
            </a:r>
            <a:endParaRPr kumimoji="1" lang="en-US" altLang="zh-CN" sz="2800" b="1">
              <a:solidFill>
                <a:srgbClr val="FFFFFF"/>
              </a:solidFill>
              <a:latin typeface="Comic Sans MS" panose="030F0702030302020204" pitchFamily="66" charset="0"/>
            </a:endParaRPr>
          </a:p>
          <a:p>
            <a:pPr>
              <a:spcBef>
                <a:spcPct val="0"/>
              </a:spcBef>
              <a:buClrTx/>
              <a:buSzTx/>
              <a:buFontTx/>
              <a:buNone/>
            </a:pPr>
            <a:r>
              <a:rPr kumimoji="1" lang="zh-CN" altLang="en-US" sz="2800" b="1">
                <a:solidFill>
                  <a:srgbClr val="000000"/>
                </a:solidFill>
                <a:latin typeface="Comic Sans MS" panose="030F0702030302020204" pitchFamily="66" charset="0"/>
              </a:rPr>
              <a:t>的趋势</a:t>
            </a:r>
            <a:endParaRPr kumimoji="1" lang="en-US" altLang="zh-CN" sz="2800" b="1">
              <a:solidFill>
                <a:srgbClr val="000000"/>
              </a:solidFill>
              <a:latin typeface="Comic Sans MS" panose="030F0702030302020204" pitchFamily="66" charset="0"/>
            </a:endParaRPr>
          </a:p>
        </p:txBody>
      </p:sp>
      <p:sp>
        <p:nvSpPr>
          <p:cNvPr id="100361" name="Rectangle 11"/>
          <p:cNvSpPr>
            <a:spLocks noChangeArrowheads="1"/>
          </p:cNvSpPr>
          <p:nvPr/>
        </p:nvSpPr>
        <p:spPr bwMode="auto">
          <a:xfrm>
            <a:off x="6172200" y="2514600"/>
            <a:ext cx="2038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基准测试程序</a:t>
            </a:r>
            <a:endParaRPr kumimoji="1" lang="en-US" altLang="zh-CN" sz="2400" b="1" i="1">
              <a:solidFill>
                <a:srgbClr val="000000"/>
              </a:solidFill>
              <a:latin typeface="Comic Sans MS" panose="030F0702030302020204" pitchFamily="66" charset="0"/>
            </a:endParaRPr>
          </a:p>
        </p:txBody>
      </p:sp>
      <p:sp>
        <p:nvSpPr>
          <p:cNvPr id="100362" name="Text Box 12"/>
          <p:cNvSpPr txBox="1">
            <a:spLocks noChangeArrowheads="1"/>
          </p:cNvSpPr>
          <p:nvPr/>
        </p:nvSpPr>
        <p:spPr bwMode="auto">
          <a:xfrm>
            <a:off x="1371600" y="274320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latin typeface="Comic Sans MS" panose="030F0702030302020204" pitchFamily="66" charset="0"/>
              </a:rPr>
              <a:t>用户需求</a:t>
            </a:r>
            <a:endParaRPr lang="en-US" altLang="zh-CN" sz="2800" b="1">
              <a:solidFill>
                <a:srgbClr val="000000"/>
              </a:solidFill>
              <a:latin typeface="Comic Sans MS" panose="030F0702030302020204" pitchFamily="66" charset="0"/>
            </a:endParaRPr>
          </a:p>
        </p:txBody>
      </p:sp>
      <p:sp>
        <p:nvSpPr>
          <p:cNvPr id="88075" name="Text Box 13"/>
          <p:cNvSpPr txBox="1">
            <a:spLocks noChangeArrowheads="1"/>
          </p:cNvSpPr>
          <p:nvPr/>
        </p:nvSpPr>
        <p:spPr bwMode="auto">
          <a:xfrm>
            <a:off x="6840538" y="3495675"/>
            <a:ext cx="2041525" cy="461963"/>
          </a:xfrm>
          <a:prstGeom prst="rect">
            <a:avLst/>
          </a:prstGeom>
          <a:noFill/>
          <a:ln w="9525">
            <a:noFill/>
            <a:miter lim="800000"/>
          </a:ln>
        </p:spPr>
        <p:txBody>
          <a:bodyPr wrap="none">
            <a:spAutoFit/>
          </a:bodyPr>
          <a:lstStyle/>
          <a:p>
            <a:pPr eaLnBrk="1" hangingPunct="1">
              <a:defRPr/>
            </a:pPr>
            <a:r>
              <a:rPr lang="zh-CN" altLang="en-US" sz="2400" b="1" dirty="0">
                <a:solidFill>
                  <a:srgbClr val="252525"/>
                </a:solidFill>
                <a:latin typeface="Arial" panose="020B0604020202020204" pitchFamily="34" charset="0"/>
              </a:rPr>
              <a:t>量化设计原则</a:t>
            </a:r>
            <a:endParaRPr lang="en-US" altLang="zh-CN" sz="2400" b="1" dirty="0">
              <a:solidFill>
                <a:srgbClr val="252525"/>
              </a:solidFill>
              <a:latin typeface="Arial" panose="020B0604020202020204" pitchFamily="34" charset="0"/>
            </a:endParaRPr>
          </a:p>
        </p:txBody>
      </p:sp>
      <p:sp>
        <p:nvSpPr>
          <p:cNvPr id="100364" name="Rectangle 14"/>
          <p:cNvSpPr>
            <a:spLocks noChangeArrowheads="1"/>
          </p:cNvSpPr>
          <p:nvPr/>
        </p:nvSpPr>
        <p:spPr bwMode="auto">
          <a:xfrm>
            <a:off x="4800600" y="4953000"/>
            <a:ext cx="17303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仿真新的</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设计和组成</a:t>
            </a:r>
            <a:endParaRPr kumimoji="1" lang="en-US" altLang="zh-CN" sz="2400" b="1">
              <a:solidFill>
                <a:srgbClr val="000000"/>
              </a:solidFill>
              <a:latin typeface="Comic Sans MS" panose="030F0702030302020204" pitchFamily="66" charset="0"/>
            </a:endParaRPr>
          </a:p>
        </p:txBody>
      </p:sp>
      <p:sp>
        <p:nvSpPr>
          <p:cNvPr id="100365" name="Rectangle 15"/>
          <p:cNvSpPr>
            <a:spLocks noChangeArrowheads="1"/>
          </p:cNvSpPr>
          <p:nvPr/>
        </p:nvSpPr>
        <p:spPr bwMode="auto">
          <a:xfrm>
            <a:off x="1676400" y="5486400"/>
            <a:ext cx="14208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工作负载</a:t>
            </a:r>
            <a:endParaRPr kumimoji="1" lang="en-US" altLang="zh-CN" sz="2400" b="1" i="1">
              <a:solidFill>
                <a:srgbClr val="000000"/>
              </a:solidFill>
              <a:latin typeface="Comic Sans MS" panose="030F0702030302020204" pitchFamily="66" charset="0"/>
            </a:endParaRPr>
          </a:p>
        </p:txBody>
      </p:sp>
      <p:sp>
        <p:nvSpPr>
          <p:cNvPr id="14" name="Rectangle 17"/>
          <p:cNvSpPr>
            <a:spLocks noChangeArrowheads="1"/>
          </p:cNvSpPr>
          <p:nvPr/>
        </p:nvSpPr>
        <p:spPr bwMode="auto">
          <a:xfrm>
            <a:off x="1357313" y="4429125"/>
            <a:ext cx="2347912" cy="458788"/>
          </a:xfrm>
          <a:prstGeom prst="rect">
            <a:avLst/>
          </a:prstGeom>
          <a:noFill/>
          <a:ln>
            <a:noFill/>
          </a:ln>
          <a:effectLst/>
        </p:spPr>
        <p:txBody>
          <a:bodyPr wrap="none" lIns="90488" tIns="44450" rIns="90488" bIns="44450">
            <a:spAutoFit/>
          </a:bodyPr>
          <a:lstStyle/>
          <a:p>
            <a:pPr>
              <a:defRPr/>
            </a:pPr>
            <a:r>
              <a:rPr kumimoji="1" lang="zh-CN" altLang="en-US" sz="2400" b="1" dirty="0">
                <a:solidFill>
                  <a:srgbClr val="000000"/>
                </a:solidFill>
                <a:effectLst>
                  <a:outerShdw blurRad="38100" dist="38100" dir="2700000" algn="tl">
                    <a:srgbClr val="C0C0C0"/>
                  </a:outerShdw>
                </a:effectLst>
                <a:latin typeface="Comic Sans MS" panose="030F0702030302020204" pitchFamily="66" charset="0"/>
              </a:rPr>
              <a:t>实现下一代系统</a:t>
            </a:r>
            <a:endParaRPr kumimoji="1" lang="en-US" altLang="zh-CN" sz="2400" b="1" dirty="0">
              <a:solidFill>
                <a:srgbClr val="000000"/>
              </a:solidFill>
              <a:effectLst>
                <a:outerShdw blurRad="38100" dist="38100" dir="2700000" algn="tl">
                  <a:srgbClr val="C0C0C0"/>
                </a:outerShdw>
              </a:effectLst>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357188" y="285750"/>
            <a:ext cx="8424862" cy="766763"/>
          </a:xfrm>
        </p:spPr>
        <p:txBody>
          <a:bodyPr/>
          <a:lstStyle/>
          <a:p>
            <a:pPr eaLnBrk="1" hangingPunct="1">
              <a:defRPr/>
            </a:pPr>
            <a:r>
              <a:rPr lang="zh-CN" altLang="en-US" sz="4000" dirty="0" smtClean="0">
                <a:solidFill>
                  <a:srgbClr val="1A1A00"/>
                </a:solidFill>
              </a:rPr>
              <a:t>计算机设计的工程方法</a:t>
            </a:r>
            <a:endParaRPr lang="en-US" altLang="zh-CN" sz="4000" dirty="0" smtClean="0">
              <a:solidFill>
                <a:srgbClr val="1A1A00"/>
              </a:solidFill>
            </a:endParaRPr>
          </a:p>
        </p:txBody>
      </p:sp>
      <p:sp>
        <p:nvSpPr>
          <p:cNvPr id="102403" name="Freeform 4"/>
          <p:cNvSpPr/>
          <p:nvPr/>
        </p:nvSpPr>
        <p:spPr bwMode="auto">
          <a:xfrm>
            <a:off x="2095500" y="1371600"/>
            <a:ext cx="3113088" cy="3913188"/>
          </a:xfrm>
          <a:custGeom>
            <a:avLst/>
            <a:gdLst>
              <a:gd name="T0" fmla="*/ 2147483646 w 1961"/>
              <a:gd name="T1" fmla="*/ 2147483646 h 2465"/>
              <a:gd name="T2" fmla="*/ 2147483646 w 1961"/>
              <a:gd name="T3" fmla="*/ 2147483646 h 2465"/>
              <a:gd name="T4" fmla="*/ 2147483646 w 1961"/>
              <a:gd name="T5" fmla="*/ 2147483646 h 2465"/>
              <a:gd name="T6" fmla="*/ 2147483646 w 1961"/>
              <a:gd name="T7" fmla="*/ 2147483646 h 2465"/>
              <a:gd name="T8" fmla="*/ 2147483646 w 1961"/>
              <a:gd name="T9" fmla="*/ 2147483646 h 2465"/>
              <a:gd name="T10" fmla="*/ 2147483646 w 1961"/>
              <a:gd name="T11" fmla="*/ 2147483646 h 2465"/>
              <a:gd name="T12" fmla="*/ 2147483646 w 1961"/>
              <a:gd name="T13" fmla="*/ 2147483646 h 2465"/>
              <a:gd name="T14" fmla="*/ 2147483646 w 1961"/>
              <a:gd name="T15" fmla="*/ 2147483646 h 2465"/>
              <a:gd name="T16" fmla="*/ 2147483646 w 1961"/>
              <a:gd name="T17" fmla="*/ 2147483646 h 2465"/>
              <a:gd name="T18" fmla="*/ 2147483646 w 1961"/>
              <a:gd name="T19" fmla="*/ 2147483646 h 2465"/>
              <a:gd name="T20" fmla="*/ 2147483646 w 1961"/>
              <a:gd name="T21" fmla="*/ 2147483646 h 2465"/>
              <a:gd name="T22" fmla="*/ 2147483646 w 1961"/>
              <a:gd name="T23" fmla="*/ 2147483646 h 2465"/>
              <a:gd name="T24" fmla="*/ 2147483646 w 1961"/>
              <a:gd name="T25" fmla="*/ 2147483646 h 2465"/>
              <a:gd name="T26" fmla="*/ 2147483646 w 1961"/>
              <a:gd name="T27" fmla="*/ 2147483646 h 2465"/>
              <a:gd name="T28" fmla="*/ 2147483646 w 1961"/>
              <a:gd name="T29" fmla="*/ 2147483646 h 2465"/>
              <a:gd name="T30" fmla="*/ 2147483646 w 1961"/>
              <a:gd name="T31" fmla="*/ 2147483646 h 2465"/>
              <a:gd name="T32" fmla="*/ 2147483646 w 1961"/>
              <a:gd name="T33" fmla="*/ 2147483646 h 2465"/>
              <a:gd name="T34" fmla="*/ 2147483646 w 1961"/>
              <a:gd name="T35" fmla="*/ 2147483646 h 2465"/>
              <a:gd name="T36" fmla="*/ 2147483646 w 1961"/>
              <a:gd name="T37" fmla="*/ 2147483646 h 2465"/>
              <a:gd name="T38" fmla="*/ 2147483646 w 1961"/>
              <a:gd name="T39" fmla="*/ 2147483646 h 2465"/>
              <a:gd name="T40" fmla="*/ 2147483646 w 1961"/>
              <a:gd name="T41" fmla="*/ 2147483646 h 2465"/>
              <a:gd name="T42" fmla="*/ 2147483646 w 1961"/>
              <a:gd name="T43" fmla="*/ 2147483646 h 2465"/>
              <a:gd name="T44" fmla="*/ 2147483646 w 1961"/>
              <a:gd name="T45" fmla="*/ 2147483646 h 2465"/>
              <a:gd name="T46" fmla="*/ 2147483646 w 1961"/>
              <a:gd name="T47" fmla="*/ 2147483646 h 2465"/>
              <a:gd name="T48" fmla="*/ 2147483646 w 1961"/>
              <a:gd name="T49" fmla="*/ 2147483646 h 2465"/>
              <a:gd name="T50" fmla="*/ 2147483646 w 1961"/>
              <a:gd name="T51" fmla="*/ 2147483646 h 2465"/>
              <a:gd name="T52" fmla="*/ 2147483646 w 1961"/>
              <a:gd name="T53" fmla="*/ 2147483646 h 2465"/>
              <a:gd name="T54" fmla="*/ 2147483646 w 1961"/>
              <a:gd name="T55" fmla="*/ 2147483646 h 2465"/>
              <a:gd name="T56" fmla="*/ 2147483646 w 1961"/>
              <a:gd name="T57" fmla="*/ 2147483646 h 2465"/>
              <a:gd name="T58" fmla="*/ 2147483646 w 1961"/>
              <a:gd name="T59" fmla="*/ 2147483646 h 2465"/>
              <a:gd name="T60" fmla="*/ 2147483646 w 1961"/>
              <a:gd name="T61" fmla="*/ 2147483646 h 2465"/>
              <a:gd name="T62" fmla="*/ 2147483646 w 1961"/>
              <a:gd name="T63" fmla="*/ 2147483646 h 2465"/>
              <a:gd name="T64" fmla="*/ 2147483646 w 1961"/>
              <a:gd name="T65" fmla="*/ 2147483646 h 2465"/>
              <a:gd name="T66" fmla="*/ 2147483646 w 1961"/>
              <a:gd name="T67" fmla="*/ 2147483646 h 2465"/>
              <a:gd name="T68" fmla="*/ 2147483646 w 1961"/>
              <a:gd name="T69" fmla="*/ 2147483646 h 2465"/>
              <a:gd name="T70" fmla="*/ 2147483646 w 1961"/>
              <a:gd name="T71" fmla="*/ 2147483646 h 2465"/>
              <a:gd name="T72" fmla="*/ 2147483646 w 1961"/>
              <a:gd name="T73" fmla="*/ 2147483646 h 2465"/>
              <a:gd name="T74" fmla="*/ 2147483646 w 1961"/>
              <a:gd name="T75" fmla="*/ 2147483646 h 2465"/>
              <a:gd name="T76" fmla="*/ 2147483646 w 1961"/>
              <a:gd name="T77" fmla="*/ 2147483646 h 2465"/>
              <a:gd name="T78" fmla="*/ 2147483646 w 1961"/>
              <a:gd name="T79" fmla="*/ 2147483646 h 2465"/>
              <a:gd name="T80" fmla="*/ 2147483646 w 1961"/>
              <a:gd name="T81" fmla="*/ 2147483646 h 2465"/>
              <a:gd name="T82" fmla="*/ 2147483646 w 1961"/>
              <a:gd name="T83" fmla="*/ 2147483646 h 2465"/>
              <a:gd name="T84" fmla="*/ 2147483646 w 1961"/>
              <a:gd name="T85" fmla="*/ 2147483646 h 2465"/>
              <a:gd name="T86" fmla="*/ 2147483646 w 1961"/>
              <a:gd name="T87" fmla="*/ 2147483646 h 2465"/>
              <a:gd name="T88" fmla="*/ 2147483646 w 1961"/>
              <a:gd name="T89" fmla="*/ 2147483646 h 2465"/>
              <a:gd name="T90" fmla="*/ 2147483646 w 1961"/>
              <a:gd name="T91" fmla="*/ 2147483646 h 2465"/>
              <a:gd name="T92" fmla="*/ 2147483646 w 1961"/>
              <a:gd name="T93" fmla="*/ 2147483646 h 2465"/>
              <a:gd name="T94" fmla="*/ 2147483646 w 1961"/>
              <a:gd name="T95" fmla="*/ 2147483646 h 2465"/>
              <a:gd name="T96" fmla="*/ 2147483646 w 1961"/>
              <a:gd name="T97" fmla="*/ 0 h 2465"/>
              <a:gd name="T98" fmla="*/ 2147483646 w 1961"/>
              <a:gd name="T99" fmla="*/ 2147483646 h 2465"/>
              <a:gd name="T100" fmla="*/ 2147483646 w 1961"/>
              <a:gd name="T101" fmla="*/ 2147483646 h 2465"/>
              <a:gd name="T102" fmla="*/ 2147483646 w 1961"/>
              <a:gd name="T103" fmla="*/ 2147483646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4" name="Freeform 6"/>
          <p:cNvSpPr/>
          <p:nvPr/>
        </p:nvSpPr>
        <p:spPr bwMode="auto">
          <a:xfrm>
            <a:off x="1981200" y="4267200"/>
            <a:ext cx="4141788" cy="2160588"/>
          </a:xfrm>
          <a:custGeom>
            <a:avLst/>
            <a:gdLst>
              <a:gd name="T0" fmla="*/ 2147483646 w 2609"/>
              <a:gd name="T1" fmla="*/ 2147483646 h 1361"/>
              <a:gd name="T2" fmla="*/ 2147483646 w 2609"/>
              <a:gd name="T3" fmla="*/ 2147483646 h 1361"/>
              <a:gd name="T4" fmla="*/ 2147483646 w 2609"/>
              <a:gd name="T5" fmla="*/ 2147483646 h 1361"/>
              <a:gd name="T6" fmla="*/ 2147483646 w 2609"/>
              <a:gd name="T7" fmla="*/ 2147483646 h 1361"/>
              <a:gd name="T8" fmla="*/ 2147483646 w 2609"/>
              <a:gd name="T9" fmla="*/ 2147483646 h 1361"/>
              <a:gd name="T10" fmla="*/ 2147483646 w 2609"/>
              <a:gd name="T11" fmla="*/ 2147483646 h 1361"/>
              <a:gd name="T12" fmla="*/ 2147483646 w 2609"/>
              <a:gd name="T13" fmla="*/ 2147483646 h 1361"/>
              <a:gd name="T14" fmla="*/ 2147483646 w 2609"/>
              <a:gd name="T15" fmla="*/ 2147483646 h 1361"/>
              <a:gd name="T16" fmla="*/ 2147483646 w 2609"/>
              <a:gd name="T17" fmla="*/ 2147483646 h 1361"/>
              <a:gd name="T18" fmla="*/ 2147483646 w 2609"/>
              <a:gd name="T19" fmla="*/ 2147483646 h 1361"/>
              <a:gd name="T20" fmla="*/ 2147483646 w 2609"/>
              <a:gd name="T21" fmla="*/ 2147483646 h 1361"/>
              <a:gd name="T22" fmla="*/ 2147483646 w 2609"/>
              <a:gd name="T23" fmla="*/ 2147483646 h 1361"/>
              <a:gd name="T24" fmla="*/ 2147483646 w 2609"/>
              <a:gd name="T25" fmla="*/ 2147483646 h 1361"/>
              <a:gd name="T26" fmla="*/ 2147483646 w 2609"/>
              <a:gd name="T27" fmla="*/ 2147483646 h 1361"/>
              <a:gd name="T28" fmla="*/ 2147483646 w 2609"/>
              <a:gd name="T29" fmla="*/ 2147483646 h 1361"/>
              <a:gd name="T30" fmla="*/ 2147483646 w 2609"/>
              <a:gd name="T31" fmla="*/ 2147483646 h 1361"/>
              <a:gd name="T32" fmla="*/ 2147483646 w 2609"/>
              <a:gd name="T33" fmla="*/ 2147483646 h 1361"/>
              <a:gd name="T34" fmla="*/ 2147483646 w 2609"/>
              <a:gd name="T35" fmla="*/ 0 h 1361"/>
              <a:gd name="T36" fmla="*/ 2147483646 w 2609"/>
              <a:gd name="T37" fmla="*/ 2147483646 h 1361"/>
              <a:gd name="T38" fmla="*/ 2147483646 w 2609"/>
              <a:gd name="T39" fmla="*/ 2147483646 h 1361"/>
              <a:gd name="T40" fmla="*/ 2147483646 w 2609"/>
              <a:gd name="T41" fmla="*/ 2147483646 h 1361"/>
              <a:gd name="T42" fmla="*/ 2147483646 w 2609"/>
              <a:gd name="T43" fmla="*/ 2147483646 h 1361"/>
              <a:gd name="T44" fmla="*/ 2147483646 w 2609"/>
              <a:gd name="T45" fmla="*/ 2147483646 h 1361"/>
              <a:gd name="T46" fmla="*/ 2147483646 w 2609"/>
              <a:gd name="T47" fmla="*/ 2147483646 h 1361"/>
              <a:gd name="T48" fmla="*/ 2147483646 w 2609"/>
              <a:gd name="T49" fmla="*/ 2147483646 h 1361"/>
              <a:gd name="T50" fmla="*/ 2147483646 w 2609"/>
              <a:gd name="T51" fmla="*/ 2147483646 h 1361"/>
              <a:gd name="T52" fmla="*/ 2147483646 w 2609"/>
              <a:gd name="T53" fmla="*/ 2147483646 h 1361"/>
              <a:gd name="T54" fmla="*/ 2147483646 w 2609"/>
              <a:gd name="T55" fmla="*/ 2147483646 h 1361"/>
              <a:gd name="T56" fmla="*/ 2147483646 w 2609"/>
              <a:gd name="T57" fmla="*/ 2147483646 h 1361"/>
              <a:gd name="T58" fmla="*/ 2147483646 w 2609"/>
              <a:gd name="T59" fmla="*/ 2147483646 h 1361"/>
              <a:gd name="T60" fmla="*/ 2147483646 w 2609"/>
              <a:gd name="T61" fmla="*/ 2147483646 h 1361"/>
              <a:gd name="T62" fmla="*/ 2147483646 w 2609"/>
              <a:gd name="T63" fmla="*/ 2147483646 h 1361"/>
              <a:gd name="T64" fmla="*/ 2147483646 w 2609"/>
              <a:gd name="T65" fmla="*/ 2147483646 h 1361"/>
              <a:gd name="T66" fmla="*/ 2147483646 w 2609"/>
              <a:gd name="T67" fmla="*/ 2147483646 h 1361"/>
              <a:gd name="T68" fmla="*/ 2147483646 w 2609"/>
              <a:gd name="T69" fmla="*/ 2147483646 h 1361"/>
              <a:gd name="T70" fmla="*/ 2147483646 w 2609"/>
              <a:gd name="T71" fmla="*/ 2147483646 h 1361"/>
              <a:gd name="T72" fmla="*/ 2147483646 w 2609"/>
              <a:gd name="T73" fmla="*/ 2147483646 h 1361"/>
              <a:gd name="T74" fmla="*/ 2147483646 w 2609"/>
              <a:gd name="T75" fmla="*/ 2147483646 h 1361"/>
              <a:gd name="T76" fmla="*/ 2147483646 w 2609"/>
              <a:gd name="T77" fmla="*/ 2147483646 h 1361"/>
              <a:gd name="T78" fmla="*/ 2147483646 w 2609"/>
              <a:gd name="T79" fmla="*/ 2147483646 h 1361"/>
              <a:gd name="T80" fmla="*/ 2147483646 w 2609"/>
              <a:gd name="T81" fmla="*/ 2147483646 h 1361"/>
              <a:gd name="T82" fmla="*/ 2147483646 w 2609"/>
              <a:gd name="T83" fmla="*/ 2147483646 h 1361"/>
              <a:gd name="T84" fmla="*/ 2147483646 w 2609"/>
              <a:gd name="T85" fmla="*/ 2147483646 h 1361"/>
              <a:gd name="T86" fmla="*/ 2147483646 w 2609"/>
              <a:gd name="T87" fmla="*/ 2147483646 h 1361"/>
              <a:gd name="T88" fmla="*/ 2147483646 w 2609"/>
              <a:gd name="T89" fmla="*/ 2147483646 h 1361"/>
              <a:gd name="T90" fmla="*/ 2147483646 w 2609"/>
              <a:gd name="T91" fmla="*/ 2147483646 h 1361"/>
              <a:gd name="T92" fmla="*/ 2147483646 w 2609"/>
              <a:gd name="T93" fmla="*/ 2147483646 h 1361"/>
              <a:gd name="T94" fmla="*/ 2147483646 w 2609"/>
              <a:gd name="T95" fmla="*/ 2147483646 h 1361"/>
              <a:gd name="T96" fmla="*/ 2147483646 w 2609"/>
              <a:gd name="T97" fmla="*/ 2147483646 h 1361"/>
              <a:gd name="T98" fmla="*/ 2147483646 w 2609"/>
              <a:gd name="T99" fmla="*/ 2147483646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3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5" name="Freeform 7"/>
          <p:cNvSpPr/>
          <p:nvPr/>
        </p:nvSpPr>
        <p:spPr bwMode="auto">
          <a:xfrm>
            <a:off x="4743450" y="1905000"/>
            <a:ext cx="2103438" cy="3875088"/>
          </a:xfrm>
          <a:custGeom>
            <a:avLst/>
            <a:gdLst>
              <a:gd name="T0" fmla="*/ 2147483646 w 1325"/>
              <a:gd name="T1" fmla="*/ 0 h 2441"/>
              <a:gd name="T2" fmla="*/ 2147483646 w 1325"/>
              <a:gd name="T3" fmla="*/ 2147483646 h 2441"/>
              <a:gd name="T4" fmla="*/ 2147483646 w 1325"/>
              <a:gd name="T5" fmla="*/ 2147483646 h 2441"/>
              <a:gd name="T6" fmla="*/ 2147483646 w 1325"/>
              <a:gd name="T7" fmla="*/ 2147483646 h 2441"/>
              <a:gd name="T8" fmla="*/ 2147483646 w 1325"/>
              <a:gd name="T9" fmla="*/ 2147483646 h 2441"/>
              <a:gd name="T10" fmla="*/ 2147483646 w 1325"/>
              <a:gd name="T11" fmla="*/ 2147483646 h 2441"/>
              <a:gd name="T12" fmla="*/ 2147483646 w 1325"/>
              <a:gd name="T13" fmla="*/ 2147483646 h 2441"/>
              <a:gd name="T14" fmla="*/ 2147483646 w 1325"/>
              <a:gd name="T15" fmla="*/ 2147483646 h 2441"/>
              <a:gd name="T16" fmla="*/ 2147483646 w 1325"/>
              <a:gd name="T17" fmla="*/ 2147483646 h 2441"/>
              <a:gd name="T18" fmla="*/ 2147483646 w 1325"/>
              <a:gd name="T19" fmla="*/ 2147483646 h 2441"/>
              <a:gd name="T20" fmla="*/ 2147483646 w 1325"/>
              <a:gd name="T21" fmla="*/ 2147483646 h 2441"/>
              <a:gd name="T22" fmla="*/ 2147483646 w 1325"/>
              <a:gd name="T23" fmla="*/ 2147483646 h 2441"/>
              <a:gd name="T24" fmla="*/ 2147483646 w 1325"/>
              <a:gd name="T25" fmla="*/ 2147483646 h 2441"/>
              <a:gd name="T26" fmla="*/ 2147483646 w 1325"/>
              <a:gd name="T27" fmla="*/ 2147483646 h 2441"/>
              <a:gd name="T28" fmla="*/ 2147483646 w 1325"/>
              <a:gd name="T29" fmla="*/ 2147483646 h 2441"/>
              <a:gd name="T30" fmla="*/ 2147483646 w 1325"/>
              <a:gd name="T31" fmla="*/ 2147483646 h 2441"/>
              <a:gd name="T32" fmla="*/ 2147483646 w 1325"/>
              <a:gd name="T33" fmla="*/ 2147483646 h 2441"/>
              <a:gd name="T34" fmla="*/ 2147483646 w 1325"/>
              <a:gd name="T35" fmla="*/ 2147483646 h 2441"/>
              <a:gd name="T36" fmla="*/ 2147483646 w 1325"/>
              <a:gd name="T37" fmla="*/ 2147483646 h 2441"/>
              <a:gd name="T38" fmla="*/ 2147483646 w 1325"/>
              <a:gd name="T39" fmla="*/ 2147483646 h 2441"/>
              <a:gd name="T40" fmla="*/ 2147483646 w 1325"/>
              <a:gd name="T41" fmla="*/ 2147483646 h 2441"/>
              <a:gd name="T42" fmla="*/ 2147483646 w 1325"/>
              <a:gd name="T43" fmla="*/ 2147483646 h 2441"/>
              <a:gd name="T44" fmla="*/ 2147483646 w 1325"/>
              <a:gd name="T45" fmla="*/ 2147483646 h 2441"/>
              <a:gd name="T46" fmla="*/ 2147483646 w 1325"/>
              <a:gd name="T47" fmla="*/ 2147483646 h 2441"/>
              <a:gd name="T48" fmla="*/ 2147483646 w 1325"/>
              <a:gd name="T49" fmla="*/ 2147483646 h 2441"/>
              <a:gd name="T50" fmla="*/ 2147483646 w 1325"/>
              <a:gd name="T51" fmla="*/ 2147483646 h 2441"/>
              <a:gd name="T52" fmla="*/ 2147483646 w 1325"/>
              <a:gd name="T53" fmla="*/ 2147483646 h 2441"/>
              <a:gd name="T54" fmla="*/ 2147483646 w 1325"/>
              <a:gd name="T55" fmla="*/ 2147483646 h 2441"/>
              <a:gd name="T56" fmla="*/ 2147483646 w 1325"/>
              <a:gd name="T57" fmla="*/ 2147483646 h 2441"/>
              <a:gd name="T58" fmla="*/ 2147483646 w 1325"/>
              <a:gd name="T59" fmla="*/ 2147483646 h 2441"/>
              <a:gd name="T60" fmla="*/ 2147483646 w 1325"/>
              <a:gd name="T61" fmla="*/ 2147483646 h 2441"/>
              <a:gd name="T62" fmla="*/ 2147483646 w 1325"/>
              <a:gd name="T63" fmla="*/ 2147483646 h 2441"/>
              <a:gd name="T64" fmla="*/ 2147483646 w 1325"/>
              <a:gd name="T65" fmla="*/ 2147483646 h 2441"/>
              <a:gd name="T66" fmla="*/ 2147483646 w 1325"/>
              <a:gd name="T67" fmla="*/ 2147483646 h 2441"/>
              <a:gd name="T68" fmla="*/ 2147483646 w 1325"/>
              <a:gd name="T69" fmla="*/ 2147483646 h 2441"/>
              <a:gd name="T70" fmla="*/ 2147483646 w 1325"/>
              <a:gd name="T71" fmla="*/ 2147483646 h 2441"/>
              <a:gd name="T72" fmla="*/ 2147483646 w 1325"/>
              <a:gd name="T73" fmla="*/ 2147483646 h 2441"/>
              <a:gd name="T74" fmla="*/ 2147483646 w 1325"/>
              <a:gd name="T75" fmla="*/ 2147483646 h 2441"/>
              <a:gd name="T76" fmla="*/ 2147483646 w 1325"/>
              <a:gd name="T77" fmla="*/ 2147483646 h 2441"/>
              <a:gd name="T78" fmla="*/ 2147483646 w 1325"/>
              <a:gd name="T79" fmla="*/ 2147483646 h 2441"/>
              <a:gd name="T80" fmla="*/ 2147483646 w 1325"/>
              <a:gd name="T81" fmla="*/ 2147483646 h 2441"/>
              <a:gd name="T82" fmla="*/ 2147483646 w 1325"/>
              <a:gd name="T83" fmla="*/ 2147483646 h 2441"/>
              <a:gd name="T84" fmla="*/ 2147483646 w 1325"/>
              <a:gd name="T85" fmla="*/ 2147483646 h 2441"/>
              <a:gd name="T86" fmla="*/ 2147483646 w 1325"/>
              <a:gd name="T87" fmla="*/ 2147483646 h 2441"/>
              <a:gd name="T88" fmla="*/ 2147483646 w 1325"/>
              <a:gd name="T89" fmla="*/ 2147483646 h 2441"/>
              <a:gd name="T90" fmla="*/ 0 w 1325"/>
              <a:gd name="T91" fmla="*/ 2147483646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6D2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6" name="Freeform 8"/>
          <p:cNvSpPr/>
          <p:nvPr/>
        </p:nvSpPr>
        <p:spPr bwMode="auto">
          <a:xfrm>
            <a:off x="2095500" y="1371600"/>
            <a:ext cx="3113088" cy="3513138"/>
          </a:xfrm>
          <a:custGeom>
            <a:avLst/>
            <a:gdLst>
              <a:gd name="T0" fmla="*/ 2147483646 w 1961"/>
              <a:gd name="T1" fmla="*/ 2147483646 h 2213"/>
              <a:gd name="T2" fmla="*/ 2147483646 w 1961"/>
              <a:gd name="T3" fmla="*/ 2147483646 h 2213"/>
              <a:gd name="T4" fmla="*/ 2147483646 w 1961"/>
              <a:gd name="T5" fmla="*/ 2147483646 h 2213"/>
              <a:gd name="T6" fmla="*/ 2147483646 w 1961"/>
              <a:gd name="T7" fmla="*/ 2147483646 h 2213"/>
              <a:gd name="T8" fmla="*/ 2147483646 w 1961"/>
              <a:gd name="T9" fmla="*/ 2147483646 h 2213"/>
              <a:gd name="T10" fmla="*/ 2147483646 w 1961"/>
              <a:gd name="T11" fmla="*/ 2147483646 h 2213"/>
              <a:gd name="T12" fmla="*/ 2147483646 w 1961"/>
              <a:gd name="T13" fmla="*/ 2147483646 h 2213"/>
              <a:gd name="T14" fmla="*/ 2147483646 w 1961"/>
              <a:gd name="T15" fmla="*/ 2147483646 h 2213"/>
              <a:gd name="T16" fmla="*/ 2147483646 w 1961"/>
              <a:gd name="T17" fmla="*/ 2147483646 h 2213"/>
              <a:gd name="T18" fmla="*/ 2147483646 w 1961"/>
              <a:gd name="T19" fmla="*/ 2147483646 h 2213"/>
              <a:gd name="T20" fmla="*/ 2147483646 w 1961"/>
              <a:gd name="T21" fmla="*/ 2147483646 h 2213"/>
              <a:gd name="T22" fmla="*/ 2147483646 w 1961"/>
              <a:gd name="T23" fmla="*/ 2147483646 h 2213"/>
              <a:gd name="T24" fmla="*/ 2147483646 w 1961"/>
              <a:gd name="T25" fmla="*/ 2147483646 h 2213"/>
              <a:gd name="T26" fmla="*/ 2147483646 w 1961"/>
              <a:gd name="T27" fmla="*/ 2147483646 h 2213"/>
              <a:gd name="T28" fmla="*/ 2147483646 w 1961"/>
              <a:gd name="T29" fmla="*/ 2147483646 h 2213"/>
              <a:gd name="T30" fmla="*/ 2147483646 w 1961"/>
              <a:gd name="T31" fmla="*/ 2147483646 h 2213"/>
              <a:gd name="T32" fmla="*/ 2147483646 w 1961"/>
              <a:gd name="T33" fmla="*/ 2147483646 h 2213"/>
              <a:gd name="T34" fmla="*/ 2147483646 w 1961"/>
              <a:gd name="T35" fmla="*/ 2147483646 h 2213"/>
              <a:gd name="T36" fmla="*/ 2147483646 w 1961"/>
              <a:gd name="T37" fmla="*/ 2147483646 h 2213"/>
              <a:gd name="T38" fmla="*/ 2147483646 w 1961"/>
              <a:gd name="T39" fmla="*/ 2147483646 h 2213"/>
              <a:gd name="T40" fmla="*/ 2147483646 w 1961"/>
              <a:gd name="T41" fmla="*/ 2147483646 h 2213"/>
              <a:gd name="T42" fmla="*/ 2147483646 w 1961"/>
              <a:gd name="T43" fmla="*/ 2147483646 h 2213"/>
              <a:gd name="T44" fmla="*/ 2147483646 w 1961"/>
              <a:gd name="T45" fmla="*/ 2147483646 h 2213"/>
              <a:gd name="T46" fmla="*/ 2147483646 w 1961"/>
              <a:gd name="T47" fmla="*/ 2147483646 h 2213"/>
              <a:gd name="T48" fmla="*/ 2147483646 w 1961"/>
              <a:gd name="T49" fmla="*/ 2147483646 h 2213"/>
              <a:gd name="T50" fmla="*/ 2147483646 w 1961"/>
              <a:gd name="T51" fmla="*/ 2147483646 h 2213"/>
              <a:gd name="T52" fmla="*/ 2147483646 w 1961"/>
              <a:gd name="T53" fmla="*/ 2147483646 h 2213"/>
              <a:gd name="T54" fmla="*/ 2147483646 w 1961"/>
              <a:gd name="T55" fmla="*/ 2147483646 h 2213"/>
              <a:gd name="T56" fmla="*/ 2147483646 w 1961"/>
              <a:gd name="T57" fmla="*/ 2147483646 h 2213"/>
              <a:gd name="T58" fmla="*/ 2147483646 w 1961"/>
              <a:gd name="T59" fmla="*/ 2147483646 h 2213"/>
              <a:gd name="T60" fmla="*/ 2147483646 w 1961"/>
              <a:gd name="T61" fmla="*/ 2147483646 h 2213"/>
              <a:gd name="T62" fmla="*/ 2147483646 w 1961"/>
              <a:gd name="T63" fmla="*/ 2147483646 h 2213"/>
              <a:gd name="T64" fmla="*/ 2147483646 w 1961"/>
              <a:gd name="T65" fmla="*/ 2147483646 h 2213"/>
              <a:gd name="T66" fmla="*/ 2147483646 w 1961"/>
              <a:gd name="T67" fmla="*/ 2147483646 h 2213"/>
              <a:gd name="T68" fmla="*/ 2147483646 w 1961"/>
              <a:gd name="T69" fmla="*/ 2147483646 h 2213"/>
              <a:gd name="T70" fmla="*/ 2147483646 w 1961"/>
              <a:gd name="T71" fmla="*/ 2147483646 h 2213"/>
              <a:gd name="T72" fmla="*/ 2147483646 w 1961"/>
              <a:gd name="T73" fmla="*/ 2147483646 h 2213"/>
              <a:gd name="T74" fmla="*/ 2147483646 w 1961"/>
              <a:gd name="T75" fmla="*/ 2147483646 h 2213"/>
              <a:gd name="T76" fmla="*/ 2147483646 w 1961"/>
              <a:gd name="T77" fmla="*/ 2147483646 h 2213"/>
              <a:gd name="T78" fmla="*/ 2147483646 w 1961"/>
              <a:gd name="T79" fmla="*/ 2147483646 h 2213"/>
              <a:gd name="T80" fmla="*/ 2147483646 w 1961"/>
              <a:gd name="T81" fmla="*/ 2147483646 h 2213"/>
              <a:gd name="T82" fmla="*/ 2147483646 w 1961"/>
              <a:gd name="T83" fmla="*/ 2147483646 h 2213"/>
              <a:gd name="T84" fmla="*/ 2147483646 w 1961"/>
              <a:gd name="T85" fmla="*/ 2147483646 h 2213"/>
              <a:gd name="T86" fmla="*/ 2147483646 w 1961"/>
              <a:gd name="T87" fmla="*/ 2147483646 h 2213"/>
              <a:gd name="T88" fmla="*/ 2147483646 w 1961"/>
              <a:gd name="T89" fmla="*/ 0 h 2213"/>
              <a:gd name="T90" fmla="*/ 2147483646 w 1961"/>
              <a:gd name="T91" fmla="*/ 2147483646 h 2213"/>
              <a:gd name="T92" fmla="*/ 2147483646 w 1961"/>
              <a:gd name="T93" fmla="*/ 2147483646 h 2213"/>
              <a:gd name="T94" fmla="*/ 2147483646 w 1961"/>
              <a:gd name="T95" fmla="*/ 2147483646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7" name="Rectangle 9"/>
          <p:cNvSpPr>
            <a:spLocks noChangeArrowheads="1"/>
          </p:cNvSpPr>
          <p:nvPr/>
        </p:nvSpPr>
        <p:spPr bwMode="auto">
          <a:xfrm>
            <a:off x="3143250" y="1928813"/>
            <a:ext cx="2038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针对瓶颈评估</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现有系统！</a:t>
            </a:r>
            <a:endParaRPr kumimoji="1" lang="en-US" altLang="zh-CN" sz="2400" b="1">
              <a:solidFill>
                <a:srgbClr val="000000"/>
              </a:solidFill>
              <a:latin typeface="Comic Sans MS" panose="030F0702030302020204" pitchFamily="66" charset="0"/>
            </a:endParaRPr>
          </a:p>
        </p:txBody>
      </p:sp>
      <p:sp>
        <p:nvSpPr>
          <p:cNvPr id="102408" name="Rectangle 10"/>
          <p:cNvSpPr>
            <a:spLocks noChangeArrowheads="1"/>
          </p:cNvSpPr>
          <p:nvPr/>
        </p:nvSpPr>
        <p:spPr bwMode="auto">
          <a:xfrm>
            <a:off x="3500438" y="3643313"/>
            <a:ext cx="16256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800" b="1">
                <a:solidFill>
                  <a:srgbClr val="0000FF"/>
                </a:solidFill>
                <a:latin typeface="Comic Sans MS" panose="030F0702030302020204" pitchFamily="66" charset="0"/>
              </a:rPr>
              <a:t>实现技术</a:t>
            </a:r>
            <a:endParaRPr kumimoji="1" lang="en-US" altLang="zh-CN" sz="2800" b="1">
              <a:solidFill>
                <a:srgbClr val="FFFF00"/>
              </a:solidFill>
              <a:latin typeface="Comic Sans MS" panose="030F0702030302020204" pitchFamily="66" charset="0"/>
            </a:endParaRPr>
          </a:p>
          <a:p>
            <a:pPr>
              <a:spcBef>
                <a:spcPct val="0"/>
              </a:spcBef>
              <a:buClrTx/>
              <a:buSzTx/>
              <a:buFontTx/>
              <a:buNone/>
            </a:pPr>
            <a:r>
              <a:rPr kumimoji="1" lang="zh-CN" altLang="en-US" sz="2800" b="1">
                <a:solidFill>
                  <a:srgbClr val="0000FF"/>
                </a:solidFill>
                <a:latin typeface="Comic Sans MS" panose="030F0702030302020204" pitchFamily="66" charset="0"/>
              </a:rPr>
              <a:t>的趋势</a:t>
            </a:r>
            <a:endParaRPr kumimoji="1" lang="en-US" altLang="zh-CN" sz="2800" b="1">
              <a:solidFill>
                <a:srgbClr val="0000FF"/>
              </a:solidFill>
              <a:latin typeface="Comic Sans MS" panose="030F0702030302020204" pitchFamily="66" charset="0"/>
            </a:endParaRPr>
          </a:p>
        </p:txBody>
      </p:sp>
      <p:sp>
        <p:nvSpPr>
          <p:cNvPr id="102409" name="Rectangle 11"/>
          <p:cNvSpPr>
            <a:spLocks noChangeArrowheads="1"/>
          </p:cNvSpPr>
          <p:nvPr/>
        </p:nvSpPr>
        <p:spPr bwMode="auto">
          <a:xfrm>
            <a:off x="6172200" y="2514600"/>
            <a:ext cx="2038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FF"/>
                </a:solidFill>
                <a:latin typeface="Comic Sans MS" panose="030F0702030302020204" pitchFamily="66" charset="0"/>
              </a:rPr>
              <a:t>基准测试程序</a:t>
            </a:r>
            <a:endParaRPr kumimoji="1" lang="en-US" altLang="zh-CN" sz="2400" b="1" i="1">
              <a:solidFill>
                <a:srgbClr val="0000FF"/>
              </a:solidFill>
              <a:latin typeface="Comic Sans MS" panose="030F0702030302020204" pitchFamily="66" charset="0"/>
            </a:endParaRPr>
          </a:p>
        </p:txBody>
      </p:sp>
      <p:sp>
        <p:nvSpPr>
          <p:cNvPr id="102410" name="Text Box 12"/>
          <p:cNvSpPr txBox="1">
            <a:spLocks noChangeArrowheads="1"/>
          </p:cNvSpPr>
          <p:nvPr/>
        </p:nvSpPr>
        <p:spPr bwMode="auto">
          <a:xfrm>
            <a:off x="1371600" y="274320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a:solidFill>
                  <a:srgbClr val="0000FF"/>
                </a:solidFill>
                <a:latin typeface="Comic Sans MS" panose="030F0702030302020204" pitchFamily="66" charset="0"/>
              </a:rPr>
              <a:t>用户需求</a:t>
            </a:r>
            <a:endParaRPr lang="en-US" altLang="zh-CN" sz="2800" b="1">
              <a:solidFill>
                <a:srgbClr val="0000FF"/>
              </a:solidFill>
              <a:latin typeface="Comic Sans MS" panose="030F0702030302020204" pitchFamily="66" charset="0"/>
            </a:endParaRPr>
          </a:p>
        </p:txBody>
      </p:sp>
      <p:sp>
        <p:nvSpPr>
          <p:cNvPr id="102411" name="Text Box 13"/>
          <p:cNvSpPr txBox="1">
            <a:spLocks noChangeArrowheads="1"/>
          </p:cNvSpPr>
          <p:nvPr/>
        </p:nvSpPr>
        <p:spPr bwMode="auto">
          <a:xfrm>
            <a:off x="6846888" y="3448050"/>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400" b="1">
                <a:solidFill>
                  <a:srgbClr val="0000FF"/>
                </a:solidFill>
                <a:latin typeface="Arial" panose="020B0604020202020204" pitchFamily="34" charset="0"/>
              </a:rPr>
              <a:t>量化设计原则</a:t>
            </a:r>
            <a:endParaRPr lang="en-US" altLang="zh-CN" sz="2400" b="1">
              <a:solidFill>
                <a:srgbClr val="0000FF"/>
              </a:solidFill>
              <a:latin typeface="Arial" panose="020B0604020202020204" pitchFamily="34" charset="0"/>
            </a:endParaRPr>
          </a:p>
        </p:txBody>
      </p:sp>
      <p:sp>
        <p:nvSpPr>
          <p:cNvPr id="102412" name="Rectangle 14"/>
          <p:cNvSpPr>
            <a:spLocks noChangeArrowheads="1"/>
          </p:cNvSpPr>
          <p:nvPr/>
        </p:nvSpPr>
        <p:spPr bwMode="auto">
          <a:xfrm>
            <a:off x="4800600" y="4953000"/>
            <a:ext cx="17303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a:solidFill>
                  <a:srgbClr val="000000"/>
                </a:solidFill>
                <a:latin typeface="Comic Sans MS" panose="030F0702030302020204" pitchFamily="66" charset="0"/>
              </a:rPr>
              <a:t>仿真新的</a:t>
            </a:r>
            <a:endParaRPr kumimoji="1" lang="en-US" altLang="zh-CN" sz="2400" b="1">
              <a:solidFill>
                <a:srgbClr val="FFFFFF"/>
              </a:solidFill>
              <a:latin typeface="Comic Sans MS" panose="030F0702030302020204" pitchFamily="66" charset="0"/>
            </a:endParaRPr>
          </a:p>
          <a:p>
            <a:pPr>
              <a:spcBef>
                <a:spcPct val="0"/>
              </a:spcBef>
              <a:buClrTx/>
              <a:buSzTx/>
              <a:buFontTx/>
              <a:buNone/>
            </a:pPr>
            <a:r>
              <a:rPr kumimoji="1" lang="zh-CN" altLang="en-US" sz="2400" b="1">
                <a:solidFill>
                  <a:srgbClr val="000000"/>
                </a:solidFill>
                <a:latin typeface="Comic Sans MS" panose="030F0702030302020204" pitchFamily="66" charset="0"/>
              </a:rPr>
              <a:t>设计和组成</a:t>
            </a:r>
            <a:endParaRPr kumimoji="1" lang="en-US" altLang="zh-CN" sz="2400" b="1">
              <a:solidFill>
                <a:srgbClr val="000000"/>
              </a:solidFill>
              <a:latin typeface="Comic Sans MS" panose="030F0702030302020204" pitchFamily="66" charset="0"/>
            </a:endParaRPr>
          </a:p>
        </p:txBody>
      </p:sp>
      <p:sp>
        <p:nvSpPr>
          <p:cNvPr id="102413" name="Rectangle 15"/>
          <p:cNvSpPr>
            <a:spLocks noChangeArrowheads="1"/>
          </p:cNvSpPr>
          <p:nvPr/>
        </p:nvSpPr>
        <p:spPr bwMode="auto">
          <a:xfrm>
            <a:off x="1676400" y="5486400"/>
            <a:ext cx="14208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工作负载</a:t>
            </a:r>
            <a:endParaRPr kumimoji="1" lang="en-US" altLang="zh-CN" sz="2400" b="1" i="1">
              <a:solidFill>
                <a:srgbClr val="000000"/>
              </a:solidFill>
              <a:latin typeface="Comic Sans MS" panose="030F0702030302020204" pitchFamily="66" charset="0"/>
            </a:endParaRPr>
          </a:p>
        </p:txBody>
      </p:sp>
      <p:sp>
        <p:nvSpPr>
          <p:cNvPr id="14" name="Rectangle 17"/>
          <p:cNvSpPr>
            <a:spLocks noChangeArrowheads="1"/>
          </p:cNvSpPr>
          <p:nvPr/>
        </p:nvSpPr>
        <p:spPr bwMode="auto">
          <a:xfrm>
            <a:off x="1357313" y="4429125"/>
            <a:ext cx="2347912" cy="458788"/>
          </a:xfrm>
          <a:prstGeom prst="rect">
            <a:avLst/>
          </a:prstGeom>
          <a:noFill/>
          <a:ln>
            <a:noFill/>
          </a:ln>
          <a:effectLst/>
        </p:spPr>
        <p:txBody>
          <a:bodyPr wrap="none" lIns="90488" tIns="44450" rIns="90488" bIns="44450">
            <a:spAutoFit/>
          </a:bodyPr>
          <a:lstStyle/>
          <a:p>
            <a:pPr>
              <a:defRPr/>
            </a:pPr>
            <a:r>
              <a:rPr kumimoji="1" lang="zh-CN" altLang="en-US" sz="2400" b="1" dirty="0">
                <a:solidFill>
                  <a:srgbClr val="000000"/>
                </a:solidFill>
                <a:effectLst>
                  <a:outerShdw blurRad="38100" dist="38100" dir="2700000" algn="tl">
                    <a:srgbClr val="C0C0C0"/>
                  </a:outerShdw>
                </a:effectLst>
                <a:latin typeface="Comic Sans MS" panose="030F0702030302020204" pitchFamily="66" charset="0"/>
              </a:rPr>
              <a:t>实现下一代系统</a:t>
            </a:r>
            <a:endParaRPr kumimoji="1" lang="en-US" altLang="zh-CN" sz="2400" b="1" dirty="0">
              <a:solidFill>
                <a:srgbClr val="000000"/>
              </a:solidFill>
              <a:effectLst>
                <a:outerShdw blurRad="38100" dist="38100" dir="2700000" algn="tl">
                  <a:srgbClr val="C0C0C0"/>
                </a:outerShdw>
              </a:effectLst>
              <a:latin typeface="Comic Sans MS" panose="030F0702030302020204" pitchFamily="66" charset="0"/>
            </a:endParaRPr>
          </a:p>
        </p:txBody>
      </p:sp>
      <p:sp>
        <p:nvSpPr>
          <p:cNvPr id="102415" name="Rectangle 17"/>
          <p:cNvSpPr>
            <a:spLocks noChangeArrowheads="1"/>
          </p:cNvSpPr>
          <p:nvPr/>
        </p:nvSpPr>
        <p:spPr bwMode="auto">
          <a:xfrm>
            <a:off x="785813" y="3500438"/>
            <a:ext cx="17303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zh-CN" altLang="en-US" sz="2400" b="1" i="1">
                <a:solidFill>
                  <a:srgbClr val="000000"/>
                </a:solidFill>
                <a:latin typeface="Comic Sans MS" panose="030F0702030302020204" pitchFamily="66" charset="0"/>
              </a:rPr>
              <a:t>实现复杂性</a:t>
            </a:r>
            <a:endParaRPr kumimoji="1" lang="en-US" altLang="zh-CN" sz="2400" b="1" i="1">
              <a:solidFill>
                <a:srgbClr val="000000"/>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TIMING" val="|12"/>
</p:tagLst>
</file>

<file path=ppt/tags/tag2.xml><?xml version="1.0" encoding="utf-8"?>
<p:tagLst xmlns:p="http://schemas.openxmlformats.org/presentationml/2006/main">
  <p:tag name="TIMING" val="|12"/>
</p:tagLst>
</file>

<file path=ppt/tags/tag3.xml><?xml version="1.0" encoding="utf-8"?>
<p:tagLst xmlns:p="http://schemas.openxmlformats.org/presentationml/2006/main">
  <p:tag name="TIMING" val="|12"/>
</p:tagLst>
</file>

<file path=ppt/tags/tag4.xml><?xml version="1.0" encoding="utf-8"?>
<p:tagLst xmlns:p="http://schemas.openxmlformats.org/presentationml/2006/main">
  <p:tag name="TIMING" val="|12"/>
</p:tagLst>
</file>

<file path=ppt/tags/tag5.xml><?xml version="1.0" encoding="utf-8"?>
<p:tagLst xmlns:p="http://schemas.openxmlformats.org/presentationml/2006/main">
  <p:tag name="KSO_WM_UNIT_TABLE_BEAUTIFY" val="smartTable{132a3b5a-ef50-47d4-a1af-c83296301150}"/>
</p:tagLst>
</file>

<file path=ppt/tags/tag6.xml><?xml version="1.0" encoding="utf-8"?>
<p:tagLst xmlns:p="http://schemas.openxmlformats.org/presentationml/2006/main">
  <p:tag name="KSO_WM_UNIT_TABLE_BEAUTIFY" val="smartTable{3858c971-5c65-4076-906c-47ae4aaa4df4}"/>
</p:tagLst>
</file>

<file path=ppt/tags/tag7.xml><?xml version="1.0" encoding="utf-8"?>
<p:tagLst xmlns:p="http://schemas.openxmlformats.org/presentationml/2006/main">
  <p:tag name="KSO_WM_UNIT_TABLE_BEAUTIFY" val="smartTable{78d4057e-496f-4237-8de7-287db9167631}"/>
</p:tagLst>
</file>

<file path=ppt/tags/tag8.xml><?xml version="1.0" encoding="utf-8"?>
<p:tagLst xmlns:p="http://schemas.openxmlformats.org/presentationml/2006/main">
  <p:tag name="KSO_WPP_MARK_KEY" val="92054d6c-7aff-46c3-885e-82748fbbaefa"/>
  <p:tag name="COMMONDATA" val="eyJoZGlkIjoiOGZiMmE4MzY3MTVjNmY3YmQwMTgxY2E1NTQ3MWU4NDUifQ=="/>
</p:tagLst>
</file>

<file path=ppt/theme/theme1.xml><?xml version="1.0" encoding="utf-8"?>
<a:theme xmlns:a="http://schemas.openxmlformats.org/drawingml/2006/main" name="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65621</Words>
  <Application>WPS 演示</Application>
  <PresentationFormat>全屏显示(4:3)</PresentationFormat>
  <Paragraphs>4276</Paragraphs>
  <Slides>227</Slides>
  <Notes>40</Notes>
  <HiddenSlides>0</HiddenSlides>
  <MMClips>0</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12</vt:i4>
      </vt:variant>
      <vt:variant>
        <vt:lpstr>幻灯片标题</vt:lpstr>
      </vt:variant>
      <vt:variant>
        <vt:i4>227</vt:i4>
      </vt:variant>
    </vt:vector>
  </HeadingPairs>
  <TitlesOfParts>
    <vt:vector size="275" baseType="lpstr">
      <vt:lpstr>Arial</vt:lpstr>
      <vt:lpstr>宋体</vt:lpstr>
      <vt:lpstr>Wingdings</vt:lpstr>
      <vt:lpstr>Times New Roman</vt:lpstr>
      <vt:lpstr>黑体</vt:lpstr>
      <vt:lpstr>Verdana</vt:lpstr>
      <vt:lpstr>微软雅黑</vt:lpstr>
      <vt:lpstr>Arial</vt:lpstr>
      <vt:lpstr>华文细黑</vt:lpstr>
      <vt:lpstr>华文中宋</vt:lpstr>
      <vt:lpstr>Garamond</vt:lpstr>
      <vt:lpstr>Comic Sans MS</vt:lpstr>
      <vt:lpstr>Calibri</vt:lpstr>
      <vt:lpstr>Arial Unicode MS</vt:lpstr>
      <vt:lpstr>Symbol</vt:lpstr>
      <vt:lpstr>Times-Roman</vt:lpstr>
      <vt:lpstr>Tahoma</vt:lpstr>
      <vt:lpstr>MyriadMM_565_600_</vt:lpstr>
      <vt:lpstr>Segoe Print</vt:lpstr>
      <vt:lpstr>Calibri</vt:lpstr>
      <vt:lpstr>Times New Roman</vt:lpstr>
      <vt:lpstr>Lucida Sans</vt:lpstr>
      <vt:lpstr>Lucida Sans Unicode</vt:lpstr>
      <vt:lpstr>Helvetica</vt:lpstr>
      <vt:lpstr>Times-Roman</vt:lpstr>
      <vt:lpstr>Cambria Math</vt:lpstr>
      <vt:lpstr>Symbol</vt:lpstr>
      <vt:lpstr>Arial Narrow</vt:lpstr>
      <vt:lpstr>MyriadMM-It_400_600_</vt:lpstr>
      <vt:lpstr>MyriadMM-It_400_600_</vt:lpstr>
      <vt:lpstr>MyriadMM_700_600_</vt:lpstr>
      <vt:lpstr>Garamond</vt:lpstr>
      <vt:lpstr>Franklin Gothic Heavy</vt:lpstr>
      <vt:lpstr>Franklin Gothic Book</vt:lpstr>
      <vt:lpstr>BatangChe</vt:lpstr>
      <vt:lpstr>主题1</vt:lpstr>
      <vt:lpstr>Word.Document.8</vt:lpstr>
      <vt:lpstr>Equation.DSMT4</vt:lpstr>
      <vt:lpstr>Equation.DSMT4</vt:lpstr>
      <vt:lpstr>Equation.3</vt:lpstr>
      <vt:lpstr>Visio.Drawing.11</vt:lpstr>
      <vt:lpstr>Visio.Drawing.11</vt:lpstr>
      <vt:lpstr>Visio.Drawing.11</vt:lpstr>
      <vt:lpstr>Equation.DSMT4</vt:lpstr>
      <vt:lpstr>Equation.DSMT4</vt:lpstr>
      <vt:lpstr>Equation.DSMT4</vt:lpstr>
      <vt:lpstr>Equation.DSMT4</vt:lpstr>
      <vt:lpstr>Equation.DSMT4</vt:lpstr>
      <vt:lpstr>计算机系统结构</vt:lpstr>
      <vt:lpstr>PowerPoint 演示文稿</vt:lpstr>
      <vt:lpstr>PowerPoint 演示文稿</vt:lpstr>
      <vt:lpstr>PowerPoint 演示文稿</vt:lpstr>
      <vt:lpstr>PowerPoint 演示文稿</vt:lpstr>
      <vt:lpstr>PowerPoint 演示文稿</vt:lpstr>
      <vt:lpstr>目标：</vt:lpstr>
      <vt:lpstr>PowerPoint 演示文稿</vt:lpstr>
      <vt:lpstr>PowerPoint 演示文稿</vt:lpstr>
      <vt:lpstr>PowerPoint 演示文稿</vt:lpstr>
      <vt:lpstr>PowerPoint 演示文稿</vt:lpstr>
      <vt:lpstr>PowerPoint 演示文稿</vt:lpstr>
      <vt:lpstr>性能增长的效果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2020：“量子霸权”元年</vt:lpstr>
      <vt:lpstr>PowerPoint 演示文稿</vt:lpstr>
      <vt:lpstr>PowerPoint 演示文稿</vt:lpstr>
      <vt:lpstr>PowerPoint 演示文稿</vt:lpstr>
      <vt:lpstr>PowerPoint 演示文稿</vt:lpstr>
      <vt:lpstr>PowerPoint 演示文稿</vt:lpstr>
      <vt:lpstr>PowerPoint 演示文稿</vt:lpstr>
      <vt:lpstr>1.2  计算机分类</vt:lpstr>
      <vt:lpstr>SISD </vt:lpstr>
      <vt:lpstr>SISD </vt:lpstr>
      <vt:lpstr>SIMD</vt:lpstr>
      <vt:lpstr>SIMD</vt:lpstr>
      <vt:lpstr>SIMD</vt:lpstr>
      <vt:lpstr>MISD</vt:lpstr>
      <vt:lpstr>MISD</vt:lpstr>
      <vt:lpstr>MISD</vt:lpstr>
      <vt:lpstr>MIMD</vt:lpstr>
      <vt:lpstr>MIMD</vt:lpstr>
      <vt:lpstr>MIMD</vt:lpstr>
      <vt:lpstr>PowerPoint 演示文稿</vt:lpstr>
      <vt:lpstr>Q1   选择题</vt:lpstr>
      <vt:lpstr>Q2  选择题</vt:lpstr>
      <vt:lpstr>Q3  选择题</vt:lpstr>
      <vt:lpstr>Q4  选择题</vt:lpstr>
      <vt:lpstr>5类计算机</vt:lpstr>
      <vt:lpstr>1、个人移动设备</vt:lpstr>
      <vt:lpstr>2、桌面计算机</vt:lpstr>
      <vt:lpstr>PowerPoint 演示文稿</vt:lpstr>
      <vt:lpstr>PowerPoint 演示文稿</vt:lpstr>
      <vt:lpstr>三、服务器</vt:lpstr>
      <vt:lpstr>Figure 1.3</vt:lpstr>
      <vt:lpstr>PowerPoint 演示文稿</vt:lpstr>
      <vt:lpstr>PowerPoint 演示文稿</vt:lpstr>
      <vt:lpstr>PowerPoint 演示文稿</vt:lpstr>
      <vt:lpstr>PowerPoint 演示文稿</vt:lpstr>
      <vt:lpstr>PowerPoint 演示文稿</vt:lpstr>
      <vt:lpstr>PowerPoint 演示文稿</vt:lpstr>
      <vt:lpstr>四、集群/仓库级计算机</vt:lpstr>
      <vt:lpstr>五、嵌入式计算机</vt:lpstr>
      <vt:lpstr>嵌入式计算机</vt:lpstr>
      <vt:lpstr>功耗与价格分布最广泛</vt:lpstr>
      <vt:lpstr>嵌入式与非嵌入式的区别</vt:lpstr>
      <vt:lpstr>PowerPoint 演示文稿</vt:lpstr>
      <vt:lpstr>Q5   讨论题</vt:lpstr>
      <vt:lpstr>PowerPoint 演示文稿</vt:lpstr>
      <vt:lpstr>PowerPoint 演示文稿</vt:lpstr>
      <vt:lpstr>计算机系统结构的原始慨念</vt:lpstr>
      <vt:lpstr>指令集（系统）结构 Instruction Set Architecture (ISA)</vt:lpstr>
      <vt:lpstr>PowerPoint 演示文稿</vt:lpstr>
      <vt:lpstr>PowerPoint 演示文稿</vt:lpstr>
      <vt:lpstr>PowerPoint 演示文稿</vt:lpstr>
      <vt:lpstr>PowerPoint 演示文稿</vt:lpstr>
      <vt:lpstr>系列机（family machine）：是指由一个制造商生产的具有相同的系统结构，但具有不同组成和实现的一系列不同型号的计算机。 </vt:lpstr>
      <vt:lpstr>PowerPoint 演示文稿</vt:lpstr>
      <vt:lpstr>PowerPoint 演示文稿</vt:lpstr>
      <vt:lpstr>ISA（指令集结构）: 硬件与软件之间的接口</vt:lpstr>
      <vt:lpstr>接口设计</vt:lpstr>
      <vt:lpstr>指令集系统结构ISA的7个重要特征</vt:lpstr>
      <vt:lpstr>x86、ARM、MIPS这三种不同的 指令集系统结构</vt:lpstr>
      <vt:lpstr>Figure 1.4 MIPS registers</vt:lpstr>
      <vt:lpstr>Figure 1.5 Subset of the instructions in MIPS64</vt:lpstr>
      <vt:lpstr>Figure 1.5 Subset of the instructions in MIPS64</vt:lpstr>
      <vt:lpstr>Figure 1.6 MIPS 64 instruction set architecture formats</vt:lpstr>
      <vt:lpstr>指令集（系统）的演化</vt:lpstr>
      <vt:lpstr>课程演化</vt:lpstr>
      <vt:lpstr>计算机系统结构的现代定义</vt:lpstr>
      <vt:lpstr>计算机系统结构的课题（单处理器）</vt:lpstr>
      <vt:lpstr>计算机系统结构的课题（多处理器）</vt:lpstr>
      <vt:lpstr>PowerPoint 演示文稿</vt:lpstr>
      <vt:lpstr>计算机设计的任务--1</vt:lpstr>
      <vt:lpstr>考虑计算机应用</vt:lpstr>
      <vt:lpstr>调整系统结构适应应用</vt:lpstr>
      <vt:lpstr>计算机的设计任务--2</vt:lpstr>
      <vt:lpstr>计算机设计的工程方法</vt:lpstr>
      <vt:lpstr>计算机设计的工程方法</vt:lpstr>
      <vt:lpstr>计算机设计的工程方法</vt:lpstr>
      <vt:lpstr>计算机设计的工程方法</vt:lpstr>
      <vt:lpstr>总结：计算机设计的任务</vt:lpstr>
      <vt:lpstr>PowerPoint 演示文稿</vt:lpstr>
      <vt:lpstr>1.4  实现技术的趋势</vt:lpstr>
      <vt:lpstr>实现技术的趋势</vt:lpstr>
      <vt:lpstr>Figure 1.11</vt:lpstr>
      <vt:lpstr>特别注意</vt:lpstr>
      <vt:lpstr>性能趋势： 带宽改进优于时延</vt:lpstr>
      <vt:lpstr>Intel微处理器性能的里程碑</vt:lpstr>
      <vt:lpstr>集成电路 技术挑战</vt:lpstr>
      <vt:lpstr>PowerPoint 演示文稿</vt:lpstr>
      <vt:lpstr>1.5   集成电路功耗（power）的趋势</vt:lpstr>
      <vt:lpstr>PowerPoint 演示文稿</vt:lpstr>
      <vt:lpstr>两个概念</vt:lpstr>
      <vt:lpstr>Example</vt:lpstr>
      <vt:lpstr>Example</vt:lpstr>
      <vt:lpstr>经验法则</vt:lpstr>
      <vt:lpstr>PowerPoint 演示文稿</vt:lpstr>
      <vt:lpstr>对于多核，每瓦提供更多性能</vt:lpstr>
      <vt:lpstr>PowerPoint 演示文稿</vt:lpstr>
      <vt:lpstr>Case Study 1.4</vt:lpstr>
      <vt:lpstr>Case Study 1.4</vt:lpstr>
      <vt:lpstr>Case Study 1.4</vt:lpstr>
      <vt:lpstr>Case Study 1.4</vt:lpstr>
      <vt:lpstr>PowerPoint 演示文稿</vt:lpstr>
      <vt:lpstr>1.6  成本的趋势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vt:lpstr>
      <vt:lpstr>Example</vt:lpstr>
      <vt:lpstr>Case study 1.1</vt:lpstr>
      <vt:lpstr>Case study 1.1</vt:lpstr>
      <vt:lpstr>PowerPoint 演示文稿</vt:lpstr>
      <vt:lpstr>1.7  可靠性--Dependability</vt:lpstr>
      <vt:lpstr>PowerPoint 演示文稿</vt:lpstr>
      <vt:lpstr>PowerPoint 演示文稿</vt:lpstr>
      <vt:lpstr>例题    设一个磁盘子系统有如下组件和MTTF:</vt:lpstr>
      <vt:lpstr>例题    设一个磁盘子系统有如下组件和MTTF:</vt:lpstr>
      <vt:lpstr>提高可靠性的方法</vt:lpstr>
      <vt:lpstr>Example</vt:lpstr>
      <vt:lpstr>Example</vt:lpstr>
      <vt:lpstr>PowerPoint 演示文稿</vt:lpstr>
      <vt:lpstr>PowerPoint 演示文稿</vt:lpstr>
      <vt:lpstr>评价性能</vt:lpstr>
      <vt:lpstr>性能指标—响应时间</vt:lpstr>
      <vt:lpstr>性能指标--CPU 时间</vt:lpstr>
      <vt:lpstr>性能指标----吞吐量（服务器）</vt:lpstr>
      <vt:lpstr>响应时间与吞吐量（服务器）</vt:lpstr>
      <vt:lpstr>另一个工业性能指标: MIPS</vt:lpstr>
      <vt:lpstr>例子: MIPS 或许是无意义的</vt:lpstr>
      <vt:lpstr>另一种观点：功耗和效率</vt:lpstr>
      <vt:lpstr>PowerPoint 演示文稿</vt:lpstr>
      <vt:lpstr>选择程序评估机器性能</vt:lpstr>
      <vt:lpstr>PowerPoint 演示文稿</vt:lpstr>
      <vt:lpstr>注意：基准测试程序的局限</vt:lpstr>
      <vt:lpstr>SPEC—实用基准测试程序集</vt:lpstr>
      <vt:lpstr>SPEC benchmarks  Desktop Benchmarks</vt:lpstr>
      <vt:lpstr>Server Benchmarks</vt:lpstr>
      <vt:lpstr>Embedded Benchmarks</vt:lpstr>
      <vt:lpstr>运行基准测试程序（ Benchmarks ）</vt:lpstr>
      <vt:lpstr>比较两个机器</vt:lpstr>
      <vt:lpstr>比较两个机器</vt:lpstr>
      <vt:lpstr>比较性能</vt:lpstr>
      <vt:lpstr>常用短语</vt:lpstr>
      <vt:lpstr>通过多个程序比较机器性能</vt:lpstr>
      <vt:lpstr>算术和调和平均值 （Arithmetic and Harmonic Mean）</vt:lpstr>
      <vt:lpstr>算术平均时间的问题</vt:lpstr>
      <vt:lpstr>加权执行时间</vt:lpstr>
      <vt:lpstr>使用加权和 (或加权平均)</vt:lpstr>
      <vt:lpstr>SPEC 性能评价</vt:lpstr>
      <vt:lpstr>PowerPoint 演示文稿</vt:lpstr>
      <vt:lpstr>PowerPoint 演示文稿</vt:lpstr>
      <vt:lpstr>PowerPoint 演示文稿</vt:lpstr>
      <vt:lpstr>Discussion 1.6</vt:lpstr>
      <vt:lpstr>Discussion 1.6</vt:lpstr>
      <vt:lpstr>PowerPoint 演示文稿</vt:lpstr>
      <vt:lpstr>1.9   计算机设计的量化原则</vt:lpstr>
      <vt:lpstr>利用并行性</vt:lpstr>
      <vt:lpstr>局部性原理</vt:lpstr>
      <vt:lpstr>注重常用事件</vt:lpstr>
      <vt:lpstr>Amdahl’s 定律</vt:lpstr>
      <vt:lpstr>PowerPoint 演示文稿</vt:lpstr>
      <vt:lpstr>PowerPoint 演示文稿</vt:lpstr>
      <vt:lpstr>Amdahl定律公式：</vt:lpstr>
      <vt:lpstr>PowerPoint 演示文稿</vt:lpstr>
      <vt:lpstr>PowerPoint 演示文稿</vt:lpstr>
      <vt:lpstr>PowerPoint 演示文稿</vt:lpstr>
      <vt:lpstr>PowerPoint 演示文稿</vt:lpstr>
      <vt:lpstr>PowerPoint 演示文稿</vt:lpstr>
      <vt:lpstr>例题    设一个磁盘子系统有如下组件和MTTF:</vt:lpstr>
      <vt:lpstr>例题    设一个磁盘子系统有如下组件和MTTF:</vt:lpstr>
      <vt:lpstr>CPU 性能公式</vt:lpstr>
      <vt:lpstr>计算CPU 时间</vt:lpstr>
      <vt:lpstr>相关因素 </vt:lpstr>
      <vt:lpstr>PowerPoint 演示文稿</vt:lpstr>
      <vt:lpstr>PowerPoint 演示文稿</vt:lpstr>
      <vt:lpstr>PowerPoint 演示文稿</vt:lpstr>
      <vt:lpstr>PowerPoint 演示文稿</vt:lpstr>
      <vt:lpstr>PowerPoint 演示文稿</vt:lpstr>
      <vt:lpstr>1.10  综合：性能和性价比</vt:lpstr>
      <vt:lpstr>SPEC Power Benchmark</vt:lpstr>
      <vt:lpstr>SPEC Power Benchmark</vt:lpstr>
      <vt:lpstr>SPECpower_ssj2008 for Xeon X5650</vt:lpstr>
      <vt:lpstr>易犯的错误和谬误</vt:lpstr>
      <vt:lpstr>PowerPoint 演示文稿</vt:lpstr>
      <vt:lpstr>Fallacy</vt:lpstr>
      <vt:lpstr>Fallacy</vt:lpstr>
      <vt:lpstr>Fallacy</vt:lpstr>
      <vt:lpstr>Fallacy</vt:lpstr>
      <vt:lpstr>第1章  小结</vt:lpstr>
      <vt:lpstr>Homework</vt:lpstr>
      <vt:lpstr>Homework</vt:lpstr>
      <vt:lpstr>Homework</vt:lpstr>
      <vt:lpstr>Homework</vt:lpstr>
      <vt:lpstr>Homework</vt:lpstr>
      <vt:lpstr>Homework</vt:lpstr>
      <vt:lpstr>Homework</vt:lpstr>
      <vt:lpstr>Homework</vt:lpstr>
      <vt:lpstr>Homework</vt:lpstr>
      <vt:lpstr>Homework</vt:lpstr>
      <vt:lpstr>Homework</vt:lpstr>
      <vt:lpstr>Homework</vt:lpstr>
      <vt:lpstr>Homework</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1.1.2 对操作系统的认识</dc:title>
  <dc:creator>Microsoft</dc:creator>
  <cp:lastModifiedBy>leaf</cp:lastModifiedBy>
  <cp:revision>777</cp:revision>
  <cp:lastPrinted>2023-02-22T10:17:00Z</cp:lastPrinted>
  <dcterms:created xsi:type="dcterms:W3CDTF">2014-12-09T02:32:00Z</dcterms:created>
  <dcterms:modified xsi:type="dcterms:W3CDTF">2024-02-29T04:42:39Z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F9F5A23230434844AF64F56F54E961AD_13</vt:lpwstr>
  </property>
  <property fmtid="{D5CDD505-2E9C-101B-9397-08002B2CF9AE}" pid="4" name="KSOProductBuildVer">
    <vt:lpwstr>2052-12.1.0.16388</vt:lpwstr>
  </property>
</Properties>
</file>